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0"/>
  </p:notesMasterIdLst>
  <p:sldIdLst>
    <p:sldId id="256" r:id="rId2"/>
    <p:sldId id="1074" r:id="rId3"/>
    <p:sldId id="1269" r:id="rId4"/>
    <p:sldId id="1272" r:id="rId5"/>
    <p:sldId id="1224" r:id="rId6"/>
    <p:sldId id="1121" r:id="rId7"/>
    <p:sldId id="1226" r:id="rId8"/>
    <p:sldId id="1106" r:id="rId9"/>
    <p:sldId id="1225" r:id="rId10"/>
    <p:sldId id="1227" r:id="rId11"/>
    <p:sldId id="1247" r:id="rId12"/>
    <p:sldId id="264" r:id="rId13"/>
    <p:sldId id="1228" r:id="rId14"/>
    <p:sldId id="1229" r:id="rId15"/>
    <p:sldId id="1231" r:id="rId16"/>
    <p:sldId id="1232" r:id="rId17"/>
    <p:sldId id="1233" r:id="rId18"/>
    <p:sldId id="1234" r:id="rId19"/>
    <p:sldId id="1235" r:id="rId20"/>
    <p:sldId id="1236" r:id="rId21"/>
    <p:sldId id="1248" r:id="rId22"/>
    <p:sldId id="1270" r:id="rId23"/>
    <p:sldId id="1109" r:id="rId24"/>
    <p:sldId id="1249" r:id="rId25"/>
    <p:sldId id="1250" r:id="rId26"/>
    <p:sldId id="1255" r:id="rId27"/>
    <p:sldId id="1256" r:id="rId28"/>
    <p:sldId id="1251" r:id="rId29"/>
    <p:sldId id="1252" r:id="rId30"/>
    <p:sldId id="1254" r:id="rId31"/>
    <p:sldId id="1110" r:id="rId32"/>
    <p:sldId id="1112" r:id="rId33"/>
    <p:sldId id="1111" r:id="rId34"/>
    <p:sldId id="1090" r:id="rId35"/>
    <p:sldId id="1257" r:id="rId36"/>
    <p:sldId id="1253" r:id="rId37"/>
    <p:sldId id="1264" r:id="rId38"/>
    <p:sldId id="1273" r:id="rId39"/>
    <p:sldId id="1258" r:id="rId40"/>
    <p:sldId id="1259" r:id="rId41"/>
    <p:sldId id="1096" r:id="rId42"/>
    <p:sldId id="1099" r:id="rId43"/>
    <p:sldId id="1116" r:id="rId44"/>
    <p:sldId id="1098" r:id="rId45"/>
    <p:sldId id="1117" r:id="rId46"/>
    <p:sldId id="1271" r:id="rId47"/>
    <p:sldId id="1237" r:id="rId48"/>
    <p:sldId id="1260" r:id="rId49"/>
    <p:sldId id="1261" r:id="rId50"/>
    <p:sldId id="1265" r:id="rId51"/>
    <p:sldId id="1274" r:id="rId52"/>
    <p:sldId id="1262" r:id="rId53"/>
    <p:sldId id="1239" r:id="rId54"/>
    <p:sldId id="1102" r:id="rId55"/>
    <p:sldId id="1104" r:id="rId56"/>
    <p:sldId id="1103" r:id="rId57"/>
    <p:sldId id="1105" r:id="rId58"/>
    <p:sldId id="1268" r:id="rId59"/>
    <p:sldId id="1275" r:id="rId60"/>
    <p:sldId id="1095" r:id="rId61"/>
    <p:sldId id="1097" r:id="rId62"/>
    <p:sldId id="1113" r:id="rId63"/>
    <p:sldId id="1101" r:id="rId64"/>
    <p:sldId id="1114" r:id="rId65"/>
    <p:sldId id="1115" r:id="rId66"/>
    <p:sldId id="1266" r:id="rId67"/>
    <p:sldId id="1238" r:id="rId68"/>
    <p:sldId id="1119" r:id="rId69"/>
    <p:sldId id="1100" r:id="rId70"/>
    <p:sldId id="1066" r:id="rId71"/>
    <p:sldId id="1088" r:id="rId72"/>
    <p:sldId id="1081" r:id="rId73"/>
    <p:sldId id="1082" r:id="rId74"/>
    <p:sldId id="1083" r:id="rId75"/>
    <p:sldId id="1084" r:id="rId76"/>
    <p:sldId id="1085" r:id="rId77"/>
    <p:sldId id="1086" r:id="rId78"/>
    <p:sldId id="1120" r:id="rId79"/>
    <p:sldId id="1087" r:id="rId80"/>
    <p:sldId id="1089" r:id="rId81"/>
    <p:sldId id="1130" r:id="rId82"/>
    <p:sldId id="1093" r:id="rId83"/>
    <p:sldId id="1092" r:id="rId84"/>
    <p:sldId id="1094" r:id="rId85"/>
    <p:sldId id="1091" r:id="rId86"/>
    <p:sldId id="1122" r:id="rId87"/>
    <p:sldId id="1126" r:id="rId88"/>
    <p:sldId id="1127" r:id="rId89"/>
    <p:sldId id="1128" r:id="rId90"/>
    <p:sldId id="1131" r:id="rId91"/>
    <p:sldId id="1123" r:id="rId92"/>
    <p:sldId id="1124" r:id="rId93"/>
    <p:sldId id="1129" r:id="rId94"/>
    <p:sldId id="1107" r:id="rId95"/>
    <p:sldId id="1108" r:id="rId96"/>
    <p:sldId id="1133" r:id="rId97"/>
    <p:sldId id="1138" r:id="rId98"/>
    <p:sldId id="1146" r:id="rId99"/>
    <p:sldId id="1147" r:id="rId100"/>
    <p:sldId id="1139" r:id="rId101"/>
    <p:sldId id="312" r:id="rId102"/>
    <p:sldId id="395" r:id="rId103"/>
    <p:sldId id="313" r:id="rId104"/>
    <p:sldId id="314" r:id="rId105"/>
    <p:sldId id="1149" r:id="rId106"/>
    <p:sldId id="315" r:id="rId107"/>
    <p:sldId id="1150" r:id="rId108"/>
    <p:sldId id="320" r:id="rId109"/>
    <p:sldId id="316" r:id="rId110"/>
    <p:sldId id="1152" r:id="rId111"/>
    <p:sldId id="1153" r:id="rId112"/>
    <p:sldId id="324" r:id="rId113"/>
    <p:sldId id="1151" r:id="rId114"/>
    <p:sldId id="328" r:id="rId115"/>
    <p:sldId id="1158" r:id="rId116"/>
    <p:sldId id="1142" r:id="rId117"/>
    <p:sldId id="1154" r:id="rId118"/>
    <p:sldId id="1155" r:id="rId119"/>
    <p:sldId id="1157" r:id="rId120"/>
    <p:sldId id="1276" r:id="rId121"/>
    <p:sldId id="1156" r:id="rId122"/>
    <p:sldId id="1141" r:id="rId123"/>
    <p:sldId id="1159" r:id="rId124"/>
    <p:sldId id="1161" r:id="rId125"/>
    <p:sldId id="1160" r:id="rId126"/>
    <p:sldId id="329" r:id="rId127"/>
    <p:sldId id="1143" r:id="rId128"/>
    <p:sldId id="1144" r:id="rId129"/>
    <p:sldId id="1195" r:id="rId130"/>
    <p:sldId id="1134" r:id="rId131"/>
    <p:sldId id="1163" r:id="rId132"/>
    <p:sldId id="1162" r:id="rId133"/>
    <p:sldId id="1166" r:id="rId134"/>
    <p:sldId id="1165" r:id="rId135"/>
    <p:sldId id="1167" r:id="rId136"/>
    <p:sldId id="1169" r:id="rId137"/>
    <p:sldId id="1170" r:id="rId138"/>
    <p:sldId id="1168" r:id="rId139"/>
    <p:sldId id="337" r:id="rId140"/>
    <p:sldId id="1171" r:id="rId141"/>
    <p:sldId id="1172" r:id="rId142"/>
    <p:sldId id="1173" r:id="rId143"/>
    <p:sldId id="1174" r:id="rId144"/>
    <p:sldId id="1219" r:id="rId145"/>
    <p:sldId id="1220" r:id="rId146"/>
    <p:sldId id="1175" r:id="rId147"/>
    <p:sldId id="1176" r:id="rId148"/>
    <p:sldId id="340" r:id="rId149"/>
    <p:sldId id="341" r:id="rId150"/>
    <p:sldId id="342" r:id="rId151"/>
    <p:sldId id="1164" r:id="rId152"/>
    <p:sldId id="1179" r:id="rId153"/>
    <p:sldId id="1180" r:id="rId154"/>
    <p:sldId id="1181" r:id="rId155"/>
    <p:sldId id="1145" r:id="rId156"/>
    <p:sldId id="1182" r:id="rId157"/>
    <p:sldId id="1183" r:id="rId158"/>
    <p:sldId id="1196" r:id="rId159"/>
    <p:sldId id="1194" r:id="rId160"/>
    <p:sldId id="1184" r:id="rId161"/>
    <p:sldId id="1189" r:id="rId162"/>
    <p:sldId id="1191" r:id="rId163"/>
    <p:sldId id="1193" r:id="rId164"/>
    <p:sldId id="1190" r:id="rId165"/>
    <p:sldId id="1177" r:id="rId166"/>
    <p:sldId id="1178" r:id="rId167"/>
    <p:sldId id="1187" r:id="rId168"/>
    <p:sldId id="1201" r:id="rId169"/>
    <p:sldId id="1209" r:id="rId170"/>
    <p:sldId id="1188" r:id="rId171"/>
    <p:sldId id="1197" r:id="rId172"/>
    <p:sldId id="1221" r:id="rId173"/>
    <p:sldId id="1198" r:id="rId174"/>
    <p:sldId id="1199" r:id="rId175"/>
    <p:sldId id="1202" r:id="rId176"/>
    <p:sldId id="1200" r:id="rId177"/>
    <p:sldId id="1203" r:id="rId178"/>
    <p:sldId id="1204" r:id="rId179"/>
    <p:sldId id="1205" r:id="rId180"/>
    <p:sldId id="1207" r:id="rId181"/>
    <p:sldId id="1211" r:id="rId182"/>
    <p:sldId id="1208" r:id="rId183"/>
    <p:sldId id="1210" r:id="rId184"/>
    <p:sldId id="1212" r:id="rId185"/>
    <p:sldId id="1213" r:id="rId186"/>
    <p:sldId id="1217" r:id="rId187"/>
    <p:sldId id="1222" r:id="rId188"/>
    <p:sldId id="1214" r:id="rId189"/>
    <p:sldId id="1218" r:id="rId190"/>
    <p:sldId id="1223" r:id="rId191"/>
    <p:sldId id="1216" r:id="rId192"/>
    <p:sldId id="343" r:id="rId193"/>
    <p:sldId id="1215" r:id="rId194"/>
    <p:sldId id="1185" r:id="rId195"/>
    <p:sldId id="1186" r:id="rId196"/>
    <p:sldId id="344" r:id="rId197"/>
    <p:sldId id="345" r:id="rId198"/>
    <p:sldId id="338" r:id="rId199"/>
    <p:sldId id="339" r:id="rId200"/>
    <p:sldId id="346" r:id="rId201"/>
    <p:sldId id="1135" r:id="rId202"/>
    <p:sldId id="1136" r:id="rId203"/>
    <p:sldId id="1137" r:id="rId204"/>
    <p:sldId id="1132" r:id="rId205"/>
    <p:sldId id="1118" r:id="rId206"/>
    <p:sldId id="1075" r:id="rId207"/>
    <p:sldId id="1067" r:id="rId208"/>
    <p:sldId id="1068" r:id="rId209"/>
    <p:sldId id="1069" r:id="rId210"/>
    <p:sldId id="1070" r:id="rId211"/>
    <p:sldId id="1071" r:id="rId212"/>
    <p:sldId id="1072" r:id="rId213"/>
    <p:sldId id="1073" r:id="rId214"/>
    <p:sldId id="994" r:id="rId215"/>
    <p:sldId id="995" r:id="rId216"/>
    <p:sldId id="957" r:id="rId217"/>
    <p:sldId id="794" r:id="rId218"/>
    <p:sldId id="1011" r:id="rId2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etha M" initials="GM" lastIdx="3" clrIdx="0">
    <p:extLst>
      <p:ext uri="{19B8F6BF-5375-455C-9EA6-DF929625EA0E}">
        <p15:presenceInfo xmlns:p15="http://schemas.microsoft.com/office/powerpoint/2012/main" userId="Geetha 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DDAFE"/>
    <a:srgbClr val="FED9FF"/>
    <a:srgbClr val="FAD8FE"/>
    <a:srgbClr val="FDD9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BEC32F-891D-8B94-06E2-38F229447907}" v="1039" dt="2025-05-05T17:18:50.1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microsoft.com/office/2015/10/relationships/revisionInfo" Target="revisionInfo.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222"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224" Type="http://schemas.openxmlformats.org/officeDocument/2006/relationships/theme" Target="theme/theme1.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notesMaster" Target="notesMasters/notesMaster1.xml"/><Relationship Id="rId225"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commentAuthors" Target="commentAuthor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s>
</file>

<file path=ppt/diagrams/_rels/data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497F71-D341-4365-892D-04653951AC8C}"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D3139920-4F73-4582-A4D7-3C722DC96828}">
      <dgm:prSet/>
      <dgm:spPr/>
      <dgm:t>
        <a:bodyPr/>
        <a:lstStyle/>
        <a:p>
          <a:r>
            <a:rPr lang="en-US" b="1"/>
            <a:t>Zero-shot prompting</a:t>
          </a:r>
          <a:r>
            <a:rPr lang="en-US"/>
            <a:t>: Use this when the task is simple, well-understood, or frequently encountered in the model's training data. It's efficient for tasks like basic arithmetic, general queries, or sentiment classification for common phrases.</a:t>
          </a:r>
        </a:p>
      </dgm:t>
    </dgm:pt>
    <dgm:pt modelId="{20A70E27-4563-4B74-B997-3454B353F1EE}" type="parTrans" cxnId="{0D7AC33A-D1B4-40FD-AB13-9535B02B1E4B}">
      <dgm:prSet/>
      <dgm:spPr/>
      <dgm:t>
        <a:bodyPr/>
        <a:lstStyle/>
        <a:p>
          <a:endParaRPr lang="en-US"/>
        </a:p>
      </dgm:t>
    </dgm:pt>
    <dgm:pt modelId="{F579FA71-586F-4CDB-BCF1-E7DA40FEC894}" type="sibTrans" cxnId="{0D7AC33A-D1B4-40FD-AB13-9535B02B1E4B}">
      <dgm:prSet/>
      <dgm:spPr/>
      <dgm:t>
        <a:bodyPr/>
        <a:lstStyle/>
        <a:p>
          <a:endParaRPr lang="en-US"/>
        </a:p>
      </dgm:t>
    </dgm:pt>
    <dgm:pt modelId="{E9A3E234-ED54-4B72-9407-E74ADBE35EAC}">
      <dgm:prSet/>
      <dgm:spPr/>
      <dgm:t>
        <a:bodyPr/>
        <a:lstStyle/>
        <a:p>
          <a:r>
            <a:rPr lang="en-US" b="1"/>
            <a:t>One-shot prompting</a:t>
          </a:r>
          <a:r>
            <a:rPr lang="en-US"/>
            <a:t>: This is helpful for tasks that need more specific guidance or when the model struggles with ambiguity. Providing a single example can clarify the task, improving accuracy in tasks like basic classification or structured information extraction.</a:t>
          </a:r>
        </a:p>
      </dgm:t>
    </dgm:pt>
    <dgm:pt modelId="{EC2D51EF-607E-4813-BD0A-B38527A7CFA7}" type="parTrans" cxnId="{804452D7-1176-4AFE-AB78-70F04572DA76}">
      <dgm:prSet/>
      <dgm:spPr/>
      <dgm:t>
        <a:bodyPr/>
        <a:lstStyle/>
        <a:p>
          <a:endParaRPr lang="en-US"/>
        </a:p>
      </dgm:t>
    </dgm:pt>
    <dgm:pt modelId="{2F9FCE2E-6E1C-4FC0-8E83-843BC30A13F7}" type="sibTrans" cxnId="{804452D7-1176-4AFE-AB78-70F04572DA76}">
      <dgm:prSet/>
      <dgm:spPr/>
      <dgm:t>
        <a:bodyPr/>
        <a:lstStyle/>
        <a:p>
          <a:endParaRPr lang="en-US"/>
        </a:p>
      </dgm:t>
    </dgm:pt>
    <dgm:pt modelId="{8EA5528D-773D-4DA7-B729-A72E17D72671}">
      <dgm:prSet/>
      <dgm:spPr/>
      <dgm:t>
        <a:bodyPr/>
        <a:lstStyle/>
        <a:p>
          <a:r>
            <a:rPr lang="en-US" b="1"/>
            <a:t>Few-shot prompting</a:t>
          </a:r>
          <a:r>
            <a:rPr lang="en-US"/>
            <a:t>: Best used for complex tasks requiring multiple examples to establish patterns. This technique is ideal for tasks that involve varied inputs, require precise formatting, or demand a higher degree of accuracy, such as generating structured outputs or handling nuanced classifications.</a:t>
          </a:r>
        </a:p>
      </dgm:t>
    </dgm:pt>
    <dgm:pt modelId="{AAEF644C-695F-4D49-A797-8033213D93D2}" type="parTrans" cxnId="{9DB3D619-20AC-4649-B4ED-ADEDBEB2411B}">
      <dgm:prSet/>
      <dgm:spPr/>
      <dgm:t>
        <a:bodyPr/>
        <a:lstStyle/>
        <a:p>
          <a:endParaRPr lang="en-US"/>
        </a:p>
      </dgm:t>
    </dgm:pt>
    <dgm:pt modelId="{845D8CFA-87A1-4903-BCE6-B7E503FC58C0}" type="sibTrans" cxnId="{9DB3D619-20AC-4649-B4ED-ADEDBEB2411B}">
      <dgm:prSet/>
      <dgm:spPr/>
      <dgm:t>
        <a:bodyPr/>
        <a:lstStyle/>
        <a:p>
          <a:endParaRPr lang="en-US"/>
        </a:p>
      </dgm:t>
    </dgm:pt>
    <dgm:pt modelId="{123BF30C-033F-4D5B-A3D8-DE90815199F9}" type="pres">
      <dgm:prSet presAssocID="{5A497F71-D341-4365-892D-04653951AC8C}" presName="root" presStyleCnt="0">
        <dgm:presLayoutVars>
          <dgm:dir/>
          <dgm:resizeHandles val="exact"/>
        </dgm:presLayoutVars>
      </dgm:prSet>
      <dgm:spPr/>
    </dgm:pt>
    <dgm:pt modelId="{B480E08C-42D2-4DA9-AF37-DE22C9867D9A}" type="pres">
      <dgm:prSet presAssocID="{D3139920-4F73-4582-A4D7-3C722DC96828}" presName="compNode" presStyleCnt="0"/>
      <dgm:spPr/>
    </dgm:pt>
    <dgm:pt modelId="{1715AA99-26B7-47D3-BB54-3DBDF00B8139}" type="pres">
      <dgm:prSet presAssocID="{D3139920-4F73-4582-A4D7-3C722DC96828}" presName="bgRect" presStyleLbl="bgShp" presStyleIdx="0" presStyleCnt="3"/>
      <dgm:spPr/>
    </dgm:pt>
    <dgm:pt modelId="{CBC140B7-9436-4840-B761-FA12AEBD421F}" type="pres">
      <dgm:prSet presAssocID="{D3139920-4F73-4582-A4D7-3C722DC9682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BA8CD14E-52F4-4414-8A72-D8B1C4928C17}" type="pres">
      <dgm:prSet presAssocID="{D3139920-4F73-4582-A4D7-3C722DC96828}" presName="spaceRect" presStyleCnt="0"/>
      <dgm:spPr/>
    </dgm:pt>
    <dgm:pt modelId="{9DC46BC3-8683-4666-8506-D36668778E5A}" type="pres">
      <dgm:prSet presAssocID="{D3139920-4F73-4582-A4D7-3C722DC96828}" presName="parTx" presStyleLbl="revTx" presStyleIdx="0" presStyleCnt="3">
        <dgm:presLayoutVars>
          <dgm:chMax val="0"/>
          <dgm:chPref val="0"/>
        </dgm:presLayoutVars>
      </dgm:prSet>
      <dgm:spPr/>
    </dgm:pt>
    <dgm:pt modelId="{229BCB09-CC56-4F90-AF43-64B0F9AB50AB}" type="pres">
      <dgm:prSet presAssocID="{F579FA71-586F-4CDB-BCF1-E7DA40FEC894}" presName="sibTrans" presStyleCnt="0"/>
      <dgm:spPr/>
    </dgm:pt>
    <dgm:pt modelId="{468E0401-E14C-4AA9-B95A-4A794A928E74}" type="pres">
      <dgm:prSet presAssocID="{E9A3E234-ED54-4B72-9407-E74ADBE35EAC}" presName="compNode" presStyleCnt="0"/>
      <dgm:spPr/>
    </dgm:pt>
    <dgm:pt modelId="{886C0925-4C77-41D2-AC40-721FD64EDD9A}" type="pres">
      <dgm:prSet presAssocID="{E9A3E234-ED54-4B72-9407-E74ADBE35EAC}" presName="bgRect" presStyleLbl="bgShp" presStyleIdx="1" presStyleCnt="3"/>
      <dgm:spPr/>
    </dgm:pt>
    <dgm:pt modelId="{8214AD75-5080-416A-A3B9-4819CF378556}" type="pres">
      <dgm:prSet presAssocID="{E9A3E234-ED54-4B72-9407-E74ADBE35EA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ubtitles"/>
        </a:ext>
      </dgm:extLst>
    </dgm:pt>
    <dgm:pt modelId="{77E9A0D0-E97D-4587-B914-E5B9AC32ADF0}" type="pres">
      <dgm:prSet presAssocID="{E9A3E234-ED54-4B72-9407-E74ADBE35EAC}" presName="spaceRect" presStyleCnt="0"/>
      <dgm:spPr/>
    </dgm:pt>
    <dgm:pt modelId="{F465E9BC-B6B2-45F9-AA78-99D0C17F8E40}" type="pres">
      <dgm:prSet presAssocID="{E9A3E234-ED54-4B72-9407-E74ADBE35EAC}" presName="parTx" presStyleLbl="revTx" presStyleIdx="1" presStyleCnt="3">
        <dgm:presLayoutVars>
          <dgm:chMax val="0"/>
          <dgm:chPref val="0"/>
        </dgm:presLayoutVars>
      </dgm:prSet>
      <dgm:spPr/>
    </dgm:pt>
    <dgm:pt modelId="{7FAA57FC-42A6-4D8F-A502-4DACE9EBA25A}" type="pres">
      <dgm:prSet presAssocID="{2F9FCE2E-6E1C-4FC0-8E83-843BC30A13F7}" presName="sibTrans" presStyleCnt="0"/>
      <dgm:spPr/>
    </dgm:pt>
    <dgm:pt modelId="{A696FFBD-2CD5-4F43-BDA6-74F066DC1FB9}" type="pres">
      <dgm:prSet presAssocID="{8EA5528D-773D-4DA7-B729-A72E17D72671}" presName="compNode" presStyleCnt="0"/>
      <dgm:spPr/>
    </dgm:pt>
    <dgm:pt modelId="{9AE4ABAE-5141-4A50-B37B-F8309A227D2F}" type="pres">
      <dgm:prSet presAssocID="{8EA5528D-773D-4DA7-B729-A72E17D72671}" presName="bgRect" presStyleLbl="bgShp" presStyleIdx="2" presStyleCnt="3"/>
      <dgm:spPr/>
    </dgm:pt>
    <dgm:pt modelId="{DD2B62E8-F0A7-4019-B023-F4D7BBE31170}" type="pres">
      <dgm:prSet presAssocID="{8EA5528D-773D-4DA7-B729-A72E17D7267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E3E626BD-80C2-4612-9A1D-46E6E347655A}" type="pres">
      <dgm:prSet presAssocID="{8EA5528D-773D-4DA7-B729-A72E17D72671}" presName="spaceRect" presStyleCnt="0"/>
      <dgm:spPr/>
    </dgm:pt>
    <dgm:pt modelId="{CF43DA7A-D7B2-4709-9ED5-3ED88747ACFC}" type="pres">
      <dgm:prSet presAssocID="{8EA5528D-773D-4DA7-B729-A72E17D72671}" presName="parTx" presStyleLbl="revTx" presStyleIdx="2" presStyleCnt="3">
        <dgm:presLayoutVars>
          <dgm:chMax val="0"/>
          <dgm:chPref val="0"/>
        </dgm:presLayoutVars>
      </dgm:prSet>
      <dgm:spPr/>
    </dgm:pt>
  </dgm:ptLst>
  <dgm:cxnLst>
    <dgm:cxn modelId="{9DB3D619-20AC-4649-B4ED-ADEDBEB2411B}" srcId="{5A497F71-D341-4365-892D-04653951AC8C}" destId="{8EA5528D-773D-4DA7-B729-A72E17D72671}" srcOrd="2" destOrd="0" parTransId="{AAEF644C-695F-4D49-A797-8033213D93D2}" sibTransId="{845D8CFA-87A1-4903-BCE6-B7E503FC58C0}"/>
    <dgm:cxn modelId="{0D7AC33A-D1B4-40FD-AB13-9535B02B1E4B}" srcId="{5A497F71-D341-4365-892D-04653951AC8C}" destId="{D3139920-4F73-4582-A4D7-3C722DC96828}" srcOrd="0" destOrd="0" parTransId="{20A70E27-4563-4B74-B997-3454B353F1EE}" sibTransId="{F579FA71-586F-4CDB-BCF1-E7DA40FEC894}"/>
    <dgm:cxn modelId="{904BB97B-D703-4B62-A36B-75DE8CFA7FB9}" type="presOf" srcId="{D3139920-4F73-4582-A4D7-3C722DC96828}" destId="{9DC46BC3-8683-4666-8506-D36668778E5A}" srcOrd="0" destOrd="0" presId="urn:microsoft.com/office/officeart/2018/2/layout/IconVerticalSolidList"/>
    <dgm:cxn modelId="{BFC01C7F-F6C4-4B66-803A-72E952D937B2}" type="presOf" srcId="{8EA5528D-773D-4DA7-B729-A72E17D72671}" destId="{CF43DA7A-D7B2-4709-9ED5-3ED88747ACFC}" srcOrd="0" destOrd="0" presId="urn:microsoft.com/office/officeart/2018/2/layout/IconVerticalSolidList"/>
    <dgm:cxn modelId="{DDF51585-0626-40AF-BA73-E7013DF938CD}" type="presOf" srcId="{5A497F71-D341-4365-892D-04653951AC8C}" destId="{123BF30C-033F-4D5B-A3D8-DE90815199F9}" srcOrd="0" destOrd="0" presId="urn:microsoft.com/office/officeart/2018/2/layout/IconVerticalSolidList"/>
    <dgm:cxn modelId="{9CA1FFD3-F5D9-470B-B647-993AD02A0C77}" type="presOf" srcId="{E9A3E234-ED54-4B72-9407-E74ADBE35EAC}" destId="{F465E9BC-B6B2-45F9-AA78-99D0C17F8E40}" srcOrd="0" destOrd="0" presId="urn:microsoft.com/office/officeart/2018/2/layout/IconVerticalSolidList"/>
    <dgm:cxn modelId="{804452D7-1176-4AFE-AB78-70F04572DA76}" srcId="{5A497F71-D341-4365-892D-04653951AC8C}" destId="{E9A3E234-ED54-4B72-9407-E74ADBE35EAC}" srcOrd="1" destOrd="0" parTransId="{EC2D51EF-607E-4813-BD0A-B38527A7CFA7}" sibTransId="{2F9FCE2E-6E1C-4FC0-8E83-843BC30A13F7}"/>
    <dgm:cxn modelId="{07AC6932-F280-4EDC-99F3-7E393CC227AE}" type="presParOf" srcId="{123BF30C-033F-4D5B-A3D8-DE90815199F9}" destId="{B480E08C-42D2-4DA9-AF37-DE22C9867D9A}" srcOrd="0" destOrd="0" presId="urn:microsoft.com/office/officeart/2018/2/layout/IconVerticalSolidList"/>
    <dgm:cxn modelId="{813DEA33-2DE4-455D-BDE0-06122751CC75}" type="presParOf" srcId="{B480E08C-42D2-4DA9-AF37-DE22C9867D9A}" destId="{1715AA99-26B7-47D3-BB54-3DBDF00B8139}" srcOrd="0" destOrd="0" presId="urn:microsoft.com/office/officeart/2018/2/layout/IconVerticalSolidList"/>
    <dgm:cxn modelId="{05CE5BE0-492F-4229-928A-B79A46F3A7AC}" type="presParOf" srcId="{B480E08C-42D2-4DA9-AF37-DE22C9867D9A}" destId="{CBC140B7-9436-4840-B761-FA12AEBD421F}" srcOrd="1" destOrd="0" presId="urn:microsoft.com/office/officeart/2018/2/layout/IconVerticalSolidList"/>
    <dgm:cxn modelId="{91FFA3B4-1949-4FBF-BF2F-0BB18903C562}" type="presParOf" srcId="{B480E08C-42D2-4DA9-AF37-DE22C9867D9A}" destId="{BA8CD14E-52F4-4414-8A72-D8B1C4928C17}" srcOrd="2" destOrd="0" presId="urn:microsoft.com/office/officeart/2018/2/layout/IconVerticalSolidList"/>
    <dgm:cxn modelId="{3AB10EB7-B720-464A-8324-9FED32F671FF}" type="presParOf" srcId="{B480E08C-42D2-4DA9-AF37-DE22C9867D9A}" destId="{9DC46BC3-8683-4666-8506-D36668778E5A}" srcOrd="3" destOrd="0" presId="urn:microsoft.com/office/officeart/2018/2/layout/IconVerticalSolidList"/>
    <dgm:cxn modelId="{671BA2DE-ECFF-42E7-B098-E4AAFCC70C5A}" type="presParOf" srcId="{123BF30C-033F-4D5B-A3D8-DE90815199F9}" destId="{229BCB09-CC56-4F90-AF43-64B0F9AB50AB}" srcOrd="1" destOrd="0" presId="urn:microsoft.com/office/officeart/2018/2/layout/IconVerticalSolidList"/>
    <dgm:cxn modelId="{C37B3CC6-8140-403A-ADB8-7FE1658A5D21}" type="presParOf" srcId="{123BF30C-033F-4D5B-A3D8-DE90815199F9}" destId="{468E0401-E14C-4AA9-B95A-4A794A928E74}" srcOrd="2" destOrd="0" presId="urn:microsoft.com/office/officeart/2018/2/layout/IconVerticalSolidList"/>
    <dgm:cxn modelId="{0266DAD1-2172-496C-942F-15C0F323709B}" type="presParOf" srcId="{468E0401-E14C-4AA9-B95A-4A794A928E74}" destId="{886C0925-4C77-41D2-AC40-721FD64EDD9A}" srcOrd="0" destOrd="0" presId="urn:microsoft.com/office/officeart/2018/2/layout/IconVerticalSolidList"/>
    <dgm:cxn modelId="{1E3B74C8-58FC-41F2-A90D-B91CE3AD89DC}" type="presParOf" srcId="{468E0401-E14C-4AA9-B95A-4A794A928E74}" destId="{8214AD75-5080-416A-A3B9-4819CF378556}" srcOrd="1" destOrd="0" presId="urn:microsoft.com/office/officeart/2018/2/layout/IconVerticalSolidList"/>
    <dgm:cxn modelId="{550F625B-FB8D-4D03-8C55-D1D41644E6D1}" type="presParOf" srcId="{468E0401-E14C-4AA9-B95A-4A794A928E74}" destId="{77E9A0D0-E97D-4587-B914-E5B9AC32ADF0}" srcOrd="2" destOrd="0" presId="urn:microsoft.com/office/officeart/2018/2/layout/IconVerticalSolidList"/>
    <dgm:cxn modelId="{A058C0C6-3F3B-4660-BED6-AB86459DC4CC}" type="presParOf" srcId="{468E0401-E14C-4AA9-B95A-4A794A928E74}" destId="{F465E9BC-B6B2-45F9-AA78-99D0C17F8E40}" srcOrd="3" destOrd="0" presId="urn:microsoft.com/office/officeart/2018/2/layout/IconVerticalSolidList"/>
    <dgm:cxn modelId="{B3029BD0-925F-4FB8-B768-3E3545A2B5D3}" type="presParOf" srcId="{123BF30C-033F-4D5B-A3D8-DE90815199F9}" destId="{7FAA57FC-42A6-4D8F-A502-4DACE9EBA25A}" srcOrd="3" destOrd="0" presId="urn:microsoft.com/office/officeart/2018/2/layout/IconVerticalSolidList"/>
    <dgm:cxn modelId="{90E69FFC-EF41-425F-8BB0-85CD8D040740}" type="presParOf" srcId="{123BF30C-033F-4D5B-A3D8-DE90815199F9}" destId="{A696FFBD-2CD5-4F43-BDA6-74F066DC1FB9}" srcOrd="4" destOrd="0" presId="urn:microsoft.com/office/officeart/2018/2/layout/IconVerticalSolidList"/>
    <dgm:cxn modelId="{E54C4708-BB01-46D0-B154-5126497D1980}" type="presParOf" srcId="{A696FFBD-2CD5-4F43-BDA6-74F066DC1FB9}" destId="{9AE4ABAE-5141-4A50-B37B-F8309A227D2F}" srcOrd="0" destOrd="0" presId="urn:microsoft.com/office/officeart/2018/2/layout/IconVerticalSolidList"/>
    <dgm:cxn modelId="{439F93C0-3AD3-434D-BB38-3835F0090614}" type="presParOf" srcId="{A696FFBD-2CD5-4F43-BDA6-74F066DC1FB9}" destId="{DD2B62E8-F0A7-4019-B023-F4D7BBE31170}" srcOrd="1" destOrd="0" presId="urn:microsoft.com/office/officeart/2018/2/layout/IconVerticalSolidList"/>
    <dgm:cxn modelId="{63218F05-5870-4574-8C2F-52ABC7A958A3}" type="presParOf" srcId="{A696FFBD-2CD5-4F43-BDA6-74F066DC1FB9}" destId="{E3E626BD-80C2-4612-9A1D-46E6E347655A}" srcOrd="2" destOrd="0" presId="urn:microsoft.com/office/officeart/2018/2/layout/IconVerticalSolidList"/>
    <dgm:cxn modelId="{4B74EC76-90F8-4490-B757-724C25436974}" type="presParOf" srcId="{A696FFBD-2CD5-4F43-BDA6-74F066DC1FB9}" destId="{CF43DA7A-D7B2-4709-9ED5-3ED88747ACF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15AA99-26B7-47D3-BB54-3DBDF00B8139}">
      <dsp:nvSpPr>
        <dsp:cNvPr id="0" name=""/>
        <dsp:cNvSpPr/>
      </dsp:nvSpPr>
      <dsp:spPr>
        <a:xfrm>
          <a:off x="0" y="599"/>
          <a:ext cx="11209376" cy="140196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C140B7-9436-4840-B761-FA12AEBD421F}">
      <dsp:nvSpPr>
        <dsp:cNvPr id="0" name=""/>
        <dsp:cNvSpPr/>
      </dsp:nvSpPr>
      <dsp:spPr>
        <a:xfrm>
          <a:off x="424094" y="316041"/>
          <a:ext cx="771081" cy="7710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C46BC3-8683-4666-8506-D36668778E5A}">
      <dsp:nvSpPr>
        <dsp:cNvPr id="0" name=""/>
        <dsp:cNvSpPr/>
      </dsp:nvSpPr>
      <dsp:spPr>
        <a:xfrm>
          <a:off x="1619271" y="599"/>
          <a:ext cx="9590104" cy="1401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375" tIns="148375" rIns="148375" bIns="148375" numCol="1" spcCol="1270" anchor="ctr" anchorCtr="0">
          <a:noAutofit/>
        </a:bodyPr>
        <a:lstStyle/>
        <a:p>
          <a:pPr marL="0" lvl="0" indent="0" algn="l" defTabSz="844550">
            <a:lnSpc>
              <a:spcPct val="90000"/>
            </a:lnSpc>
            <a:spcBef>
              <a:spcPct val="0"/>
            </a:spcBef>
            <a:spcAft>
              <a:spcPct val="35000"/>
            </a:spcAft>
            <a:buNone/>
          </a:pPr>
          <a:r>
            <a:rPr lang="en-US" sz="1900" b="1" kern="1200"/>
            <a:t>Zero-shot prompting</a:t>
          </a:r>
          <a:r>
            <a:rPr lang="en-US" sz="1900" kern="1200"/>
            <a:t>: Use this when the task is simple, well-understood, or frequently encountered in the model's training data. It's efficient for tasks like basic arithmetic, general queries, or sentiment classification for common phrases.</a:t>
          </a:r>
        </a:p>
      </dsp:txBody>
      <dsp:txXfrm>
        <a:off x="1619271" y="599"/>
        <a:ext cx="9590104" cy="1401966"/>
      </dsp:txXfrm>
    </dsp:sp>
    <dsp:sp modelId="{886C0925-4C77-41D2-AC40-721FD64EDD9A}">
      <dsp:nvSpPr>
        <dsp:cNvPr id="0" name=""/>
        <dsp:cNvSpPr/>
      </dsp:nvSpPr>
      <dsp:spPr>
        <a:xfrm>
          <a:off x="0" y="1753057"/>
          <a:ext cx="11209376" cy="140196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14AD75-5080-416A-A3B9-4819CF378556}">
      <dsp:nvSpPr>
        <dsp:cNvPr id="0" name=""/>
        <dsp:cNvSpPr/>
      </dsp:nvSpPr>
      <dsp:spPr>
        <a:xfrm>
          <a:off x="424094" y="2068500"/>
          <a:ext cx="771081" cy="7710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65E9BC-B6B2-45F9-AA78-99D0C17F8E40}">
      <dsp:nvSpPr>
        <dsp:cNvPr id="0" name=""/>
        <dsp:cNvSpPr/>
      </dsp:nvSpPr>
      <dsp:spPr>
        <a:xfrm>
          <a:off x="1619271" y="1753057"/>
          <a:ext cx="9590104" cy="1401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375" tIns="148375" rIns="148375" bIns="148375" numCol="1" spcCol="1270" anchor="ctr" anchorCtr="0">
          <a:noAutofit/>
        </a:bodyPr>
        <a:lstStyle/>
        <a:p>
          <a:pPr marL="0" lvl="0" indent="0" algn="l" defTabSz="844550">
            <a:lnSpc>
              <a:spcPct val="90000"/>
            </a:lnSpc>
            <a:spcBef>
              <a:spcPct val="0"/>
            </a:spcBef>
            <a:spcAft>
              <a:spcPct val="35000"/>
            </a:spcAft>
            <a:buNone/>
          </a:pPr>
          <a:r>
            <a:rPr lang="en-US" sz="1900" b="1" kern="1200"/>
            <a:t>One-shot prompting</a:t>
          </a:r>
          <a:r>
            <a:rPr lang="en-US" sz="1900" kern="1200"/>
            <a:t>: This is helpful for tasks that need more specific guidance or when the model struggles with ambiguity. Providing a single example can clarify the task, improving accuracy in tasks like basic classification or structured information extraction.</a:t>
          </a:r>
        </a:p>
      </dsp:txBody>
      <dsp:txXfrm>
        <a:off x="1619271" y="1753057"/>
        <a:ext cx="9590104" cy="1401966"/>
      </dsp:txXfrm>
    </dsp:sp>
    <dsp:sp modelId="{9AE4ABAE-5141-4A50-B37B-F8309A227D2F}">
      <dsp:nvSpPr>
        <dsp:cNvPr id="0" name=""/>
        <dsp:cNvSpPr/>
      </dsp:nvSpPr>
      <dsp:spPr>
        <a:xfrm>
          <a:off x="0" y="3505516"/>
          <a:ext cx="11209376" cy="140196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2B62E8-F0A7-4019-B023-F4D7BBE31170}">
      <dsp:nvSpPr>
        <dsp:cNvPr id="0" name=""/>
        <dsp:cNvSpPr/>
      </dsp:nvSpPr>
      <dsp:spPr>
        <a:xfrm>
          <a:off x="424094" y="3820958"/>
          <a:ext cx="771081" cy="77108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43DA7A-D7B2-4709-9ED5-3ED88747ACFC}">
      <dsp:nvSpPr>
        <dsp:cNvPr id="0" name=""/>
        <dsp:cNvSpPr/>
      </dsp:nvSpPr>
      <dsp:spPr>
        <a:xfrm>
          <a:off x="1619271" y="3505516"/>
          <a:ext cx="9590104" cy="1401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375" tIns="148375" rIns="148375" bIns="148375" numCol="1" spcCol="1270" anchor="ctr" anchorCtr="0">
          <a:noAutofit/>
        </a:bodyPr>
        <a:lstStyle/>
        <a:p>
          <a:pPr marL="0" lvl="0" indent="0" algn="l" defTabSz="844550">
            <a:lnSpc>
              <a:spcPct val="90000"/>
            </a:lnSpc>
            <a:spcBef>
              <a:spcPct val="0"/>
            </a:spcBef>
            <a:spcAft>
              <a:spcPct val="35000"/>
            </a:spcAft>
            <a:buNone/>
          </a:pPr>
          <a:r>
            <a:rPr lang="en-US" sz="1900" b="1" kern="1200"/>
            <a:t>Few-shot prompting</a:t>
          </a:r>
          <a:r>
            <a:rPr lang="en-US" sz="1900" kern="1200"/>
            <a:t>: Best used for complex tasks requiring multiple examples to establish patterns. This technique is ideal for tasks that involve varied inputs, require precise formatting, or demand a higher degree of accuracy, such as generating structured outputs or handling nuanced classifications.</a:t>
          </a:r>
        </a:p>
      </dsp:txBody>
      <dsp:txXfrm>
        <a:off x="1619271" y="3505516"/>
        <a:ext cx="9590104" cy="140196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678E88-302C-457E-BDC4-2DC4E135B8EE}" type="datetimeFigureOut">
              <a:rPr lang="en-IN" smtClean="0"/>
              <a:t>17-05-2025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EE30E6-9EB3-46B3-B453-23E1904BDDC3}" type="slidenum">
              <a:rPr lang="en-IN" smtClean="0"/>
              <a:t>‹#›</a:t>
            </a:fld>
            <a:endParaRPr lang="en-IN"/>
          </a:p>
        </p:txBody>
      </p:sp>
    </p:spTree>
    <p:extLst>
      <p:ext uri="{BB962C8B-B14F-4D97-AF65-F5344CB8AC3E}">
        <p14:creationId xmlns:p14="http://schemas.microsoft.com/office/powerpoint/2010/main" val="1802737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learnprompting.org/docs/basics/generative_ai"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learnprompting.org/vocabulary/in-context_learning" TargetMode="External"/><Relationship Id="rId5" Type="http://schemas.openxmlformats.org/officeDocument/2006/relationships/hyperlink" Target="https://learnprompting.org/vocabulary/fine-tuning" TargetMode="External"/><Relationship Id="rId4" Type="http://schemas.openxmlformats.org/officeDocument/2006/relationships/hyperlink" Target="https://learnprompting.org/docs/basics/instruction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promptingguide.ai/techniques/cot"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youtube.com/watch?v=V4NbORT6xF4"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https://kripeshadwani.com/what-is-prompt-engineering/</a:t>
            </a:r>
          </a:p>
        </p:txBody>
      </p:sp>
      <p:sp>
        <p:nvSpPr>
          <p:cNvPr id="4" name="Slide Number Placeholder 3"/>
          <p:cNvSpPr>
            <a:spLocks noGrp="1"/>
          </p:cNvSpPr>
          <p:nvPr>
            <p:ph type="sldNum" sz="quarter" idx="5"/>
          </p:nvPr>
        </p:nvSpPr>
        <p:spPr/>
        <p:txBody>
          <a:bodyPr/>
          <a:lstStyle/>
          <a:p>
            <a:fld id="{18EE30E6-9EB3-46B3-B453-23E1904BDDC3}" type="slidenum">
              <a:rPr lang="en-IN" smtClean="0"/>
              <a:t>10</a:t>
            </a:fld>
            <a:endParaRPr lang="en-IN"/>
          </a:p>
        </p:txBody>
      </p:sp>
    </p:spTree>
    <p:extLst>
      <p:ext uri="{BB962C8B-B14F-4D97-AF65-F5344CB8AC3E}">
        <p14:creationId xmlns:p14="http://schemas.microsoft.com/office/powerpoint/2010/main" val="40443165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8EE30E6-9EB3-46B3-B453-23E1904BDDC3}" type="slidenum">
              <a:rPr lang="en-IN" smtClean="0"/>
              <a:t>133</a:t>
            </a:fld>
            <a:endParaRPr lang="en-IN"/>
          </a:p>
        </p:txBody>
      </p:sp>
    </p:spTree>
    <p:extLst>
      <p:ext uri="{BB962C8B-B14F-4D97-AF65-F5344CB8AC3E}">
        <p14:creationId xmlns:p14="http://schemas.microsoft.com/office/powerpoint/2010/main" val="3567566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8EE30E6-9EB3-46B3-B453-23E1904BDDC3}" type="slidenum">
              <a:rPr lang="en-IN" smtClean="0"/>
              <a:t>218</a:t>
            </a:fld>
            <a:endParaRPr lang="en-IN"/>
          </a:p>
        </p:txBody>
      </p:sp>
    </p:spTree>
    <p:extLst>
      <p:ext uri="{BB962C8B-B14F-4D97-AF65-F5344CB8AC3E}">
        <p14:creationId xmlns:p14="http://schemas.microsoft.com/office/powerpoint/2010/main" val="607047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giving </a:t>
            </a:r>
            <a:r>
              <a:rPr lang="en-US">
                <a:hlinkClick r:id="rId3"/>
              </a:rPr>
              <a:t>AI models</a:t>
            </a:r>
            <a:r>
              <a:rPr lang="en-US"/>
              <a:t> </a:t>
            </a:r>
            <a:r>
              <a:rPr lang="en-US">
                <a:hlinkClick r:id="rId4"/>
              </a:rPr>
              <a:t>instructions</a:t>
            </a:r>
            <a:r>
              <a:rPr lang="en-US"/>
              <a:t>, we can improve their performance by providing examples. This technique is called </a:t>
            </a:r>
            <a:r>
              <a:rPr lang="en-US" b="1"/>
              <a:t>In-Context Learning (ICL)</a:t>
            </a:r>
            <a:r>
              <a:rPr lang="en-US"/>
              <a:t>. It allows models to learn from examples embedded directly in the prompt, rather than needing additional training or </a:t>
            </a:r>
            <a:r>
              <a:rPr lang="en-US" u="sng">
                <a:hlinkClick r:id="rId5"/>
              </a:rPr>
              <a:t>fine-tuning</a:t>
            </a:r>
            <a:r>
              <a:rPr lang="en-US"/>
              <a:t>. By including examples, we guide the AI to better understand the task and expected output, leveraging its pattern recognition abilities.</a:t>
            </a:r>
          </a:p>
          <a:p>
            <a:r>
              <a:rPr lang="en-US" u="sng">
                <a:hlinkClick r:id="rId6"/>
              </a:rPr>
              <a:t>In-Context Learning</a:t>
            </a:r>
            <a:r>
              <a:rPr lang="en-US"/>
              <a:t> is especially useful for tasks where </a:t>
            </a:r>
            <a:r>
              <a:rPr lang="en-US">
                <a:hlinkClick r:id="rId4"/>
              </a:rPr>
              <a:t>instructions</a:t>
            </a:r>
            <a:r>
              <a:rPr lang="en-US"/>
              <a:t> alone may not be enough, or when a certain structure or style is required in the output. Showing examples within the prompt helps the model apply patterns it has learned to similar, unseen inputs.</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18EE30E6-9EB3-46B3-B453-23E1904BDDC3}" type="slidenum">
              <a:rPr lang="en-IN" smtClean="0"/>
              <a:t>21</a:t>
            </a:fld>
            <a:endParaRPr lang="en-IN"/>
          </a:p>
        </p:txBody>
      </p:sp>
    </p:spTree>
    <p:extLst>
      <p:ext uri="{BB962C8B-B14F-4D97-AF65-F5344CB8AC3E}">
        <p14:creationId xmlns:p14="http://schemas.microsoft.com/office/powerpoint/2010/main" val="4261010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https://medium.com/@manojkumal/summary-of-different-prompt-engineering-techniques-in-llm-based-on-applications-95b43c361422</a:t>
            </a:r>
          </a:p>
        </p:txBody>
      </p:sp>
      <p:sp>
        <p:nvSpPr>
          <p:cNvPr id="4" name="Slide Number Placeholder 3"/>
          <p:cNvSpPr>
            <a:spLocks noGrp="1"/>
          </p:cNvSpPr>
          <p:nvPr>
            <p:ph type="sldNum" sz="quarter" idx="5"/>
          </p:nvPr>
        </p:nvSpPr>
        <p:spPr/>
        <p:txBody>
          <a:bodyPr/>
          <a:lstStyle/>
          <a:p>
            <a:fld id="{18EE30E6-9EB3-46B3-B453-23E1904BDDC3}" type="slidenum">
              <a:rPr lang="en-IN" smtClean="0"/>
              <a:t>22</a:t>
            </a:fld>
            <a:endParaRPr lang="en-IN"/>
          </a:p>
        </p:txBody>
      </p:sp>
    </p:spTree>
    <p:extLst>
      <p:ext uri="{BB962C8B-B14F-4D97-AF65-F5344CB8AC3E}">
        <p14:creationId xmlns:p14="http://schemas.microsoft.com/office/powerpoint/2010/main" val="3342341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https://learnprompting.org/docs/basics/few_shot</a:t>
            </a:r>
          </a:p>
        </p:txBody>
      </p:sp>
      <p:sp>
        <p:nvSpPr>
          <p:cNvPr id="4" name="Slide Number Placeholder 3"/>
          <p:cNvSpPr>
            <a:spLocks noGrp="1"/>
          </p:cNvSpPr>
          <p:nvPr>
            <p:ph type="sldNum" sz="quarter" idx="5"/>
          </p:nvPr>
        </p:nvSpPr>
        <p:spPr/>
        <p:txBody>
          <a:bodyPr/>
          <a:lstStyle/>
          <a:p>
            <a:fld id="{18EE30E6-9EB3-46B3-B453-23E1904BDDC3}" type="slidenum">
              <a:rPr lang="en-IN" smtClean="0"/>
              <a:t>29</a:t>
            </a:fld>
            <a:endParaRPr lang="en-IN"/>
          </a:p>
        </p:txBody>
      </p:sp>
    </p:spTree>
    <p:extLst>
      <p:ext uri="{BB962C8B-B14F-4D97-AF65-F5344CB8AC3E}">
        <p14:creationId xmlns:p14="http://schemas.microsoft.com/office/powerpoint/2010/main" val="1552847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https://www.promptingguide.ai/techniques/cot</a:t>
            </a:r>
            <a:endParaRPr lang="en-US"/>
          </a:p>
          <a:p>
            <a:r>
              <a:rPr lang="en-US"/>
              <a:t>https://www.tha.de/en/Types-of-prompting.html</a:t>
            </a:r>
          </a:p>
        </p:txBody>
      </p:sp>
      <p:sp>
        <p:nvSpPr>
          <p:cNvPr id="4" name="Slide Number Placeholder 3"/>
          <p:cNvSpPr>
            <a:spLocks noGrp="1"/>
          </p:cNvSpPr>
          <p:nvPr>
            <p:ph type="sldNum" sz="quarter" idx="5"/>
          </p:nvPr>
        </p:nvSpPr>
        <p:spPr/>
        <p:txBody>
          <a:bodyPr/>
          <a:lstStyle/>
          <a:p>
            <a:fld id="{18EE30E6-9EB3-46B3-B453-23E1904BDDC3}" type="slidenum">
              <a:rPr lang="en-IN" smtClean="0"/>
              <a:t>39</a:t>
            </a:fld>
            <a:endParaRPr lang="en-IN"/>
          </a:p>
        </p:txBody>
      </p:sp>
    </p:spTree>
    <p:extLst>
      <p:ext uri="{BB962C8B-B14F-4D97-AF65-F5344CB8AC3E}">
        <p14:creationId xmlns:p14="http://schemas.microsoft.com/office/powerpoint/2010/main" val="1713639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8EE30E6-9EB3-46B3-B453-23E1904BDDC3}" type="slidenum">
              <a:rPr lang="en-IN" smtClean="0"/>
              <a:t>54</a:t>
            </a:fld>
            <a:endParaRPr lang="en-IN"/>
          </a:p>
        </p:txBody>
      </p:sp>
    </p:spTree>
    <p:extLst>
      <p:ext uri="{BB962C8B-B14F-4D97-AF65-F5344CB8AC3E}">
        <p14:creationId xmlns:p14="http://schemas.microsoft.com/office/powerpoint/2010/main" val="1069879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https://www.youtube.com/watch?v=V4NbORT6xF4</a:t>
            </a:r>
            <a:endParaRPr lang="en-US"/>
          </a:p>
          <a:p>
            <a:endParaRPr lang="en-US"/>
          </a:p>
        </p:txBody>
      </p:sp>
      <p:sp>
        <p:nvSpPr>
          <p:cNvPr id="4" name="Slide Number Placeholder 3"/>
          <p:cNvSpPr>
            <a:spLocks noGrp="1"/>
          </p:cNvSpPr>
          <p:nvPr>
            <p:ph type="sldNum" sz="quarter" idx="5"/>
          </p:nvPr>
        </p:nvSpPr>
        <p:spPr/>
        <p:txBody>
          <a:bodyPr/>
          <a:lstStyle/>
          <a:p>
            <a:fld id="{18EE30E6-9EB3-46B3-B453-23E1904BDDC3}" type="slidenum">
              <a:rPr lang="en-IN" smtClean="0"/>
              <a:t>71</a:t>
            </a:fld>
            <a:endParaRPr lang="en-IN"/>
          </a:p>
        </p:txBody>
      </p:sp>
    </p:spTree>
    <p:extLst>
      <p:ext uri="{BB962C8B-B14F-4D97-AF65-F5344CB8AC3E}">
        <p14:creationId xmlns:p14="http://schemas.microsoft.com/office/powerpoint/2010/main" val="2970265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8EE30E6-9EB3-46B3-B453-23E1904BDDC3}" type="slidenum">
              <a:rPr lang="en-IN" smtClean="0"/>
              <a:t>78</a:t>
            </a:fld>
            <a:endParaRPr lang="en-IN"/>
          </a:p>
        </p:txBody>
      </p:sp>
    </p:spTree>
    <p:extLst>
      <p:ext uri="{BB962C8B-B14F-4D97-AF65-F5344CB8AC3E}">
        <p14:creationId xmlns:p14="http://schemas.microsoft.com/office/powerpoint/2010/main" val="3250654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8EE30E6-9EB3-46B3-B453-23E1904BDDC3}" type="slidenum">
              <a:rPr lang="en-IN" smtClean="0"/>
              <a:t>123</a:t>
            </a:fld>
            <a:endParaRPr lang="en-IN"/>
          </a:p>
        </p:txBody>
      </p:sp>
    </p:spTree>
    <p:extLst>
      <p:ext uri="{BB962C8B-B14F-4D97-AF65-F5344CB8AC3E}">
        <p14:creationId xmlns:p14="http://schemas.microsoft.com/office/powerpoint/2010/main" val="3562343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3C7B1-3372-48B0-BF9A-E8B0D66A9C0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699325F-848E-4674-8D14-AA3DA16C85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9D54100-98DF-4A28-9BF8-E86A1F560B62}"/>
              </a:ext>
            </a:extLst>
          </p:cNvPr>
          <p:cNvSpPr>
            <a:spLocks noGrp="1"/>
          </p:cNvSpPr>
          <p:nvPr>
            <p:ph type="dt" sz="half" idx="10"/>
          </p:nvPr>
        </p:nvSpPr>
        <p:spPr/>
        <p:txBody>
          <a:bodyPr/>
          <a:lstStyle/>
          <a:p>
            <a:fld id="{0A4141DB-7750-451B-A040-0A3D20C5A8E8}" type="datetimeFigureOut">
              <a:rPr lang="en-IN" smtClean="0"/>
              <a:t>17-05-2025</a:t>
            </a:fld>
            <a:endParaRPr lang="en-IN"/>
          </a:p>
        </p:txBody>
      </p:sp>
      <p:sp>
        <p:nvSpPr>
          <p:cNvPr id="5" name="Footer Placeholder 4">
            <a:extLst>
              <a:ext uri="{FF2B5EF4-FFF2-40B4-BE49-F238E27FC236}">
                <a16:creationId xmlns:a16="http://schemas.microsoft.com/office/drawing/2014/main" id="{3D7A7BDE-1137-4A98-9219-707F20799A1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5F8E49A-5440-4FE1-ABC5-11FC41907827}"/>
              </a:ext>
            </a:extLst>
          </p:cNvPr>
          <p:cNvSpPr>
            <a:spLocks noGrp="1"/>
          </p:cNvSpPr>
          <p:nvPr>
            <p:ph type="sldNum" sz="quarter" idx="12"/>
          </p:nvPr>
        </p:nvSpPr>
        <p:spPr/>
        <p:txBody>
          <a:bodyPr/>
          <a:lstStyle/>
          <a:p>
            <a:fld id="{C51D9C27-A924-4FB9-B12B-4FB85672B464}" type="slidenum">
              <a:rPr lang="en-IN" smtClean="0"/>
              <a:t>‹#›</a:t>
            </a:fld>
            <a:endParaRPr lang="en-IN"/>
          </a:p>
        </p:txBody>
      </p:sp>
    </p:spTree>
    <p:extLst>
      <p:ext uri="{BB962C8B-B14F-4D97-AF65-F5344CB8AC3E}">
        <p14:creationId xmlns:p14="http://schemas.microsoft.com/office/powerpoint/2010/main" val="1468605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8F787-CF72-4AD9-A2E9-4BCE3AE4E48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D62738F-6BE8-40A6-91A4-84C9E66F2A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51BFD6E-B51C-4B6D-8974-650D504EF906}"/>
              </a:ext>
            </a:extLst>
          </p:cNvPr>
          <p:cNvSpPr>
            <a:spLocks noGrp="1"/>
          </p:cNvSpPr>
          <p:nvPr>
            <p:ph type="dt" sz="half" idx="10"/>
          </p:nvPr>
        </p:nvSpPr>
        <p:spPr/>
        <p:txBody>
          <a:bodyPr/>
          <a:lstStyle/>
          <a:p>
            <a:fld id="{0A4141DB-7750-451B-A040-0A3D20C5A8E8}" type="datetimeFigureOut">
              <a:rPr lang="en-IN" smtClean="0"/>
              <a:t>17-05-2025</a:t>
            </a:fld>
            <a:endParaRPr lang="en-IN"/>
          </a:p>
        </p:txBody>
      </p:sp>
      <p:sp>
        <p:nvSpPr>
          <p:cNvPr id="5" name="Footer Placeholder 4">
            <a:extLst>
              <a:ext uri="{FF2B5EF4-FFF2-40B4-BE49-F238E27FC236}">
                <a16:creationId xmlns:a16="http://schemas.microsoft.com/office/drawing/2014/main" id="{61854563-0E79-4042-B36B-F089959118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4FFB683-83FB-43F1-924F-C37D43EEA213}"/>
              </a:ext>
            </a:extLst>
          </p:cNvPr>
          <p:cNvSpPr>
            <a:spLocks noGrp="1"/>
          </p:cNvSpPr>
          <p:nvPr>
            <p:ph type="sldNum" sz="quarter" idx="12"/>
          </p:nvPr>
        </p:nvSpPr>
        <p:spPr/>
        <p:txBody>
          <a:bodyPr/>
          <a:lstStyle/>
          <a:p>
            <a:fld id="{C51D9C27-A924-4FB9-B12B-4FB85672B464}" type="slidenum">
              <a:rPr lang="en-IN" smtClean="0"/>
              <a:t>‹#›</a:t>
            </a:fld>
            <a:endParaRPr lang="en-IN"/>
          </a:p>
        </p:txBody>
      </p:sp>
    </p:spTree>
    <p:extLst>
      <p:ext uri="{BB962C8B-B14F-4D97-AF65-F5344CB8AC3E}">
        <p14:creationId xmlns:p14="http://schemas.microsoft.com/office/powerpoint/2010/main" val="2183280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F15FDF-F601-41FD-8F1B-59A9F5EE367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58A3654-1792-4F83-B64D-233B5E88E1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A25986C-C991-4F3D-9CBA-F6544A8B2841}"/>
              </a:ext>
            </a:extLst>
          </p:cNvPr>
          <p:cNvSpPr>
            <a:spLocks noGrp="1"/>
          </p:cNvSpPr>
          <p:nvPr>
            <p:ph type="dt" sz="half" idx="10"/>
          </p:nvPr>
        </p:nvSpPr>
        <p:spPr/>
        <p:txBody>
          <a:bodyPr/>
          <a:lstStyle/>
          <a:p>
            <a:fld id="{0A4141DB-7750-451B-A040-0A3D20C5A8E8}" type="datetimeFigureOut">
              <a:rPr lang="en-IN" smtClean="0"/>
              <a:t>17-05-2025</a:t>
            </a:fld>
            <a:endParaRPr lang="en-IN"/>
          </a:p>
        </p:txBody>
      </p:sp>
      <p:sp>
        <p:nvSpPr>
          <p:cNvPr id="5" name="Footer Placeholder 4">
            <a:extLst>
              <a:ext uri="{FF2B5EF4-FFF2-40B4-BE49-F238E27FC236}">
                <a16:creationId xmlns:a16="http://schemas.microsoft.com/office/drawing/2014/main" id="{2A88F46D-1102-469C-8ADF-2CF3A74C1E2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5DB3704-AEE5-43AD-99BA-0AFCAC4C1C05}"/>
              </a:ext>
            </a:extLst>
          </p:cNvPr>
          <p:cNvSpPr>
            <a:spLocks noGrp="1"/>
          </p:cNvSpPr>
          <p:nvPr>
            <p:ph type="sldNum" sz="quarter" idx="12"/>
          </p:nvPr>
        </p:nvSpPr>
        <p:spPr/>
        <p:txBody>
          <a:bodyPr/>
          <a:lstStyle/>
          <a:p>
            <a:fld id="{C51D9C27-A924-4FB9-B12B-4FB85672B464}" type="slidenum">
              <a:rPr lang="en-IN" smtClean="0"/>
              <a:t>‹#›</a:t>
            </a:fld>
            <a:endParaRPr lang="en-IN"/>
          </a:p>
        </p:txBody>
      </p:sp>
    </p:spTree>
    <p:extLst>
      <p:ext uri="{BB962C8B-B14F-4D97-AF65-F5344CB8AC3E}">
        <p14:creationId xmlns:p14="http://schemas.microsoft.com/office/powerpoint/2010/main" val="2443575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F1B5E-9785-4FD7-B155-7D3ADCFED76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C01AD12-433F-482B-92DA-90AD36D070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DC5F635-AD31-49AF-8FCA-EF5F0AC05BAA}"/>
              </a:ext>
            </a:extLst>
          </p:cNvPr>
          <p:cNvSpPr>
            <a:spLocks noGrp="1"/>
          </p:cNvSpPr>
          <p:nvPr>
            <p:ph type="dt" sz="half" idx="10"/>
          </p:nvPr>
        </p:nvSpPr>
        <p:spPr/>
        <p:txBody>
          <a:bodyPr/>
          <a:lstStyle/>
          <a:p>
            <a:fld id="{0A4141DB-7750-451B-A040-0A3D20C5A8E8}" type="datetimeFigureOut">
              <a:rPr lang="en-IN" smtClean="0"/>
              <a:t>17-05-2025</a:t>
            </a:fld>
            <a:endParaRPr lang="en-IN"/>
          </a:p>
        </p:txBody>
      </p:sp>
      <p:sp>
        <p:nvSpPr>
          <p:cNvPr id="5" name="Footer Placeholder 4">
            <a:extLst>
              <a:ext uri="{FF2B5EF4-FFF2-40B4-BE49-F238E27FC236}">
                <a16:creationId xmlns:a16="http://schemas.microsoft.com/office/drawing/2014/main" id="{0DEDAFEA-B36F-47E4-A744-9D16E14B8D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BF7B23C-846F-4701-98E1-2AA30C0D7C23}"/>
              </a:ext>
            </a:extLst>
          </p:cNvPr>
          <p:cNvSpPr>
            <a:spLocks noGrp="1"/>
          </p:cNvSpPr>
          <p:nvPr>
            <p:ph type="sldNum" sz="quarter" idx="12"/>
          </p:nvPr>
        </p:nvSpPr>
        <p:spPr/>
        <p:txBody>
          <a:bodyPr/>
          <a:lstStyle/>
          <a:p>
            <a:fld id="{C51D9C27-A924-4FB9-B12B-4FB85672B464}" type="slidenum">
              <a:rPr lang="en-IN" smtClean="0"/>
              <a:t>‹#›</a:t>
            </a:fld>
            <a:endParaRPr lang="en-IN"/>
          </a:p>
        </p:txBody>
      </p:sp>
    </p:spTree>
    <p:extLst>
      <p:ext uri="{BB962C8B-B14F-4D97-AF65-F5344CB8AC3E}">
        <p14:creationId xmlns:p14="http://schemas.microsoft.com/office/powerpoint/2010/main" val="313240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BDC06-3088-42D2-8F40-6F480CF96B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00B074A-999D-4600-B4D0-6055B15838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EFD8D0-4BD8-4161-9F83-D5FFB51B4D68}"/>
              </a:ext>
            </a:extLst>
          </p:cNvPr>
          <p:cNvSpPr>
            <a:spLocks noGrp="1"/>
          </p:cNvSpPr>
          <p:nvPr>
            <p:ph type="dt" sz="half" idx="10"/>
          </p:nvPr>
        </p:nvSpPr>
        <p:spPr/>
        <p:txBody>
          <a:bodyPr/>
          <a:lstStyle/>
          <a:p>
            <a:fld id="{0A4141DB-7750-451B-A040-0A3D20C5A8E8}" type="datetimeFigureOut">
              <a:rPr lang="en-IN" smtClean="0"/>
              <a:t>17-05-2025</a:t>
            </a:fld>
            <a:endParaRPr lang="en-IN"/>
          </a:p>
        </p:txBody>
      </p:sp>
      <p:sp>
        <p:nvSpPr>
          <p:cNvPr id="5" name="Footer Placeholder 4">
            <a:extLst>
              <a:ext uri="{FF2B5EF4-FFF2-40B4-BE49-F238E27FC236}">
                <a16:creationId xmlns:a16="http://schemas.microsoft.com/office/drawing/2014/main" id="{B05A84EC-C363-4961-BCB0-1E75C98126C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F90A75-1335-4BC4-ADE6-3D6153CCFB9C}"/>
              </a:ext>
            </a:extLst>
          </p:cNvPr>
          <p:cNvSpPr>
            <a:spLocks noGrp="1"/>
          </p:cNvSpPr>
          <p:nvPr>
            <p:ph type="sldNum" sz="quarter" idx="12"/>
          </p:nvPr>
        </p:nvSpPr>
        <p:spPr/>
        <p:txBody>
          <a:bodyPr/>
          <a:lstStyle/>
          <a:p>
            <a:fld id="{C51D9C27-A924-4FB9-B12B-4FB85672B464}" type="slidenum">
              <a:rPr lang="en-IN" smtClean="0"/>
              <a:t>‹#›</a:t>
            </a:fld>
            <a:endParaRPr lang="en-IN"/>
          </a:p>
        </p:txBody>
      </p:sp>
    </p:spTree>
    <p:extLst>
      <p:ext uri="{BB962C8B-B14F-4D97-AF65-F5344CB8AC3E}">
        <p14:creationId xmlns:p14="http://schemas.microsoft.com/office/powerpoint/2010/main" val="4043306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7FFD6-2DBE-4606-BC7E-6ECC83E0C5A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56BFD17-4941-45D0-A94B-825AEA8AE1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B585B78-E08B-4674-BA2D-C6D0AD9583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A2DB4DE-C6E0-43C0-9C5C-5CBAFA9C44C9}"/>
              </a:ext>
            </a:extLst>
          </p:cNvPr>
          <p:cNvSpPr>
            <a:spLocks noGrp="1"/>
          </p:cNvSpPr>
          <p:nvPr>
            <p:ph type="dt" sz="half" idx="10"/>
          </p:nvPr>
        </p:nvSpPr>
        <p:spPr/>
        <p:txBody>
          <a:bodyPr/>
          <a:lstStyle/>
          <a:p>
            <a:fld id="{0A4141DB-7750-451B-A040-0A3D20C5A8E8}" type="datetimeFigureOut">
              <a:rPr lang="en-IN" smtClean="0"/>
              <a:t>17-05-2025</a:t>
            </a:fld>
            <a:endParaRPr lang="en-IN"/>
          </a:p>
        </p:txBody>
      </p:sp>
      <p:sp>
        <p:nvSpPr>
          <p:cNvPr id="6" name="Footer Placeholder 5">
            <a:extLst>
              <a:ext uri="{FF2B5EF4-FFF2-40B4-BE49-F238E27FC236}">
                <a16:creationId xmlns:a16="http://schemas.microsoft.com/office/drawing/2014/main" id="{CCEDF757-A17B-4E7E-95EC-C3D1684A029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129B607-D2B7-4A58-889B-3D7FE1C365F1}"/>
              </a:ext>
            </a:extLst>
          </p:cNvPr>
          <p:cNvSpPr>
            <a:spLocks noGrp="1"/>
          </p:cNvSpPr>
          <p:nvPr>
            <p:ph type="sldNum" sz="quarter" idx="12"/>
          </p:nvPr>
        </p:nvSpPr>
        <p:spPr/>
        <p:txBody>
          <a:bodyPr/>
          <a:lstStyle/>
          <a:p>
            <a:fld id="{C51D9C27-A924-4FB9-B12B-4FB85672B464}" type="slidenum">
              <a:rPr lang="en-IN" smtClean="0"/>
              <a:t>‹#›</a:t>
            </a:fld>
            <a:endParaRPr lang="en-IN"/>
          </a:p>
        </p:txBody>
      </p:sp>
    </p:spTree>
    <p:extLst>
      <p:ext uri="{BB962C8B-B14F-4D97-AF65-F5344CB8AC3E}">
        <p14:creationId xmlns:p14="http://schemas.microsoft.com/office/powerpoint/2010/main" val="2715415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D72F9-2F59-4973-B3FF-FD6DCE55A65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7C2186A-852B-49CE-80A8-CEB5755363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79C702-86B5-4E2F-A57A-E860E2EE8A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1DA572B-349B-4A78-AAE0-D48A5298D3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ACCFEC-E740-4761-88D9-107254DA4C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4083EEB-A8CC-4F87-A568-4AA732FBC6B2}"/>
              </a:ext>
            </a:extLst>
          </p:cNvPr>
          <p:cNvSpPr>
            <a:spLocks noGrp="1"/>
          </p:cNvSpPr>
          <p:nvPr>
            <p:ph type="dt" sz="half" idx="10"/>
          </p:nvPr>
        </p:nvSpPr>
        <p:spPr/>
        <p:txBody>
          <a:bodyPr/>
          <a:lstStyle/>
          <a:p>
            <a:fld id="{0A4141DB-7750-451B-A040-0A3D20C5A8E8}" type="datetimeFigureOut">
              <a:rPr lang="en-IN" smtClean="0"/>
              <a:t>17-05-2025</a:t>
            </a:fld>
            <a:endParaRPr lang="en-IN"/>
          </a:p>
        </p:txBody>
      </p:sp>
      <p:sp>
        <p:nvSpPr>
          <p:cNvPr id="8" name="Footer Placeholder 7">
            <a:extLst>
              <a:ext uri="{FF2B5EF4-FFF2-40B4-BE49-F238E27FC236}">
                <a16:creationId xmlns:a16="http://schemas.microsoft.com/office/drawing/2014/main" id="{EFD8D871-7F1F-474C-BE07-B566FE4663C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1C8DB53-8474-4095-AA09-B4C2F488B167}"/>
              </a:ext>
            </a:extLst>
          </p:cNvPr>
          <p:cNvSpPr>
            <a:spLocks noGrp="1"/>
          </p:cNvSpPr>
          <p:nvPr>
            <p:ph type="sldNum" sz="quarter" idx="12"/>
          </p:nvPr>
        </p:nvSpPr>
        <p:spPr/>
        <p:txBody>
          <a:bodyPr/>
          <a:lstStyle/>
          <a:p>
            <a:fld id="{C51D9C27-A924-4FB9-B12B-4FB85672B464}" type="slidenum">
              <a:rPr lang="en-IN" smtClean="0"/>
              <a:t>‹#›</a:t>
            </a:fld>
            <a:endParaRPr lang="en-IN"/>
          </a:p>
        </p:txBody>
      </p:sp>
    </p:spTree>
    <p:extLst>
      <p:ext uri="{BB962C8B-B14F-4D97-AF65-F5344CB8AC3E}">
        <p14:creationId xmlns:p14="http://schemas.microsoft.com/office/powerpoint/2010/main" val="6211818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CFECE9-D645-0540-9DA0-AEC7DA1A781C}"/>
              </a:ext>
            </a:extLst>
          </p:cNvPr>
          <p:cNvSpPr>
            <a:spLocks noGrp="1"/>
          </p:cNvSpPr>
          <p:nvPr>
            <p:ph idx="1"/>
          </p:nvPr>
        </p:nvSpPr>
        <p:spPr>
          <a:xfrm>
            <a:off x="571499" y="1137256"/>
            <a:ext cx="11209376" cy="4908082"/>
          </a:xfrm>
        </p:spPr>
        <p:txBody>
          <a:bodyPr/>
          <a:lstStyle>
            <a:lvl1pPr>
              <a:defRPr>
                <a:latin typeface="Georgia" panose="02040502050405020303" pitchFamily="18" charset="0"/>
              </a:defRPr>
            </a:lvl1pPr>
            <a:lvl2pPr>
              <a:defRPr>
                <a:latin typeface="Georgia" panose="02040502050405020303" pitchFamily="18" charset="0"/>
              </a:defRPr>
            </a:lvl2pPr>
            <a:lvl3pPr>
              <a:defRPr>
                <a:latin typeface="Georgia" panose="02040502050405020303" pitchFamily="18" charset="0"/>
              </a:defRPr>
            </a:lvl3pPr>
            <a:lvl4pPr>
              <a:defRPr>
                <a:latin typeface="Georgia" panose="02040502050405020303" pitchFamily="18" charset="0"/>
              </a:defRPr>
            </a:lvl4pPr>
            <a:lvl5pPr>
              <a:defRPr>
                <a:latin typeface="Georgia" panose="02040502050405020303" pitchFamily="18"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Title 1">
            <a:extLst>
              <a:ext uri="{FF2B5EF4-FFF2-40B4-BE49-F238E27FC236}">
                <a16:creationId xmlns:a16="http://schemas.microsoft.com/office/drawing/2014/main" id="{9FB4E98A-97D9-4526-9E90-BA541F5B53B0}"/>
              </a:ext>
            </a:extLst>
          </p:cNvPr>
          <p:cNvSpPr>
            <a:spLocks noGrp="1"/>
          </p:cNvSpPr>
          <p:nvPr>
            <p:ph type="title" hasCustomPrompt="1"/>
          </p:nvPr>
        </p:nvSpPr>
        <p:spPr>
          <a:xfrm>
            <a:off x="571499" y="348662"/>
            <a:ext cx="11209376" cy="464000"/>
          </a:xfrm>
        </p:spPr>
        <p:txBody>
          <a:bodyPr>
            <a:noAutofit/>
          </a:bodyPr>
          <a:lstStyle>
            <a:lvl1pPr>
              <a:defRPr sz="3200" b="0">
                <a:solidFill>
                  <a:srgbClr val="A4123F"/>
                </a:solidFill>
                <a:latin typeface="Georgia" panose="02040502050405020303" pitchFamily="18" charset="0"/>
              </a:defRPr>
            </a:lvl1pPr>
          </a:lstStyle>
          <a:p>
            <a:r>
              <a:rPr lang="en-US"/>
              <a:t>Click Here To Edit Title</a:t>
            </a:r>
            <a:endParaRPr lang="en-IN"/>
          </a:p>
        </p:txBody>
      </p:sp>
      <p:pic>
        <p:nvPicPr>
          <p:cNvPr id="8" name="Picture 7">
            <a:extLst>
              <a:ext uri="{FF2B5EF4-FFF2-40B4-BE49-F238E27FC236}">
                <a16:creationId xmlns:a16="http://schemas.microsoft.com/office/drawing/2014/main" id="{140DA784-0993-4F43-BA98-733CB6486E2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489" y="6369932"/>
            <a:ext cx="12218977" cy="521007"/>
          </a:xfrm>
          <a:prstGeom prst="rect">
            <a:avLst/>
          </a:prstGeom>
        </p:spPr>
      </p:pic>
      <p:pic>
        <p:nvPicPr>
          <p:cNvPr id="6" name="Picture 5">
            <a:extLst>
              <a:ext uri="{FF2B5EF4-FFF2-40B4-BE49-F238E27FC236}">
                <a16:creationId xmlns:a16="http://schemas.microsoft.com/office/drawing/2014/main" id="{D5D41DD4-A5E8-4552-814D-0D80AF0F22E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5954" y="6490361"/>
            <a:ext cx="1781941" cy="314840"/>
          </a:xfrm>
          <a:prstGeom prst="rect">
            <a:avLst/>
          </a:prstGeom>
        </p:spPr>
      </p:pic>
    </p:spTree>
    <p:extLst>
      <p:ext uri="{BB962C8B-B14F-4D97-AF65-F5344CB8AC3E}">
        <p14:creationId xmlns:p14="http://schemas.microsoft.com/office/powerpoint/2010/main" val="3441732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C09624-20AB-4018-936C-C64A1B463107}"/>
              </a:ext>
            </a:extLst>
          </p:cNvPr>
          <p:cNvSpPr>
            <a:spLocks noGrp="1"/>
          </p:cNvSpPr>
          <p:nvPr>
            <p:ph type="dt" sz="half" idx="10"/>
          </p:nvPr>
        </p:nvSpPr>
        <p:spPr/>
        <p:txBody>
          <a:bodyPr/>
          <a:lstStyle/>
          <a:p>
            <a:fld id="{0A4141DB-7750-451B-A040-0A3D20C5A8E8}" type="datetimeFigureOut">
              <a:rPr lang="en-IN" smtClean="0"/>
              <a:t>17-05-2025</a:t>
            </a:fld>
            <a:endParaRPr lang="en-IN"/>
          </a:p>
        </p:txBody>
      </p:sp>
      <p:sp>
        <p:nvSpPr>
          <p:cNvPr id="3" name="Footer Placeholder 2">
            <a:extLst>
              <a:ext uri="{FF2B5EF4-FFF2-40B4-BE49-F238E27FC236}">
                <a16:creationId xmlns:a16="http://schemas.microsoft.com/office/drawing/2014/main" id="{2DC54839-3857-4F43-8B7C-D63BB44A64C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6DE522D-D444-4666-9DD4-01033EC3A87B}"/>
              </a:ext>
            </a:extLst>
          </p:cNvPr>
          <p:cNvSpPr>
            <a:spLocks noGrp="1"/>
          </p:cNvSpPr>
          <p:nvPr>
            <p:ph type="sldNum" sz="quarter" idx="12"/>
          </p:nvPr>
        </p:nvSpPr>
        <p:spPr/>
        <p:txBody>
          <a:bodyPr/>
          <a:lstStyle/>
          <a:p>
            <a:fld id="{C51D9C27-A924-4FB9-B12B-4FB85672B464}" type="slidenum">
              <a:rPr lang="en-IN" smtClean="0"/>
              <a:t>‹#›</a:t>
            </a:fld>
            <a:endParaRPr lang="en-IN"/>
          </a:p>
        </p:txBody>
      </p:sp>
    </p:spTree>
    <p:extLst>
      <p:ext uri="{BB962C8B-B14F-4D97-AF65-F5344CB8AC3E}">
        <p14:creationId xmlns:p14="http://schemas.microsoft.com/office/powerpoint/2010/main" val="2586338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D1D9F-4466-4F53-9AAB-E3E815147D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08CA21C-A89D-4EEA-B9E4-6F3FDC7656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F5C4D00-53E7-4681-9B2D-2952E2657C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E450E1-7C11-4EC1-A8C1-117BC4E6D65A}"/>
              </a:ext>
            </a:extLst>
          </p:cNvPr>
          <p:cNvSpPr>
            <a:spLocks noGrp="1"/>
          </p:cNvSpPr>
          <p:nvPr>
            <p:ph type="dt" sz="half" idx="10"/>
          </p:nvPr>
        </p:nvSpPr>
        <p:spPr/>
        <p:txBody>
          <a:bodyPr/>
          <a:lstStyle/>
          <a:p>
            <a:fld id="{0A4141DB-7750-451B-A040-0A3D20C5A8E8}" type="datetimeFigureOut">
              <a:rPr lang="en-IN" smtClean="0"/>
              <a:t>17-05-2025</a:t>
            </a:fld>
            <a:endParaRPr lang="en-IN"/>
          </a:p>
        </p:txBody>
      </p:sp>
      <p:sp>
        <p:nvSpPr>
          <p:cNvPr id="6" name="Footer Placeholder 5">
            <a:extLst>
              <a:ext uri="{FF2B5EF4-FFF2-40B4-BE49-F238E27FC236}">
                <a16:creationId xmlns:a16="http://schemas.microsoft.com/office/drawing/2014/main" id="{864CD824-36FA-4CFB-97E7-23693B1012F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D933C2F-7EAC-4ACD-A23F-E23737405CD4}"/>
              </a:ext>
            </a:extLst>
          </p:cNvPr>
          <p:cNvSpPr>
            <a:spLocks noGrp="1"/>
          </p:cNvSpPr>
          <p:nvPr>
            <p:ph type="sldNum" sz="quarter" idx="12"/>
          </p:nvPr>
        </p:nvSpPr>
        <p:spPr/>
        <p:txBody>
          <a:bodyPr/>
          <a:lstStyle/>
          <a:p>
            <a:fld id="{C51D9C27-A924-4FB9-B12B-4FB85672B464}" type="slidenum">
              <a:rPr lang="en-IN" smtClean="0"/>
              <a:t>‹#›</a:t>
            </a:fld>
            <a:endParaRPr lang="en-IN"/>
          </a:p>
        </p:txBody>
      </p:sp>
    </p:spTree>
    <p:extLst>
      <p:ext uri="{BB962C8B-B14F-4D97-AF65-F5344CB8AC3E}">
        <p14:creationId xmlns:p14="http://schemas.microsoft.com/office/powerpoint/2010/main" val="2766364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79157-5C58-4242-A86F-98463F57E5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1E5E7F4-367D-4208-B3DC-182274CDE1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4C56A5B-B6AD-4097-932C-3E8E77F3F2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1D7ED9-C05E-47C0-8B7E-E2B1DF5B482A}"/>
              </a:ext>
            </a:extLst>
          </p:cNvPr>
          <p:cNvSpPr>
            <a:spLocks noGrp="1"/>
          </p:cNvSpPr>
          <p:nvPr>
            <p:ph type="dt" sz="half" idx="10"/>
          </p:nvPr>
        </p:nvSpPr>
        <p:spPr/>
        <p:txBody>
          <a:bodyPr/>
          <a:lstStyle/>
          <a:p>
            <a:fld id="{0A4141DB-7750-451B-A040-0A3D20C5A8E8}" type="datetimeFigureOut">
              <a:rPr lang="en-IN" smtClean="0"/>
              <a:t>17-05-2025</a:t>
            </a:fld>
            <a:endParaRPr lang="en-IN"/>
          </a:p>
        </p:txBody>
      </p:sp>
      <p:sp>
        <p:nvSpPr>
          <p:cNvPr id="6" name="Footer Placeholder 5">
            <a:extLst>
              <a:ext uri="{FF2B5EF4-FFF2-40B4-BE49-F238E27FC236}">
                <a16:creationId xmlns:a16="http://schemas.microsoft.com/office/drawing/2014/main" id="{5C05CA0B-359F-4C2E-AD7C-45E2CBB16AE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4DF037C-C980-4AF7-9C32-929CBBF046CC}"/>
              </a:ext>
            </a:extLst>
          </p:cNvPr>
          <p:cNvSpPr>
            <a:spLocks noGrp="1"/>
          </p:cNvSpPr>
          <p:nvPr>
            <p:ph type="sldNum" sz="quarter" idx="12"/>
          </p:nvPr>
        </p:nvSpPr>
        <p:spPr/>
        <p:txBody>
          <a:bodyPr/>
          <a:lstStyle/>
          <a:p>
            <a:fld id="{C51D9C27-A924-4FB9-B12B-4FB85672B464}" type="slidenum">
              <a:rPr lang="en-IN" smtClean="0"/>
              <a:t>‹#›</a:t>
            </a:fld>
            <a:endParaRPr lang="en-IN"/>
          </a:p>
        </p:txBody>
      </p:sp>
    </p:spTree>
    <p:extLst>
      <p:ext uri="{BB962C8B-B14F-4D97-AF65-F5344CB8AC3E}">
        <p14:creationId xmlns:p14="http://schemas.microsoft.com/office/powerpoint/2010/main" val="14978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C84A66-1229-4ED6-A9D1-8F02E81480AE}"/>
              </a:ext>
            </a:extLst>
          </p:cNvPr>
          <p:cNvSpPr>
            <a:spLocks noGrp="1"/>
          </p:cNvSpPr>
          <p:nvPr>
            <p:ph type="title"/>
          </p:nvPr>
        </p:nvSpPr>
        <p:spPr>
          <a:xfrm>
            <a:off x="838200" y="365126"/>
            <a:ext cx="10515600" cy="436064"/>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BCB1AC7-8752-4D00-B2A2-8AB4F1C01B0A}"/>
              </a:ext>
            </a:extLst>
          </p:cNvPr>
          <p:cNvSpPr>
            <a:spLocks noGrp="1"/>
          </p:cNvSpPr>
          <p:nvPr>
            <p:ph type="body" idx="1"/>
          </p:nvPr>
        </p:nvSpPr>
        <p:spPr>
          <a:xfrm>
            <a:off x="838200" y="992777"/>
            <a:ext cx="10515600" cy="518418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978661F-0625-4389-83BE-429476154A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4141DB-7750-451B-A040-0A3D20C5A8E8}" type="datetimeFigureOut">
              <a:rPr lang="en-IN" smtClean="0"/>
              <a:t>17-05-2025</a:t>
            </a:fld>
            <a:endParaRPr lang="en-IN"/>
          </a:p>
        </p:txBody>
      </p:sp>
      <p:sp>
        <p:nvSpPr>
          <p:cNvPr id="5" name="Footer Placeholder 4">
            <a:extLst>
              <a:ext uri="{FF2B5EF4-FFF2-40B4-BE49-F238E27FC236}">
                <a16:creationId xmlns:a16="http://schemas.microsoft.com/office/drawing/2014/main" id="{9762604A-DE26-4FC2-8337-AF8A963C94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CABA0C0-1904-41CE-9E06-BC9E5A69A2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1D9C27-A924-4FB9-B12B-4FB85672B464}" type="slidenum">
              <a:rPr lang="en-IN" smtClean="0"/>
              <a:t>‹#›</a:t>
            </a:fld>
            <a:endParaRPr lang="en-IN"/>
          </a:p>
        </p:txBody>
      </p:sp>
      <p:pic>
        <p:nvPicPr>
          <p:cNvPr id="7" name="Picture 6">
            <a:extLst>
              <a:ext uri="{FF2B5EF4-FFF2-40B4-BE49-F238E27FC236}">
                <a16:creationId xmlns:a16="http://schemas.microsoft.com/office/drawing/2014/main" id="{C1703A67-7610-4F30-9DA1-29E339510F05}"/>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3489" y="6369932"/>
            <a:ext cx="12218977" cy="521007"/>
          </a:xfrm>
          <a:prstGeom prst="rect">
            <a:avLst/>
          </a:prstGeom>
        </p:spPr>
      </p:pic>
      <p:pic>
        <p:nvPicPr>
          <p:cNvPr id="8" name="Picture 7">
            <a:extLst>
              <a:ext uri="{FF2B5EF4-FFF2-40B4-BE49-F238E27FC236}">
                <a16:creationId xmlns:a16="http://schemas.microsoft.com/office/drawing/2014/main" id="{D54CC57E-CE71-4F72-B89D-034E1FBAC5C9}"/>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25954" y="6490361"/>
            <a:ext cx="1781941" cy="314840"/>
          </a:xfrm>
          <a:prstGeom prst="rect">
            <a:avLst/>
          </a:prstGeom>
        </p:spPr>
      </p:pic>
    </p:spTree>
    <p:extLst>
      <p:ext uri="{BB962C8B-B14F-4D97-AF65-F5344CB8AC3E}">
        <p14:creationId xmlns:p14="http://schemas.microsoft.com/office/powerpoint/2010/main" val="7623135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hyperlink" Target="https://anoopsarkar.github.io/advanced-nlp-class/assets/slides/peft.pdf" TargetMode="External"/><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88.emf"/><Relationship Id="rId1" Type="http://schemas.openxmlformats.org/officeDocument/2006/relationships/slideLayout" Target="../slideLayouts/slideLayout2.xml"/><Relationship Id="rId4" Type="http://schemas.openxmlformats.org/officeDocument/2006/relationships/image" Target="../media/image90.emf"/></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5.xml"/><Relationship Id="rId4" Type="http://schemas.openxmlformats.org/officeDocument/2006/relationships/image" Target="../media/image95.png"/></Relationships>
</file>

<file path=ppt/slides/_rels/slide11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3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14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hyperlink" Target="https://people.cs.umass.edu/~miyyer/cs685/slides/multilingual.pdf" TargetMode="External"/><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hyperlink" Target="https://arxiv.org/pdf/2305.14314" TargetMode="External"/><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3" Type="http://schemas.openxmlformats.org/officeDocument/2006/relationships/hyperlink" Target="https://arxiv.org/pdf/2305.14314" TargetMode="External"/><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hyperlink" Target="https://arxiv.org/abs/2005.11401" TargetMode="External"/><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57.emf"/><Relationship Id="rId2" Type="http://schemas.openxmlformats.org/officeDocument/2006/relationships/image" Target="../media/image157.png"/><Relationship Id="rId1" Type="http://schemas.openxmlformats.org/officeDocument/2006/relationships/slideLayout" Target="../slideLayouts/slideLayout2.xml"/><Relationship Id="rId5" Type="http://schemas.openxmlformats.org/officeDocument/2006/relationships/image" Target="../media/image159.emf"/><Relationship Id="rId4" Type="http://schemas.openxmlformats.org/officeDocument/2006/relationships/image" Target="../media/image158.emf"/></Relationships>
</file>

<file path=ppt/slides/_rels/slide19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image" Target="../media/image164.png"/><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199.xml.rels><?xml version="1.0" encoding="UTF-8" standalone="yes"?>
<Relationships xmlns="http://schemas.openxmlformats.org/package/2006/relationships"><Relationship Id="rId3" Type="http://schemas.openxmlformats.org/officeDocument/2006/relationships/image" Target="../media/image164.emf"/><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68.png"/><Relationship Id="rId7" Type="http://schemas.openxmlformats.org/officeDocument/2006/relationships/image" Target="../media/image172.png"/><Relationship Id="rId2" Type="http://schemas.openxmlformats.org/officeDocument/2006/relationships/image" Target="../media/image165.emf"/><Relationship Id="rId1" Type="http://schemas.openxmlformats.org/officeDocument/2006/relationships/slideLayout" Target="../slideLayouts/slideLayout2.xml"/><Relationship Id="rId6" Type="http://schemas.openxmlformats.org/officeDocument/2006/relationships/image" Target="../media/image167.emf"/><Relationship Id="rId5" Type="http://schemas.openxmlformats.org/officeDocument/2006/relationships/image" Target="../media/image166.emf"/><Relationship Id="rId4" Type="http://schemas.openxmlformats.org/officeDocument/2006/relationships/image" Target="../media/image169.png"/></Relationships>
</file>

<file path=ppt/slides/_rels/slide20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68.emf"/><Relationship Id="rId1" Type="http://schemas.openxmlformats.org/officeDocument/2006/relationships/slideLayout" Target="../slideLayouts/slideLayout2.xml"/><Relationship Id="rId5" Type="http://schemas.openxmlformats.org/officeDocument/2006/relationships/image" Target="../media/image179.png"/><Relationship Id="rId4" Type="http://schemas.openxmlformats.org/officeDocument/2006/relationships/image" Target="../media/image178.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3" Type="http://schemas.openxmlformats.org/officeDocument/2006/relationships/hyperlink" Target="https://arxiv.org/pdf/2401.06866v1" TargetMode="External"/><Relationship Id="rId2" Type="http://schemas.openxmlformats.org/officeDocument/2006/relationships/hyperlink" Target="https://medium.com/@siddharth.vij10/prompt-engineering-llama-2-chat-cot-react-few-shot-self-critiq-fbf3bbf6688f" TargetMode="External"/><Relationship Id="rId1" Type="http://schemas.openxmlformats.org/officeDocument/2006/relationships/slideLayout" Target="../slideLayouts/slideLayout6.xml"/><Relationship Id="rId6" Type="http://schemas.openxmlformats.org/officeDocument/2006/relationships/hyperlink" Target="https://github.com/ksm26/Prompt-Engineering-with-Llama-2" TargetMode="External"/><Relationship Id="rId5" Type="http://schemas.openxmlformats.org/officeDocument/2006/relationships/hyperlink" Target="https://medium.com/decodingml/why-you-need-to-pay-attention-to-llm-prompt-templates-51808189a2e4" TargetMode="External"/><Relationship Id="rId4" Type="http://schemas.openxmlformats.org/officeDocument/2006/relationships/hyperlink" Target="https://arxiv.org/pdf/2402.07927" TargetMode="External"/></Relationships>
</file>

<file path=ppt/slides/_rels/slide207.xml.rels><?xml version="1.0" encoding="UTF-8" standalone="yes"?>
<Relationships xmlns="http://schemas.openxmlformats.org/package/2006/relationships"><Relationship Id="rId3" Type="http://schemas.openxmlformats.org/officeDocument/2006/relationships/hyperlink" Target="https://medium.com/@marketing_novita.ai/step-by-step-tutorial-on-integrating-retrieval-augmented-generation-rag-with-large-language-7c509cddf4ac" TargetMode="External"/><Relationship Id="rId2" Type="http://schemas.openxmlformats.org/officeDocument/2006/relationships/hyperlink" Target="https://medium.com/@dillipprasad60/qlora-explained-a-deep-dive-into-parametric-efficient-fine-tuning-in-large-language-models-llms-c1a4794b1766" TargetMode="External"/><Relationship Id="rId1" Type="http://schemas.openxmlformats.org/officeDocument/2006/relationships/slideLayout" Target="../slideLayouts/slideLayout6.xml"/><Relationship Id="rId5" Type="http://schemas.openxmlformats.org/officeDocument/2006/relationships/hyperlink" Target="https://medium.com/@hayagriva99999/lora-and-qlora-an-efficient-approach-to-fine-tuning-large-models-under-the-hood-948468424cd6#:~:text=QLoRA%20extends%20LoRA%20to%20enhance,memory%20demands%20and%20faster%20calculations" TargetMode="External"/><Relationship Id="rId4" Type="http://schemas.openxmlformats.org/officeDocument/2006/relationships/hyperlink" Target="https://www.youtube.com/watch?v=pov3pLFMOPY" TargetMode="External"/></Relationships>
</file>

<file path=ppt/slides/_rels/slide208.xml.rels><?xml version="1.0" encoding="UTF-8" standalone="yes"?>
<Relationships xmlns="http://schemas.openxmlformats.org/package/2006/relationships"><Relationship Id="rId3" Type="http://schemas.openxmlformats.org/officeDocument/2006/relationships/hyperlink" Target="https://www.anyscale.com/blog/a-comprehensive-guide-for-building-rag-based-llm-applications-part-1" TargetMode="External"/><Relationship Id="rId2" Type="http://schemas.openxmlformats.org/officeDocument/2006/relationships/hyperlink" Target="https://realpython.com/build-llm-rag-chatbot-with-langchain/" TargetMode="External"/><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2" Type="http://schemas.openxmlformats.org/officeDocument/2006/relationships/image" Target="../media/image169.jpeg"/><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8" Type="http://schemas.openxmlformats.org/officeDocument/2006/relationships/hyperlink" Target="https://learn.deeplearning.ai/courses/finetuning-large-language-models/lesson/1/introduction" TargetMode="External"/><Relationship Id="rId3" Type="http://schemas.openxmlformats.org/officeDocument/2006/relationships/hyperlink" Target="https://medium.com/@shravankoninti/decoding-strategies-of-all-decoder-only-models-gpt-631faa4c449a#:~:text=In%20the%20previous%20blog%20we,steps%20and%20it%20generates%20outputs" TargetMode="External"/><Relationship Id="rId7" Type="http://schemas.openxmlformats.org/officeDocument/2006/relationships/hyperlink" Target="https://jalammar.github.io/illustrated-gpt2/"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hyperlink" Target="https://medium.com/@YanAIx/step-by-step-into-gpt-70bc4a5d8714" TargetMode="External"/><Relationship Id="rId5" Type="http://schemas.openxmlformats.org/officeDocument/2006/relationships/hyperlink" Target="https://medium.com/@shravankoninti/generative-pretrained-transformer-gpt-pre-training-fine-tuning-different-use-case-c93bb0553ffc" TargetMode="External"/><Relationship Id="rId4" Type="http://schemas.openxmlformats.org/officeDocument/2006/relationships/hyperlink" Target="https://medium.com/@shravankoninti/generative-pretrained-transformer-gpt-4b94d017a3f9"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hyperlink" Target="https://github.com/ggerganov/llama.cpp"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ai.meta.com/llama/" TargetMode="External"/><Relationship Id="rId2" Type="http://schemas.openxmlformats.org/officeDocument/2006/relationships/image" Target="../media/image60.png"/><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7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4B804-1F07-4BEE-9EF3-242F6526BF46}"/>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73ED1E86-6AC3-4B83-85F5-4B9DBDA3F823}"/>
              </a:ext>
            </a:extLst>
          </p:cNvPr>
          <p:cNvSpPr>
            <a:spLocks noGrp="1"/>
          </p:cNvSpPr>
          <p:nvPr>
            <p:ph type="subTitle" idx="1"/>
          </p:nvPr>
        </p:nvSpPr>
        <p:spPr/>
        <p:txBody>
          <a:bodyPr/>
          <a:lstStyle/>
          <a:p>
            <a:endParaRPr lang="en-IN"/>
          </a:p>
        </p:txBody>
      </p:sp>
      <p:sp>
        <p:nvSpPr>
          <p:cNvPr id="5" name="Rectangle 4">
            <a:extLst>
              <a:ext uri="{FF2B5EF4-FFF2-40B4-BE49-F238E27FC236}">
                <a16:creationId xmlns:a16="http://schemas.microsoft.com/office/drawing/2014/main" id="{569BEA63-6D42-4045-A1CE-EECC4791E94E}"/>
              </a:ext>
            </a:extLst>
          </p:cNvPr>
          <p:cNvSpPr/>
          <p:nvPr/>
        </p:nvSpPr>
        <p:spPr>
          <a:xfrm>
            <a:off x="32272" y="0"/>
            <a:ext cx="12159727" cy="6858000"/>
          </a:xfrm>
          <a:prstGeom prst="rect">
            <a:avLst/>
          </a:prstGeom>
          <a:solidFill>
            <a:srgbClr val="B81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Picture 5" descr="A picture containing drawing&#10;&#10;Description automatically generated">
            <a:extLst>
              <a:ext uri="{FF2B5EF4-FFF2-40B4-BE49-F238E27FC236}">
                <a16:creationId xmlns:a16="http://schemas.microsoft.com/office/drawing/2014/main" id="{993B45BB-FAE8-433F-8A1C-39CBD0DB4621}"/>
              </a:ext>
            </a:extLst>
          </p:cNvPr>
          <p:cNvPicPr>
            <a:picLocks noChangeAspect="1"/>
          </p:cNvPicPr>
          <p:nvPr/>
        </p:nvPicPr>
        <p:blipFill>
          <a:blip r:embed="rId2"/>
          <a:stretch>
            <a:fillRect/>
          </a:stretch>
        </p:blipFill>
        <p:spPr>
          <a:xfrm>
            <a:off x="2976044" y="2195680"/>
            <a:ext cx="3443174" cy="1104899"/>
          </a:xfrm>
          <a:prstGeom prst="rect">
            <a:avLst/>
          </a:prstGeom>
        </p:spPr>
      </p:pic>
      <p:sp>
        <p:nvSpPr>
          <p:cNvPr id="7" name="TextBox 6">
            <a:extLst>
              <a:ext uri="{FF2B5EF4-FFF2-40B4-BE49-F238E27FC236}">
                <a16:creationId xmlns:a16="http://schemas.microsoft.com/office/drawing/2014/main" id="{E39019EF-39C4-4A72-8DBB-45712BDC02E5}"/>
              </a:ext>
            </a:extLst>
          </p:cNvPr>
          <p:cNvSpPr txBox="1"/>
          <p:nvPr/>
        </p:nvSpPr>
        <p:spPr>
          <a:xfrm>
            <a:off x="6128272" y="1844100"/>
            <a:ext cx="5394959" cy="1200329"/>
          </a:xfrm>
          <a:prstGeom prst="rect">
            <a:avLst/>
          </a:prstGeom>
          <a:noFill/>
        </p:spPr>
        <p:txBody>
          <a:bodyPr wrap="square" lIns="91440" tIns="45720" rIns="91440" bIns="45720" rtlCol="0" anchor="t">
            <a:spAutoFit/>
          </a:bodyPr>
          <a:lstStyle/>
          <a:p>
            <a:pPr algn="ctr"/>
            <a:r>
              <a:rPr lang="en-US" sz="3600" b="1">
                <a:solidFill>
                  <a:schemeClr val="bg1"/>
                </a:solidFill>
              </a:rPr>
              <a:t>RECAP-</a:t>
            </a:r>
            <a:r>
              <a:rPr lang="en-US" sz="3600" b="1" i="0" u="none" strike="noStrike" baseline="0">
                <a:solidFill>
                  <a:schemeClr val="bg1"/>
                </a:solidFill>
              </a:rPr>
              <a:t>             </a:t>
            </a:r>
            <a:r>
              <a:rPr lang="en-US" sz="3600" b="1">
                <a:solidFill>
                  <a:schemeClr val="bg1"/>
                </a:solidFill>
              </a:rPr>
              <a:t>                         </a:t>
            </a:r>
            <a:r>
              <a:rPr lang="en-US" sz="3600" b="1" i="0" u="none" strike="noStrike" baseline="0">
                <a:solidFill>
                  <a:schemeClr val="bg1"/>
                </a:solidFill>
              </a:rPr>
              <a:t>Deep Learning</a:t>
            </a:r>
            <a:endParaRPr lang="en-IN" altLang="en-US" sz="3600" b="1">
              <a:solidFill>
                <a:schemeClr val="bg1"/>
              </a:solidFill>
              <a:cs typeface="Times New Roman" panose="02020603050405020304" pitchFamily="18" charset="0"/>
            </a:endParaRPr>
          </a:p>
        </p:txBody>
      </p:sp>
      <p:cxnSp>
        <p:nvCxnSpPr>
          <p:cNvPr id="8" name="Straight Connector 7">
            <a:extLst>
              <a:ext uri="{FF2B5EF4-FFF2-40B4-BE49-F238E27FC236}">
                <a16:creationId xmlns:a16="http://schemas.microsoft.com/office/drawing/2014/main" id="{F8E7993D-50A7-4079-A22E-A3E4FEFA102A}"/>
              </a:ext>
            </a:extLst>
          </p:cNvPr>
          <p:cNvCxnSpPr>
            <a:cxnSpLocks/>
          </p:cNvCxnSpPr>
          <p:nvPr/>
        </p:nvCxnSpPr>
        <p:spPr>
          <a:xfrm>
            <a:off x="6553910" y="1871975"/>
            <a:ext cx="0" cy="1636813"/>
          </a:xfrm>
          <a:prstGeom prst="line">
            <a:avLst/>
          </a:prstGeom>
          <a:ln>
            <a:solidFill>
              <a:srgbClr val="FFC000"/>
            </a:solidFill>
          </a:ln>
        </p:spPr>
        <p:style>
          <a:lnRef idx="1">
            <a:schemeClr val="accent2"/>
          </a:lnRef>
          <a:fillRef idx="0">
            <a:schemeClr val="accent2"/>
          </a:fillRef>
          <a:effectRef idx="0">
            <a:schemeClr val="accent2"/>
          </a:effectRef>
          <a:fontRef idx="minor">
            <a:schemeClr val="tx1"/>
          </a:fontRef>
        </p:style>
      </p:cxnSp>
      <p:pic>
        <p:nvPicPr>
          <p:cNvPr id="11" name="Picture 1" descr="A person in a white shirt&#10;&#10;Description automatically generated">
            <a:extLst>
              <a:ext uri="{FF2B5EF4-FFF2-40B4-BE49-F238E27FC236}">
                <a16:creationId xmlns:a16="http://schemas.microsoft.com/office/drawing/2014/main" id="{4B50A742-4204-487A-9558-6A05025FB6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19827" y="280527"/>
            <a:ext cx="2639345" cy="26393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 descr="Amritapuri Campus | Amrita Vishwa Vidyapeetham">
            <a:extLst>
              <a:ext uri="{FF2B5EF4-FFF2-40B4-BE49-F238E27FC236}">
                <a16:creationId xmlns:a16="http://schemas.microsoft.com/office/drawing/2014/main" id="{D9708715-13EC-4C66-A09A-A0E399FC60B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2272" y="3300579"/>
            <a:ext cx="12192000" cy="3585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607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90585-EA95-DCF2-0415-40ADE589A92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0DB1634-8484-50A0-8AB7-CB324B7D2488}"/>
              </a:ext>
            </a:extLst>
          </p:cNvPr>
          <p:cNvSpPr>
            <a:spLocks noGrp="1"/>
          </p:cNvSpPr>
          <p:nvPr>
            <p:ph type="title"/>
          </p:nvPr>
        </p:nvSpPr>
        <p:spPr>
          <a:xfrm>
            <a:off x="839788" y="457200"/>
            <a:ext cx="3932237" cy="1600200"/>
          </a:xfrm>
        </p:spPr>
        <p:txBody>
          <a:bodyPr anchor="b">
            <a:normAutofit/>
          </a:bodyPr>
          <a:lstStyle/>
          <a:p>
            <a:r>
              <a:rPr lang="en-US" sz="2700" dirty="0">
                <a:solidFill>
                  <a:srgbClr val="A4123F"/>
                </a:solidFill>
                <a:latin typeface="Georgia" panose="02040502050405020303" pitchFamily="18" charset="0"/>
              </a:rPr>
              <a:t>Why?</a:t>
            </a:r>
          </a:p>
          <a:p>
            <a:endParaRPr lang="en-US"/>
          </a:p>
        </p:txBody>
      </p:sp>
      <p:pic>
        <p:nvPicPr>
          <p:cNvPr id="5" name="Picture 4">
            <a:extLst>
              <a:ext uri="{FF2B5EF4-FFF2-40B4-BE49-F238E27FC236}">
                <a16:creationId xmlns:a16="http://schemas.microsoft.com/office/drawing/2014/main" id="{07915468-9F77-03A9-ED27-BDF22D40784B}"/>
              </a:ext>
            </a:extLst>
          </p:cNvPr>
          <p:cNvPicPr>
            <a:picLocks noChangeAspect="1"/>
          </p:cNvPicPr>
          <p:nvPr/>
        </p:nvPicPr>
        <p:blipFill>
          <a:blip r:embed="rId3"/>
          <a:stretch>
            <a:fillRect/>
          </a:stretch>
        </p:blipFill>
        <p:spPr>
          <a:xfrm>
            <a:off x="5183188" y="1688306"/>
            <a:ext cx="6172200" cy="3471862"/>
          </a:xfrm>
          <a:prstGeom prst="rect">
            <a:avLst/>
          </a:prstGeom>
          <a:noFill/>
        </p:spPr>
      </p:pic>
      <p:sp>
        <p:nvSpPr>
          <p:cNvPr id="10" name="Text Placeholder 3">
            <a:extLst>
              <a:ext uri="{FF2B5EF4-FFF2-40B4-BE49-F238E27FC236}">
                <a16:creationId xmlns:a16="http://schemas.microsoft.com/office/drawing/2014/main" id="{197B15FB-4303-DBE0-6CCB-EF24B950C252}"/>
              </a:ext>
            </a:extLst>
          </p:cNvPr>
          <p:cNvSpPr>
            <a:spLocks noGrp="1"/>
          </p:cNvSpPr>
          <p:nvPr>
            <p:ph type="body" sz="half" idx="2"/>
          </p:nvPr>
        </p:nvSpPr>
        <p:spPr>
          <a:xfrm>
            <a:off x="839788" y="2057400"/>
            <a:ext cx="3932237" cy="3811588"/>
          </a:xfrm>
        </p:spPr>
        <p:txBody>
          <a:bodyPr/>
          <a:lstStyle/>
          <a:p>
            <a:endParaRPr lang="en-US"/>
          </a:p>
        </p:txBody>
      </p:sp>
    </p:spTree>
    <p:extLst>
      <p:ext uri="{BB962C8B-B14F-4D97-AF65-F5344CB8AC3E}">
        <p14:creationId xmlns:p14="http://schemas.microsoft.com/office/powerpoint/2010/main" val="36221237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F27487-66D1-7FBB-3E37-28E6DD74F604}"/>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E5D12825-E87C-38C8-0CF5-4714A5E7DB03}"/>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0415B354-0885-1177-9EC9-BF82B1B6B04F}"/>
              </a:ext>
            </a:extLst>
          </p:cNvPr>
          <p:cNvPicPr>
            <a:picLocks noChangeAspect="1"/>
          </p:cNvPicPr>
          <p:nvPr/>
        </p:nvPicPr>
        <p:blipFill>
          <a:blip r:embed="rId2"/>
          <a:stretch>
            <a:fillRect/>
          </a:stretch>
        </p:blipFill>
        <p:spPr>
          <a:xfrm>
            <a:off x="571499" y="394460"/>
            <a:ext cx="10706288" cy="5650878"/>
          </a:xfrm>
          <a:prstGeom prst="rect">
            <a:avLst/>
          </a:prstGeom>
        </p:spPr>
      </p:pic>
    </p:spTree>
    <p:extLst>
      <p:ext uri="{BB962C8B-B14F-4D97-AF65-F5344CB8AC3E}">
        <p14:creationId xmlns:p14="http://schemas.microsoft.com/office/powerpoint/2010/main" val="6768805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D3EB7-1FB3-62A6-EC9B-A97430449793}"/>
              </a:ext>
            </a:extLst>
          </p:cNvPr>
          <p:cNvSpPr>
            <a:spLocks noGrp="1"/>
          </p:cNvSpPr>
          <p:nvPr>
            <p:ph type="title"/>
          </p:nvPr>
        </p:nvSpPr>
        <p:spPr>
          <a:xfrm>
            <a:off x="1371599" y="82296"/>
            <a:ext cx="10593421" cy="1234440"/>
          </a:xfrm>
        </p:spPr>
        <p:txBody>
          <a:bodyPr/>
          <a:lstStyle/>
          <a:p>
            <a:r>
              <a:rPr lang="en-US" spc="0">
                <a:latin typeface="Times New Roman" panose="02020603050405020304" pitchFamily="18" charset="0"/>
                <a:cs typeface="Times New Roman" panose="02020603050405020304" pitchFamily="18" charset="0"/>
              </a:rPr>
              <a:t>Parameter efficient Fine-tuning (PEFT)</a:t>
            </a:r>
            <a:endParaRPr lang="en-IN" spc="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77464747-F3A0-742E-5FBB-1305BE8E6B61}"/>
              </a:ext>
            </a:extLst>
          </p:cNvPr>
          <p:cNvSpPr>
            <a:spLocks noGrp="1"/>
          </p:cNvSpPr>
          <p:nvPr>
            <p:ph type="sldNum" sz="quarter" idx="12"/>
          </p:nvPr>
        </p:nvSpPr>
        <p:spPr/>
        <p:txBody>
          <a:bodyPr/>
          <a:lstStyle/>
          <a:p>
            <a:fld id="{C01389E6-C847-4AD0-B56D-D205B2EAB1EE}" type="slidenum">
              <a:rPr lang="en-US" smtClean="0"/>
              <a:t>101</a:t>
            </a:fld>
            <a:endParaRPr lang="en-US"/>
          </a:p>
        </p:txBody>
      </p:sp>
      <p:pic>
        <p:nvPicPr>
          <p:cNvPr id="7" name="Picture 6">
            <a:extLst>
              <a:ext uri="{FF2B5EF4-FFF2-40B4-BE49-F238E27FC236}">
                <a16:creationId xmlns:a16="http://schemas.microsoft.com/office/drawing/2014/main" id="{186F62C3-3D62-2D76-CCB5-DB95FBEC51D1}"/>
              </a:ext>
            </a:extLst>
          </p:cNvPr>
          <p:cNvPicPr>
            <a:picLocks noChangeAspect="1"/>
          </p:cNvPicPr>
          <p:nvPr/>
        </p:nvPicPr>
        <p:blipFill>
          <a:blip r:embed="rId2"/>
          <a:stretch>
            <a:fillRect/>
          </a:stretch>
        </p:blipFill>
        <p:spPr>
          <a:xfrm>
            <a:off x="228600" y="1930287"/>
            <a:ext cx="7875641" cy="3799304"/>
          </a:xfrm>
          <a:prstGeom prst="rect">
            <a:avLst/>
          </a:prstGeom>
        </p:spPr>
      </p:pic>
      <p:sp>
        <p:nvSpPr>
          <p:cNvPr id="9" name="TextBox 8">
            <a:extLst>
              <a:ext uri="{FF2B5EF4-FFF2-40B4-BE49-F238E27FC236}">
                <a16:creationId xmlns:a16="http://schemas.microsoft.com/office/drawing/2014/main" id="{2F1EAA79-B9C1-FEC2-A161-B37A968A7AD7}"/>
              </a:ext>
            </a:extLst>
          </p:cNvPr>
          <p:cNvSpPr txBox="1"/>
          <p:nvPr/>
        </p:nvSpPr>
        <p:spPr>
          <a:xfrm>
            <a:off x="457201" y="6090932"/>
            <a:ext cx="2649977" cy="277079"/>
          </a:xfrm>
          <a:prstGeom prst="rect">
            <a:avLst/>
          </a:prstGeom>
          <a:noFill/>
        </p:spPr>
        <p:txBody>
          <a:bodyPr wrap="square">
            <a:spAutoFit/>
          </a:bodyPr>
          <a:lstStyle/>
          <a:p>
            <a:r>
              <a:rPr lang="en-IN" sz="120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Source: </a:t>
            </a:r>
            <a:r>
              <a:rPr lang="en-IN" sz="1200" err="1">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peft</a:t>
            </a:r>
            <a:r>
              <a:rPr lang="en-IN" sz="120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 (anoopsarkar.github.io)</a:t>
            </a:r>
            <a:endParaRPr lang="en-IN" sz="120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D26D8C5-8452-8071-F4B1-C52A593346B1}"/>
              </a:ext>
            </a:extLst>
          </p:cNvPr>
          <p:cNvSpPr txBox="1"/>
          <p:nvPr/>
        </p:nvSpPr>
        <p:spPr>
          <a:xfrm>
            <a:off x="7723762" y="1765836"/>
            <a:ext cx="4239638" cy="4154984"/>
          </a:xfrm>
          <a:prstGeom prst="rect">
            <a:avLst/>
          </a:prstGeom>
          <a:noFill/>
        </p:spPr>
        <p:txBody>
          <a:bodyPr wrap="square">
            <a:spAutoFit/>
          </a:bodyPr>
          <a:lstStyle/>
          <a:p>
            <a:pPr marL="800100" lvl="1" indent="-34290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Fine-tuning a model requires to store as many parameters as the original model</a:t>
            </a:r>
          </a:p>
          <a:p>
            <a:pPr marL="1257300" lvl="2" indent="-34290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High storage complexity</a:t>
            </a:r>
          </a:p>
          <a:p>
            <a:pPr lvl="1"/>
            <a:endParaRPr lang="en-US" sz="240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PEFT: An approach for finetuning large language models in a parameter-efficient manner</a:t>
            </a:r>
          </a:p>
        </p:txBody>
      </p:sp>
    </p:spTree>
    <p:extLst>
      <p:ext uri="{BB962C8B-B14F-4D97-AF65-F5344CB8AC3E}">
        <p14:creationId xmlns:p14="http://schemas.microsoft.com/office/powerpoint/2010/main" val="27657631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4D3A16E-DD8F-FBB8-2B80-F2543647FA0F}"/>
              </a:ext>
            </a:extLst>
          </p:cNvPr>
          <p:cNvSpPr>
            <a:spLocks noGrp="1"/>
          </p:cNvSpPr>
          <p:nvPr>
            <p:ph type="ftr" sz="quarter" idx="11"/>
          </p:nvPr>
        </p:nvSpPr>
        <p:spPr/>
        <p:txBody>
          <a:bodyPr/>
          <a:lstStyle/>
          <a:p>
            <a:r>
              <a:rPr lang="en-US"/>
              <a:t>LLM | Premjith B</a:t>
            </a:r>
          </a:p>
        </p:txBody>
      </p:sp>
      <p:sp>
        <p:nvSpPr>
          <p:cNvPr id="5" name="Slide Number Placeholder 4">
            <a:extLst>
              <a:ext uri="{FF2B5EF4-FFF2-40B4-BE49-F238E27FC236}">
                <a16:creationId xmlns:a16="http://schemas.microsoft.com/office/drawing/2014/main" id="{7E056058-FF76-49A1-5BD6-BD671CDAD6F9}"/>
              </a:ext>
            </a:extLst>
          </p:cNvPr>
          <p:cNvSpPr>
            <a:spLocks noGrp="1"/>
          </p:cNvSpPr>
          <p:nvPr>
            <p:ph type="sldNum" sz="quarter" idx="12"/>
          </p:nvPr>
        </p:nvSpPr>
        <p:spPr/>
        <p:txBody>
          <a:bodyPr/>
          <a:lstStyle/>
          <a:p>
            <a:fld id="{C01389E6-C847-4AD0-B56D-D205B2EAB1EE}" type="slidenum">
              <a:rPr lang="en-US" smtClean="0"/>
              <a:t>102</a:t>
            </a:fld>
            <a:endParaRPr lang="en-US"/>
          </a:p>
        </p:txBody>
      </p:sp>
      <p:pic>
        <p:nvPicPr>
          <p:cNvPr id="7" name="Picture 6">
            <a:extLst>
              <a:ext uri="{FF2B5EF4-FFF2-40B4-BE49-F238E27FC236}">
                <a16:creationId xmlns:a16="http://schemas.microsoft.com/office/drawing/2014/main" id="{B523959A-F6A6-6F1E-5F43-931E7DBCB738}"/>
              </a:ext>
            </a:extLst>
          </p:cNvPr>
          <p:cNvPicPr>
            <a:picLocks noChangeAspect="1"/>
          </p:cNvPicPr>
          <p:nvPr/>
        </p:nvPicPr>
        <p:blipFill>
          <a:blip r:embed="rId2"/>
          <a:stretch>
            <a:fillRect/>
          </a:stretch>
        </p:blipFill>
        <p:spPr>
          <a:xfrm>
            <a:off x="1856835" y="2235313"/>
            <a:ext cx="8961833" cy="2387374"/>
          </a:xfrm>
          <a:prstGeom prst="rect">
            <a:avLst/>
          </a:prstGeom>
        </p:spPr>
      </p:pic>
    </p:spTree>
    <p:extLst>
      <p:ext uri="{BB962C8B-B14F-4D97-AF65-F5344CB8AC3E}">
        <p14:creationId xmlns:p14="http://schemas.microsoft.com/office/powerpoint/2010/main" val="8371975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F5FF8D-0DA7-612B-3B1F-6DB98C7D7592}"/>
              </a:ext>
            </a:extLst>
          </p:cNvPr>
          <p:cNvSpPr>
            <a:spLocks noGrp="1"/>
          </p:cNvSpPr>
          <p:nvPr>
            <p:ph idx="1"/>
          </p:nvPr>
        </p:nvSpPr>
        <p:spPr>
          <a:xfrm>
            <a:off x="1371600" y="379379"/>
            <a:ext cx="10241280" cy="5692237"/>
          </a:xfrm>
        </p:spPr>
        <p:txBody>
          <a:bodyPr>
            <a:normAutofit/>
          </a:bodyPr>
          <a:lstStyle/>
          <a:p>
            <a:r>
              <a:rPr lang="en-US" sz="2600">
                <a:latin typeface="Times New Roman" panose="02020603050405020304" pitchFamily="18" charset="0"/>
                <a:cs typeface="Times New Roman" panose="02020603050405020304" pitchFamily="18" charset="0"/>
              </a:rPr>
              <a:t>PEFT – classifications</a:t>
            </a:r>
          </a:p>
          <a:p>
            <a:pPr lvl="1"/>
            <a:r>
              <a:rPr lang="en-US" sz="2600">
                <a:solidFill>
                  <a:schemeClr val="accent6">
                    <a:lumMod val="50000"/>
                  </a:schemeClr>
                </a:solidFill>
                <a:latin typeface="Times New Roman" panose="02020603050405020304" pitchFamily="18" charset="0"/>
                <a:cs typeface="Times New Roman" panose="02020603050405020304" pitchFamily="18" charset="0"/>
              </a:rPr>
              <a:t>Does the method introduce new parameters to the model?</a:t>
            </a:r>
          </a:p>
          <a:p>
            <a:pPr lvl="1"/>
            <a:r>
              <a:rPr lang="en-US" sz="2600">
                <a:solidFill>
                  <a:schemeClr val="accent6">
                    <a:lumMod val="50000"/>
                  </a:schemeClr>
                </a:solidFill>
                <a:latin typeface="Times New Roman" panose="02020603050405020304" pitchFamily="18" charset="0"/>
                <a:cs typeface="Times New Roman" panose="02020603050405020304" pitchFamily="18" charset="0"/>
              </a:rPr>
              <a:t>Does it fine-tune a small subset of existing parameters?</a:t>
            </a:r>
          </a:p>
          <a:p>
            <a:pPr lvl="1"/>
            <a:r>
              <a:rPr lang="en-US" sz="2600">
                <a:solidFill>
                  <a:schemeClr val="accent6">
                    <a:lumMod val="50000"/>
                  </a:schemeClr>
                </a:solidFill>
                <a:latin typeface="Times New Roman" panose="02020603050405020304" pitchFamily="18" charset="0"/>
                <a:cs typeface="Times New Roman" panose="02020603050405020304" pitchFamily="18" charset="0"/>
              </a:rPr>
              <a:t>Does the method aim to minimize memory footprint or storage efficiency?</a:t>
            </a:r>
          </a:p>
          <a:p>
            <a:endParaRPr lang="en-US" sz="2600">
              <a:latin typeface="Times New Roman" panose="02020603050405020304" pitchFamily="18" charset="0"/>
              <a:cs typeface="Times New Roman" panose="02020603050405020304" pitchFamily="18" charset="0"/>
            </a:endParaRPr>
          </a:p>
          <a:p>
            <a:r>
              <a:rPr lang="en-IN" sz="2600" b="1">
                <a:solidFill>
                  <a:schemeClr val="accent1">
                    <a:lumMod val="75000"/>
                  </a:schemeClr>
                </a:solidFill>
                <a:latin typeface="Times New Roman" panose="02020603050405020304" pitchFamily="18" charset="0"/>
                <a:cs typeface="Times New Roman" panose="02020603050405020304" pitchFamily="18" charset="0"/>
              </a:rPr>
              <a:t>Additive methods</a:t>
            </a:r>
          </a:p>
          <a:p>
            <a:r>
              <a:rPr lang="en-IN" sz="2600" b="1">
                <a:solidFill>
                  <a:schemeClr val="accent1">
                    <a:lumMod val="75000"/>
                  </a:schemeClr>
                </a:solidFill>
                <a:latin typeface="Times New Roman" panose="02020603050405020304" pitchFamily="18" charset="0"/>
                <a:cs typeface="Times New Roman" panose="02020603050405020304" pitchFamily="18" charset="0"/>
              </a:rPr>
              <a:t>Selective methods</a:t>
            </a:r>
          </a:p>
          <a:p>
            <a:r>
              <a:rPr lang="en-IN" sz="2600" b="1" err="1">
                <a:solidFill>
                  <a:schemeClr val="accent1">
                    <a:lumMod val="75000"/>
                  </a:schemeClr>
                </a:solidFill>
                <a:latin typeface="Times New Roman" panose="02020603050405020304" pitchFamily="18" charset="0"/>
                <a:cs typeface="Times New Roman" panose="02020603050405020304" pitchFamily="18" charset="0"/>
              </a:rPr>
              <a:t>Reparametrization</a:t>
            </a:r>
            <a:r>
              <a:rPr lang="en-IN" sz="2600" b="1">
                <a:solidFill>
                  <a:schemeClr val="accent1">
                    <a:lumMod val="75000"/>
                  </a:schemeClr>
                </a:solidFill>
                <a:latin typeface="Times New Roman" panose="02020603050405020304" pitchFamily="18" charset="0"/>
                <a:cs typeface="Times New Roman" panose="02020603050405020304" pitchFamily="18" charset="0"/>
              </a:rPr>
              <a:t>-based methods</a:t>
            </a:r>
          </a:p>
          <a:p>
            <a:r>
              <a:rPr lang="en-IN" sz="2600" b="1">
                <a:solidFill>
                  <a:schemeClr val="accent1">
                    <a:lumMod val="75000"/>
                  </a:schemeClr>
                </a:solidFill>
                <a:latin typeface="Times New Roman" panose="02020603050405020304" pitchFamily="18" charset="0"/>
                <a:cs typeface="Times New Roman" panose="02020603050405020304" pitchFamily="18" charset="0"/>
              </a:rPr>
              <a:t>Hybrid methods</a:t>
            </a:r>
          </a:p>
        </p:txBody>
      </p:sp>
      <p:sp>
        <p:nvSpPr>
          <p:cNvPr id="4" name="Footer Placeholder 3">
            <a:extLst>
              <a:ext uri="{FF2B5EF4-FFF2-40B4-BE49-F238E27FC236}">
                <a16:creationId xmlns:a16="http://schemas.microsoft.com/office/drawing/2014/main" id="{9DDD1130-AA8A-FFDF-ACF1-36EEFD146142}"/>
              </a:ext>
            </a:extLst>
          </p:cNvPr>
          <p:cNvSpPr>
            <a:spLocks noGrp="1"/>
          </p:cNvSpPr>
          <p:nvPr>
            <p:ph type="ftr" sz="quarter" idx="11"/>
          </p:nvPr>
        </p:nvSpPr>
        <p:spPr/>
        <p:txBody>
          <a:bodyPr/>
          <a:lstStyle/>
          <a:p>
            <a:r>
              <a:rPr lang="en-US"/>
              <a:t>LLM | Premjith B</a:t>
            </a:r>
          </a:p>
        </p:txBody>
      </p:sp>
      <p:sp>
        <p:nvSpPr>
          <p:cNvPr id="5" name="Slide Number Placeholder 4">
            <a:extLst>
              <a:ext uri="{FF2B5EF4-FFF2-40B4-BE49-F238E27FC236}">
                <a16:creationId xmlns:a16="http://schemas.microsoft.com/office/drawing/2014/main" id="{C7534728-75E8-0680-F88B-A8EC052D5565}"/>
              </a:ext>
            </a:extLst>
          </p:cNvPr>
          <p:cNvSpPr>
            <a:spLocks noGrp="1"/>
          </p:cNvSpPr>
          <p:nvPr>
            <p:ph type="sldNum" sz="quarter" idx="12"/>
          </p:nvPr>
        </p:nvSpPr>
        <p:spPr/>
        <p:txBody>
          <a:bodyPr/>
          <a:lstStyle/>
          <a:p>
            <a:fld id="{C01389E6-C847-4AD0-B56D-D205B2EAB1EE}" type="slidenum">
              <a:rPr lang="en-US" smtClean="0"/>
              <a:t>103</a:t>
            </a:fld>
            <a:endParaRPr lang="en-US"/>
          </a:p>
        </p:txBody>
      </p:sp>
      <p:sp>
        <p:nvSpPr>
          <p:cNvPr id="6" name="TextBox 5">
            <a:extLst>
              <a:ext uri="{FF2B5EF4-FFF2-40B4-BE49-F238E27FC236}">
                <a16:creationId xmlns:a16="http://schemas.microsoft.com/office/drawing/2014/main" id="{FCC2C1EA-0043-741E-FE14-A64675D78DF0}"/>
              </a:ext>
            </a:extLst>
          </p:cNvPr>
          <p:cNvSpPr txBox="1"/>
          <p:nvPr/>
        </p:nvSpPr>
        <p:spPr>
          <a:xfrm>
            <a:off x="0" y="6132945"/>
            <a:ext cx="12106656" cy="276999"/>
          </a:xfrm>
          <a:prstGeom prst="rect">
            <a:avLst/>
          </a:prstGeom>
          <a:noFill/>
        </p:spPr>
        <p:txBody>
          <a:bodyPr wrap="square">
            <a:spAutoFit/>
          </a:bodyPr>
          <a:lstStyle/>
          <a:p>
            <a:r>
              <a:rPr lang="en-US" sz="1200" b="0" i="0" err="1">
                <a:solidFill>
                  <a:srgbClr val="222222"/>
                </a:solidFill>
                <a:effectLst/>
                <a:latin typeface="Times New Roman" panose="02020603050405020304" pitchFamily="18" charset="0"/>
                <a:cs typeface="Times New Roman" panose="02020603050405020304" pitchFamily="18" charset="0"/>
              </a:rPr>
              <a:t>Lialin</a:t>
            </a:r>
            <a:r>
              <a:rPr lang="en-US" sz="1200" b="0" i="0">
                <a:solidFill>
                  <a:srgbClr val="222222"/>
                </a:solidFill>
                <a:effectLst/>
                <a:latin typeface="Times New Roman" panose="02020603050405020304" pitchFamily="18" charset="0"/>
                <a:cs typeface="Times New Roman" panose="02020603050405020304" pitchFamily="18" charset="0"/>
              </a:rPr>
              <a:t>, V., Deshpande, V., &amp; </a:t>
            </a:r>
            <a:r>
              <a:rPr lang="en-US" sz="1200" b="0" i="0" err="1">
                <a:solidFill>
                  <a:srgbClr val="222222"/>
                </a:solidFill>
                <a:effectLst/>
                <a:latin typeface="Times New Roman" panose="02020603050405020304" pitchFamily="18" charset="0"/>
                <a:cs typeface="Times New Roman" panose="02020603050405020304" pitchFamily="18" charset="0"/>
              </a:rPr>
              <a:t>Rumshisky</a:t>
            </a:r>
            <a:r>
              <a:rPr lang="en-US" sz="1200" b="0" i="0">
                <a:solidFill>
                  <a:srgbClr val="222222"/>
                </a:solidFill>
                <a:effectLst/>
                <a:latin typeface="Times New Roman" panose="02020603050405020304" pitchFamily="18" charset="0"/>
                <a:cs typeface="Times New Roman" panose="02020603050405020304" pitchFamily="18" charset="0"/>
              </a:rPr>
              <a:t>, A. (2023). Scaling down to scale up: A guide to parameter-efficient fine-tuning. </a:t>
            </a:r>
            <a:r>
              <a:rPr lang="en-US" sz="1200" b="0" i="1" err="1">
                <a:solidFill>
                  <a:srgbClr val="222222"/>
                </a:solidFill>
                <a:effectLst/>
                <a:latin typeface="Times New Roman" panose="02020603050405020304" pitchFamily="18" charset="0"/>
                <a:cs typeface="Times New Roman" panose="02020603050405020304" pitchFamily="18" charset="0"/>
              </a:rPr>
              <a:t>arXiv</a:t>
            </a:r>
            <a:r>
              <a:rPr lang="en-US" sz="1200" b="0" i="1">
                <a:solidFill>
                  <a:srgbClr val="222222"/>
                </a:solidFill>
                <a:effectLst/>
                <a:latin typeface="Times New Roman" panose="02020603050405020304" pitchFamily="18" charset="0"/>
                <a:cs typeface="Times New Roman" panose="02020603050405020304" pitchFamily="18" charset="0"/>
              </a:rPr>
              <a:t> preprint arXiv:2303.15647</a:t>
            </a:r>
            <a:r>
              <a:rPr lang="en-US" sz="1200" b="0" i="0">
                <a:solidFill>
                  <a:srgbClr val="222222"/>
                </a:solidFill>
                <a:effectLst/>
                <a:latin typeface="Times New Roman" panose="02020603050405020304" pitchFamily="18" charset="0"/>
                <a:cs typeface="Times New Roman" panose="02020603050405020304" pitchFamily="18" charset="0"/>
              </a:rPr>
              <a:t>.</a:t>
            </a:r>
            <a:endParaRPr lang="en-IN" sz="1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69454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2696C60-C17D-6949-A8BF-30F7A8A4CFBC}"/>
              </a:ext>
            </a:extLst>
          </p:cNvPr>
          <p:cNvSpPr>
            <a:spLocks noGrp="1"/>
          </p:cNvSpPr>
          <p:nvPr>
            <p:ph type="ftr" sz="quarter" idx="11"/>
          </p:nvPr>
        </p:nvSpPr>
        <p:spPr/>
        <p:txBody>
          <a:bodyPr/>
          <a:lstStyle/>
          <a:p>
            <a:r>
              <a:rPr lang="en-US"/>
              <a:t>LLM | Premjith B</a:t>
            </a:r>
          </a:p>
        </p:txBody>
      </p:sp>
      <p:sp>
        <p:nvSpPr>
          <p:cNvPr id="5" name="Slide Number Placeholder 4">
            <a:extLst>
              <a:ext uri="{FF2B5EF4-FFF2-40B4-BE49-F238E27FC236}">
                <a16:creationId xmlns:a16="http://schemas.microsoft.com/office/drawing/2014/main" id="{A48D2AD7-7CA6-5A75-D943-4392FC6A6C22}"/>
              </a:ext>
            </a:extLst>
          </p:cNvPr>
          <p:cNvSpPr>
            <a:spLocks noGrp="1"/>
          </p:cNvSpPr>
          <p:nvPr>
            <p:ph type="sldNum" sz="quarter" idx="12"/>
          </p:nvPr>
        </p:nvSpPr>
        <p:spPr/>
        <p:txBody>
          <a:bodyPr/>
          <a:lstStyle/>
          <a:p>
            <a:fld id="{C01389E6-C847-4AD0-B56D-D205B2EAB1EE}" type="slidenum">
              <a:rPr lang="en-US" smtClean="0"/>
              <a:t>104</a:t>
            </a:fld>
            <a:endParaRPr lang="en-US"/>
          </a:p>
        </p:txBody>
      </p:sp>
      <p:pic>
        <p:nvPicPr>
          <p:cNvPr id="7" name="Picture 6">
            <a:extLst>
              <a:ext uri="{FF2B5EF4-FFF2-40B4-BE49-F238E27FC236}">
                <a16:creationId xmlns:a16="http://schemas.microsoft.com/office/drawing/2014/main" id="{B9DBD46F-3849-E2A3-84BD-FD1B147D5F92}"/>
              </a:ext>
            </a:extLst>
          </p:cNvPr>
          <p:cNvPicPr>
            <a:picLocks noChangeAspect="1"/>
          </p:cNvPicPr>
          <p:nvPr/>
        </p:nvPicPr>
        <p:blipFill>
          <a:blip r:embed="rId2"/>
          <a:stretch>
            <a:fillRect/>
          </a:stretch>
        </p:blipFill>
        <p:spPr>
          <a:xfrm>
            <a:off x="487113" y="679033"/>
            <a:ext cx="11217774" cy="5499934"/>
          </a:xfrm>
          <a:prstGeom prst="rect">
            <a:avLst/>
          </a:prstGeom>
        </p:spPr>
      </p:pic>
      <p:sp>
        <p:nvSpPr>
          <p:cNvPr id="9" name="TextBox 8">
            <a:extLst>
              <a:ext uri="{FF2B5EF4-FFF2-40B4-BE49-F238E27FC236}">
                <a16:creationId xmlns:a16="http://schemas.microsoft.com/office/drawing/2014/main" id="{7337DC02-2CE4-A600-BE16-6370481AB63F}"/>
              </a:ext>
            </a:extLst>
          </p:cNvPr>
          <p:cNvSpPr txBox="1"/>
          <p:nvPr/>
        </p:nvSpPr>
        <p:spPr>
          <a:xfrm>
            <a:off x="0" y="6132945"/>
            <a:ext cx="12106656" cy="276999"/>
          </a:xfrm>
          <a:prstGeom prst="rect">
            <a:avLst/>
          </a:prstGeom>
          <a:noFill/>
        </p:spPr>
        <p:txBody>
          <a:bodyPr wrap="square">
            <a:spAutoFit/>
          </a:bodyPr>
          <a:lstStyle/>
          <a:p>
            <a:r>
              <a:rPr lang="en-US" sz="1200" b="0" i="0" err="1">
                <a:solidFill>
                  <a:srgbClr val="222222"/>
                </a:solidFill>
                <a:effectLst/>
                <a:latin typeface="Times New Roman" panose="02020603050405020304" pitchFamily="18" charset="0"/>
                <a:cs typeface="Times New Roman" panose="02020603050405020304" pitchFamily="18" charset="0"/>
              </a:rPr>
              <a:t>Lialin</a:t>
            </a:r>
            <a:r>
              <a:rPr lang="en-US" sz="1200" b="0" i="0">
                <a:solidFill>
                  <a:srgbClr val="222222"/>
                </a:solidFill>
                <a:effectLst/>
                <a:latin typeface="Times New Roman" panose="02020603050405020304" pitchFamily="18" charset="0"/>
                <a:cs typeface="Times New Roman" panose="02020603050405020304" pitchFamily="18" charset="0"/>
              </a:rPr>
              <a:t>, V., Deshpande, V., &amp; </a:t>
            </a:r>
            <a:r>
              <a:rPr lang="en-US" sz="1200" b="0" i="0" err="1">
                <a:solidFill>
                  <a:srgbClr val="222222"/>
                </a:solidFill>
                <a:effectLst/>
                <a:latin typeface="Times New Roman" panose="02020603050405020304" pitchFamily="18" charset="0"/>
                <a:cs typeface="Times New Roman" panose="02020603050405020304" pitchFamily="18" charset="0"/>
              </a:rPr>
              <a:t>Rumshisky</a:t>
            </a:r>
            <a:r>
              <a:rPr lang="en-US" sz="1200" b="0" i="0">
                <a:solidFill>
                  <a:srgbClr val="222222"/>
                </a:solidFill>
                <a:effectLst/>
                <a:latin typeface="Times New Roman" panose="02020603050405020304" pitchFamily="18" charset="0"/>
                <a:cs typeface="Times New Roman" panose="02020603050405020304" pitchFamily="18" charset="0"/>
              </a:rPr>
              <a:t>, A. (2023). Scaling down to scale up: A guide to parameter-efficient fine-tuning. </a:t>
            </a:r>
            <a:r>
              <a:rPr lang="en-US" sz="1200" b="0" i="1" err="1">
                <a:solidFill>
                  <a:srgbClr val="222222"/>
                </a:solidFill>
                <a:effectLst/>
                <a:latin typeface="Times New Roman" panose="02020603050405020304" pitchFamily="18" charset="0"/>
                <a:cs typeface="Times New Roman" panose="02020603050405020304" pitchFamily="18" charset="0"/>
              </a:rPr>
              <a:t>arXiv</a:t>
            </a:r>
            <a:r>
              <a:rPr lang="en-US" sz="1200" b="0" i="1">
                <a:solidFill>
                  <a:srgbClr val="222222"/>
                </a:solidFill>
                <a:effectLst/>
                <a:latin typeface="Times New Roman" panose="02020603050405020304" pitchFamily="18" charset="0"/>
                <a:cs typeface="Times New Roman" panose="02020603050405020304" pitchFamily="18" charset="0"/>
              </a:rPr>
              <a:t> preprint arXiv:2303.15647</a:t>
            </a:r>
            <a:r>
              <a:rPr lang="en-US" sz="1200" b="0" i="0">
                <a:solidFill>
                  <a:srgbClr val="222222"/>
                </a:solidFill>
                <a:effectLst/>
                <a:latin typeface="Times New Roman" panose="02020603050405020304" pitchFamily="18" charset="0"/>
                <a:cs typeface="Times New Roman" panose="02020603050405020304" pitchFamily="18" charset="0"/>
              </a:rPr>
              <a:t>.</a:t>
            </a:r>
            <a:endParaRPr lang="en-IN" sz="120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8B6F46B-CC76-3C8D-7A79-BACA84263613}"/>
              </a:ext>
            </a:extLst>
          </p:cNvPr>
          <p:cNvSpPr txBox="1"/>
          <p:nvPr/>
        </p:nvSpPr>
        <p:spPr>
          <a:xfrm>
            <a:off x="1569026" y="78724"/>
            <a:ext cx="6109854" cy="584775"/>
          </a:xfrm>
          <a:prstGeom prst="rect">
            <a:avLst/>
          </a:prstGeom>
          <a:noFill/>
        </p:spPr>
        <p:txBody>
          <a:bodyPr wrap="square">
            <a:spAutoFit/>
          </a:bodyPr>
          <a:lstStyle/>
          <a:p>
            <a:r>
              <a:rPr lang="en-US" sz="3200" b="1">
                <a:solidFill>
                  <a:srgbClr val="C00000"/>
                </a:solidFill>
                <a:latin typeface="Times New Roman" panose="02020603050405020304" pitchFamily="18" charset="0"/>
                <a:cs typeface="Times New Roman" panose="02020603050405020304" pitchFamily="18" charset="0"/>
              </a:rPr>
              <a:t>PEFT – classifications</a:t>
            </a:r>
          </a:p>
        </p:txBody>
      </p:sp>
    </p:spTree>
    <p:extLst>
      <p:ext uri="{BB962C8B-B14F-4D97-AF65-F5344CB8AC3E}">
        <p14:creationId xmlns:p14="http://schemas.microsoft.com/office/powerpoint/2010/main" val="348324446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0BC3A-7787-4D74-84A8-58718AF9C680}"/>
              </a:ext>
            </a:extLst>
          </p:cNvPr>
          <p:cNvSpPr>
            <a:spLocks noGrp="1"/>
          </p:cNvSpPr>
          <p:nvPr>
            <p:ph type="title"/>
          </p:nvPr>
        </p:nvSpPr>
        <p:spPr/>
        <p:txBody>
          <a:bodyPr>
            <a:normAutofit fontScale="90000"/>
          </a:bodyPr>
          <a:lstStyle/>
          <a:p>
            <a:r>
              <a:rPr lang="en-IN" b="1">
                <a:solidFill>
                  <a:srgbClr val="C00000"/>
                </a:solidFill>
                <a:latin typeface="+mn-lt"/>
              </a:rPr>
              <a:t>Additive Method</a:t>
            </a:r>
          </a:p>
        </p:txBody>
      </p:sp>
      <p:sp>
        <p:nvSpPr>
          <p:cNvPr id="5" name="TextBox 4">
            <a:extLst>
              <a:ext uri="{FF2B5EF4-FFF2-40B4-BE49-F238E27FC236}">
                <a16:creationId xmlns:a16="http://schemas.microsoft.com/office/drawing/2014/main" id="{8839A886-47CD-8693-65E7-4665B18DE72C}"/>
              </a:ext>
            </a:extLst>
          </p:cNvPr>
          <p:cNvSpPr txBox="1"/>
          <p:nvPr/>
        </p:nvSpPr>
        <p:spPr>
          <a:xfrm>
            <a:off x="2209800" y="1815860"/>
            <a:ext cx="7772399" cy="3785652"/>
          </a:xfrm>
          <a:prstGeom prst="rect">
            <a:avLst/>
          </a:prstGeom>
          <a:noFill/>
          <a:ln w="44450">
            <a:solidFill>
              <a:schemeClr val="accent1">
                <a:shade val="50000"/>
              </a:schemeClr>
            </a:solidFill>
          </a:ln>
        </p:spPr>
        <p:txBody>
          <a:bodyPr wrap="square">
            <a:spAutoFit/>
          </a:bodyPr>
          <a:lstStyle/>
          <a:p>
            <a:r>
              <a:rPr lang="en-US" sz="2400" b="1" i="0">
                <a:solidFill>
                  <a:srgbClr val="C00000"/>
                </a:solidFill>
                <a:effectLst/>
                <a:highlight>
                  <a:srgbClr val="FFFFFF"/>
                </a:highlight>
                <a:latin typeface="source-serif-pro"/>
              </a:rPr>
              <a:t>Additive methods </a:t>
            </a:r>
            <a:r>
              <a:rPr lang="en-US" sz="2400" b="0" i="0">
                <a:solidFill>
                  <a:srgbClr val="242424"/>
                </a:solidFill>
                <a:effectLst/>
                <a:highlight>
                  <a:srgbClr val="FFFFFF"/>
                </a:highlight>
                <a:latin typeface="source-serif-pro"/>
              </a:rPr>
              <a:t>are probably the easiest to grasp.</a:t>
            </a:r>
          </a:p>
          <a:p>
            <a:endParaRPr lang="en-US" sz="2400">
              <a:solidFill>
                <a:srgbClr val="242424"/>
              </a:solidFill>
              <a:highlight>
                <a:srgbClr val="FFFFFF"/>
              </a:highlight>
              <a:latin typeface="source-serif-pro"/>
            </a:endParaRPr>
          </a:p>
          <a:p>
            <a:r>
              <a:rPr lang="en-US" sz="2400" b="0" i="0">
                <a:solidFill>
                  <a:srgbClr val="242424"/>
                </a:solidFill>
                <a:effectLst/>
                <a:highlight>
                  <a:srgbClr val="FFFFFF"/>
                </a:highlight>
                <a:latin typeface="source-serif-pro"/>
              </a:rPr>
              <a:t> The goal of additive methods is to </a:t>
            </a:r>
            <a:r>
              <a:rPr lang="en-US" sz="2400" b="1" i="0">
                <a:solidFill>
                  <a:srgbClr val="C00000"/>
                </a:solidFill>
                <a:effectLst/>
                <a:highlight>
                  <a:srgbClr val="FFFFFF"/>
                </a:highlight>
                <a:latin typeface="source-serif-pro"/>
              </a:rPr>
              <a:t>add an additional set of parameters or network layers </a:t>
            </a:r>
            <a:r>
              <a:rPr lang="en-US" sz="2400" b="0" i="0">
                <a:solidFill>
                  <a:srgbClr val="242424"/>
                </a:solidFill>
                <a:effectLst/>
                <a:highlight>
                  <a:srgbClr val="FFFFFF"/>
                </a:highlight>
                <a:latin typeface="source-serif-pro"/>
              </a:rPr>
              <a:t>to augment the model. </a:t>
            </a:r>
          </a:p>
          <a:p>
            <a:endParaRPr lang="en-US" sz="2400">
              <a:solidFill>
                <a:srgbClr val="242424"/>
              </a:solidFill>
              <a:highlight>
                <a:srgbClr val="FFFFFF"/>
              </a:highlight>
              <a:latin typeface="source-serif-pro"/>
            </a:endParaRPr>
          </a:p>
          <a:p>
            <a:r>
              <a:rPr lang="en-US" sz="2400" b="0" i="0">
                <a:solidFill>
                  <a:srgbClr val="242424"/>
                </a:solidFill>
                <a:effectLst/>
                <a:highlight>
                  <a:srgbClr val="FFFFFF"/>
                </a:highlight>
                <a:latin typeface="source-serif-pro"/>
              </a:rPr>
              <a:t>When fine-tuning the data you </a:t>
            </a:r>
            <a:r>
              <a:rPr lang="en-US" sz="2400" b="1" i="0">
                <a:solidFill>
                  <a:srgbClr val="C00000"/>
                </a:solidFill>
                <a:effectLst/>
                <a:highlight>
                  <a:srgbClr val="FFFFFF"/>
                </a:highlight>
                <a:latin typeface="source-serif-pro"/>
              </a:rPr>
              <a:t>update the weights only of these newly added parameters</a:t>
            </a:r>
            <a:r>
              <a:rPr lang="en-US" sz="2400" b="0" i="0">
                <a:solidFill>
                  <a:srgbClr val="242424"/>
                </a:solidFill>
                <a:effectLst/>
                <a:highlight>
                  <a:srgbClr val="FFFFFF"/>
                </a:highlight>
                <a:latin typeface="source-serif-pro"/>
              </a:rPr>
              <a:t>. </a:t>
            </a:r>
          </a:p>
          <a:p>
            <a:endParaRPr lang="en-US" sz="2400">
              <a:solidFill>
                <a:srgbClr val="242424"/>
              </a:solidFill>
              <a:highlight>
                <a:srgbClr val="FFFFFF"/>
              </a:highlight>
              <a:latin typeface="source-serif-pro"/>
            </a:endParaRPr>
          </a:p>
          <a:p>
            <a:r>
              <a:rPr lang="en-US" sz="2400" b="0" i="0">
                <a:solidFill>
                  <a:srgbClr val="242424"/>
                </a:solidFill>
                <a:effectLst/>
                <a:highlight>
                  <a:srgbClr val="FFFFFF"/>
                </a:highlight>
                <a:latin typeface="source-serif-pro"/>
              </a:rPr>
              <a:t>This makes training computationally easier and also adapts to smaller datasets</a:t>
            </a:r>
            <a:endParaRPr lang="en-IN" sz="2400"/>
          </a:p>
        </p:txBody>
      </p:sp>
    </p:spTree>
    <p:extLst>
      <p:ext uri="{BB962C8B-B14F-4D97-AF65-F5344CB8AC3E}">
        <p14:creationId xmlns:p14="http://schemas.microsoft.com/office/powerpoint/2010/main" val="21773071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9579-C525-3D60-C1B3-9A60A73CF287}"/>
              </a:ext>
            </a:extLst>
          </p:cNvPr>
          <p:cNvSpPr>
            <a:spLocks noGrp="1"/>
          </p:cNvSpPr>
          <p:nvPr>
            <p:ph type="title"/>
          </p:nvPr>
        </p:nvSpPr>
        <p:spPr>
          <a:xfrm>
            <a:off x="1371600" y="82296"/>
            <a:ext cx="10241280" cy="1234440"/>
          </a:xfrm>
        </p:spPr>
        <p:txBody>
          <a:bodyPr/>
          <a:lstStyle/>
          <a:p>
            <a:r>
              <a:rPr lang="en-US" sz="3200" b="1">
                <a:solidFill>
                  <a:srgbClr val="C00000"/>
                </a:solidFill>
                <a:latin typeface="Times New Roman" panose="02020603050405020304" pitchFamily="18" charset="0"/>
                <a:ea typeface="+mn-ea"/>
                <a:cs typeface="Times New Roman" panose="02020603050405020304" pitchFamily="18" charset="0"/>
              </a:rPr>
              <a:t>Additive Methods</a:t>
            </a:r>
            <a:endParaRPr lang="en-IN" sz="3200" b="1">
              <a:solidFill>
                <a:srgbClr val="C00000"/>
              </a:solidFill>
              <a:latin typeface="Times New Roman" panose="02020603050405020304" pitchFamily="18" charset="0"/>
              <a:ea typeface="+mn-ea"/>
              <a:cs typeface="Times New Roman" panose="02020603050405020304" pitchFamily="18" charset="0"/>
            </a:endParaRPr>
          </a:p>
        </p:txBody>
      </p:sp>
      <p:sp>
        <p:nvSpPr>
          <p:cNvPr id="3" name="Content Placeholder 2">
            <a:extLst>
              <a:ext uri="{FF2B5EF4-FFF2-40B4-BE49-F238E27FC236}">
                <a16:creationId xmlns:a16="http://schemas.microsoft.com/office/drawing/2014/main" id="{C33CD615-5B60-01B3-8EFD-FD08B1367DEC}"/>
              </a:ext>
            </a:extLst>
          </p:cNvPr>
          <p:cNvSpPr>
            <a:spLocks noGrp="1"/>
          </p:cNvSpPr>
          <p:nvPr>
            <p:ph idx="1"/>
          </p:nvPr>
        </p:nvSpPr>
        <p:spPr>
          <a:xfrm>
            <a:off x="744681" y="1591518"/>
            <a:ext cx="10515600" cy="5184186"/>
          </a:xfrm>
        </p:spPr>
        <p:txBody>
          <a:bodyPr>
            <a:normAutofit/>
          </a:bodyPr>
          <a:lstStyle/>
          <a:p>
            <a:pPr algn="just"/>
            <a:r>
              <a:rPr lang="en-US" sz="2600">
                <a:latin typeface="Source Sans Pro" panose="020B0503030403020204" pitchFamily="34" charset="0"/>
                <a:cs typeface="Times New Roman" panose="02020603050405020304" pitchFamily="18" charset="0"/>
              </a:rPr>
              <a:t>Key idea: </a:t>
            </a:r>
            <a:r>
              <a:rPr lang="en-US" sz="2600" b="1">
                <a:solidFill>
                  <a:srgbClr val="C00000"/>
                </a:solidFill>
                <a:latin typeface="Source Sans Pro" panose="020B0503030403020204" pitchFamily="34" charset="0"/>
                <a:cs typeface="Times New Roman" panose="02020603050405020304" pitchFamily="18" charset="0"/>
              </a:rPr>
              <a:t>Augment the existing pre-trained model with additional parameters or layers and train only the added parameters</a:t>
            </a:r>
          </a:p>
          <a:p>
            <a:pPr algn="just"/>
            <a:r>
              <a:rPr lang="en-US" sz="2600">
                <a:latin typeface="Source Sans Pro" panose="020B0503030403020204" pitchFamily="34" charset="0"/>
                <a:cs typeface="Times New Roman" panose="02020603050405020304" pitchFamily="18" charset="0"/>
              </a:rPr>
              <a:t>Introduce additional parameters. However, achieve significant training time and memory efficiency improvements</a:t>
            </a:r>
          </a:p>
          <a:p>
            <a:pPr algn="just"/>
            <a:r>
              <a:rPr lang="en-US" sz="2600">
                <a:latin typeface="Source Sans Pro" panose="020B0503030403020204" pitchFamily="34" charset="0"/>
                <a:cs typeface="Times New Roman" panose="02020603050405020304" pitchFamily="18" charset="0"/>
              </a:rPr>
              <a:t>Two approaches</a:t>
            </a:r>
          </a:p>
          <a:p>
            <a:pPr lvl="1" algn="just"/>
            <a:r>
              <a:rPr lang="en-US" sz="2600">
                <a:solidFill>
                  <a:srgbClr val="C00000"/>
                </a:solidFill>
                <a:latin typeface="Source Sans Pro" panose="020B0503030403020204" pitchFamily="34" charset="0"/>
                <a:cs typeface="Times New Roman" panose="02020603050405020304" pitchFamily="18" charset="0"/>
              </a:rPr>
              <a:t>Adapters</a:t>
            </a:r>
          </a:p>
          <a:p>
            <a:pPr lvl="1" algn="just"/>
            <a:r>
              <a:rPr lang="en-US" sz="2600">
                <a:solidFill>
                  <a:srgbClr val="C00000"/>
                </a:solidFill>
                <a:latin typeface="Source Sans Pro" panose="020B0503030403020204" pitchFamily="34" charset="0"/>
                <a:cs typeface="Times New Roman" panose="02020603050405020304" pitchFamily="18" charset="0"/>
              </a:rPr>
              <a:t>Soft prompts</a:t>
            </a:r>
          </a:p>
        </p:txBody>
      </p:sp>
      <p:sp>
        <p:nvSpPr>
          <p:cNvPr id="4" name="Footer Placeholder 3">
            <a:extLst>
              <a:ext uri="{FF2B5EF4-FFF2-40B4-BE49-F238E27FC236}">
                <a16:creationId xmlns:a16="http://schemas.microsoft.com/office/drawing/2014/main" id="{95BAC834-E0C0-0FC5-3857-25D6D0B772A8}"/>
              </a:ext>
            </a:extLst>
          </p:cNvPr>
          <p:cNvSpPr>
            <a:spLocks noGrp="1"/>
          </p:cNvSpPr>
          <p:nvPr>
            <p:ph type="ftr" sz="quarter" idx="11"/>
          </p:nvPr>
        </p:nvSpPr>
        <p:spPr/>
        <p:txBody>
          <a:bodyPr/>
          <a:lstStyle/>
          <a:p>
            <a:r>
              <a:rPr lang="en-US"/>
              <a:t>LLM | Premjith B</a:t>
            </a:r>
          </a:p>
        </p:txBody>
      </p:sp>
      <p:sp>
        <p:nvSpPr>
          <p:cNvPr id="5" name="Slide Number Placeholder 4">
            <a:extLst>
              <a:ext uri="{FF2B5EF4-FFF2-40B4-BE49-F238E27FC236}">
                <a16:creationId xmlns:a16="http://schemas.microsoft.com/office/drawing/2014/main" id="{EFC1A36B-0635-B792-3840-A64D5F6D2F08}"/>
              </a:ext>
            </a:extLst>
          </p:cNvPr>
          <p:cNvSpPr>
            <a:spLocks noGrp="1"/>
          </p:cNvSpPr>
          <p:nvPr>
            <p:ph type="sldNum" sz="quarter" idx="12"/>
          </p:nvPr>
        </p:nvSpPr>
        <p:spPr/>
        <p:txBody>
          <a:bodyPr/>
          <a:lstStyle/>
          <a:p>
            <a:fld id="{C01389E6-C847-4AD0-B56D-D205B2EAB1EE}" type="slidenum">
              <a:rPr lang="en-US" smtClean="0"/>
              <a:t>106</a:t>
            </a:fld>
            <a:endParaRPr lang="en-US"/>
          </a:p>
        </p:txBody>
      </p:sp>
    </p:spTree>
    <p:extLst>
      <p:ext uri="{BB962C8B-B14F-4D97-AF65-F5344CB8AC3E}">
        <p14:creationId xmlns:p14="http://schemas.microsoft.com/office/powerpoint/2010/main" val="19318739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B7EF7-B7F2-4BD0-8B64-55B3ED75C231}"/>
              </a:ext>
            </a:extLst>
          </p:cNvPr>
          <p:cNvSpPr>
            <a:spLocks noGrp="1"/>
          </p:cNvSpPr>
          <p:nvPr>
            <p:ph type="title"/>
          </p:nvPr>
        </p:nvSpPr>
        <p:spPr/>
        <p:txBody>
          <a:bodyPr>
            <a:normAutofit fontScale="90000"/>
          </a:bodyPr>
          <a:lstStyle/>
          <a:p>
            <a:r>
              <a:rPr lang="en-IN"/>
              <a:t>Adapters</a:t>
            </a:r>
          </a:p>
        </p:txBody>
      </p:sp>
      <p:sp>
        <p:nvSpPr>
          <p:cNvPr id="5" name="TextBox 4">
            <a:extLst>
              <a:ext uri="{FF2B5EF4-FFF2-40B4-BE49-F238E27FC236}">
                <a16:creationId xmlns:a16="http://schemas.microsoft.com/office/drawing/2014/main" id="{67DA1F7D-4691-E376-9080-F1AEDBDE26D4}"/>
              </a:ext>
            </a:extLst>
          </p:cNvPr>
          <p:cNvSpPr txBox="1"/>
          <p:nvPr/>
        </p:nvSpPr>
        <p:spPr>
          <a:xfrm>
            <a:off x="838200" y="979172"/>
            <a:ext cx="10934700" cy="830997"/>
          </a:xfrm>
          <a:prstGeom prst="rect">
            <a:avLst/>
          </a:prstGeom>
          <a:noFill/>
          <a:ln w="47625">
            <a:solidFill>
              <a:schemeClr val="accent1">
                <a:shade val="50000"/>
              </a:schemeClr>
            </a:solidFill>
          </a:ln>
        </p:spPr>
        <p:txBody>
          <a:bodyPr wrap="square">
            <a:spAutoFit/>
          </a:bodyPr>
          <a:lstStyle/>
          <a:p>
            <a:r>
              <a:rPr lang="en-US" sz="2400" b="0" i="0">
                <a:solidFill>
                  <a:srgbClr val="242424"/>
                </a:solidFill>
                <a:effectLst/>
                <a:highlight>
                  <a:srgbClr val="FFFFFF"/>
                </a:highlight>
                <a:latin typeface="source-serif-pro"/>
              </a:rPr>
              <a:t>This technique was introduced in </a:t>
            </a:r>
            <a:r>
              <a:rPr lang="en-US" sz="2400" b="0" i="0" err="1">
                <a:solidFill>
                  <a:srgbClr val="242424"/>
                </a:solidFill>
                <a:effectLst/>
                <a:highlight>
                  <a:srgbClr val="FFFFFF"/>
                </a:highlight>
                <a:latin typeface="source-serif-pro"/>
              </a:rPr>
              <a:t>Houlsby</a:t>
            </a:r>
            <a:r>
              <a:rPr lang="en-US" sz="2400" b="0" i="0">
                <a:solidFill>
                  <a:srgbClr val="242424"/>
                </a:solidFill>
                <a:effectLst/>
                <a:highlight>
                  <a:srgbClr val="FFFFFF"/>
                </a:highlight>
                <a:latin typeface="source-serif-pro"/>
              </a:rPr>
              <a:t> et al [4]. </a:t>
            </a:r>
            <a:r>
              <a:rPr lang="en-US" sz="2400"/>
              <a:t>The goal of adapters is to add small fully connected networks after Transformer sub-layers and learn those parameters</a:t>
            </a:r>
            <a:endParaRPr lang="en-IN" sz="2400"/>
          </a:p>
        </p:txBody>
      </p:sp>
      <p:pic>
        <p:nvPicPr>
          <p:cNvPr id="7" name="Picture 6">
            <a:extLst>
              <a:ext uri="{FF2B5EF4-FFF2-40B4-BE49-F238E27FC236}">
                <a16:creationId xmlns:a16="http://schemas.microsoft.com/office/drawing/2014/main" id="{06FD36E8-EA5D-BE10-CB95-D2E5F31372A4}"/>
              </a:ext>
            </a:extLst>
          </p:cNvPr>
          <p:cNvPicPr>
            <a:picLocks noChangeAspect="1"/>
          </p:cNvPicPr>
          <p:nvPr/>
        </p:nvPicPr>
        <p:blipFill>
          <a:blip r:embed="rId2"/>
          <a:stretch>
            <a:fillRect/>
          </a:stretch>
        </p:blipFill>
        <p:spPr>
          <a:xfrm>
            <a:off x="838200" y="1988151"/>
            <a:ext cx="6233249" cy="4233646"/>
          </a:xfrm>
          <a:prstGeom prst="rect">
            <a:avLst/>
          </a:prstGeom>
        </p:spPr>
      </p:pic>
      <p:pic>
        <p:nvPicPr>
          <p:cNvPr id="9" name="Picture 8">
            <a:extLst>
              <a:ext uri="{FF2B5EF4-FFF2-40B4-BE49-F238E27FC236}">
                <a16:creationId xmlns:a16="http://schemas.microsoft.com/office/drawing/2014/main" id="{AB0EF694-0FDA-816E-6A31-A786B1697C32}"/>
              </a:ext>
            </a:extLst>
          </p:cNvPr>
          <p:cNvPicPr>
            <a:picLocks noChangeAspect="1"/>
          </p:cNvPicPr>
          <p:nvPr/>
        </p:nvPicPr>
        <p:blipFill>
          <a:blip r:embed="rId3"/>
          <a:stretch>
            <a:fillRect/>
          </a:stretch>
        </p:blipFill>
        <p:spPr>
          <a:xfrm>
            <a:off x="7904960" y="2087724"/>
            <a:ext cx="2641814" cy="4198439"/>
          </a:xfrm>
          <a:prstGeom prst="rect">
            <a:avLst/>
          </a:prstGeom>
        </p:spPr>
      </p:pic>
    </p:spTree>
    <p:extLst>
      <p:ext uri="{BB962C8B-B14F-4D97-AF65-F5344CB8AC3E}">
        <p14:creationId xmlns:p14="http://schemas.microsoft.com/office/powerpoint/2010/main" val="3937236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3699B08-495C-6EEF-AAF3-FC19EB6F5888}"/>
              </a:ext>
            </a:extLst>
          </p:cNvPr>
          <p:cNvSpPr>
            <a:spLocks noGrp="1"/>
          </p:cNvSpPr>
          <p:nvPr>
            <p:ph type="ftr" sz="quarter" idx="11"/>
          </p:nvPr>
        </p:nvSpPr>
        <p:spPr/>
        <p:txBody>
          <a:bodyPr/>
          <a:lstStyle/>
          <a:p>
            <a:r>
              <a:rPr lang="en-US"/>
              <a:t>LLM | Premjith B</a:t>
            </a:r>
          </a:p>
        </p:txBody>
      </p:sp>
      <p:sp>
        <p:nvSpPr>
          <p:cNvPr id="5" name="Slide Number Placeholder 4">
            <a:extLst>
              <a:ext uri="{FF2B5EF4-FFF2-40B4-BE49-F238E27FC236}">
                <a16:creationId xmlns:a16="http://schemas.microsoft.com/office/drawing/2014/main" id="{C534A4E3-06F3-05FF-A597-0083729B7239}"/>
              </a:ext>
            </a:extLst>
          </p:cNvPr>
          <p:cNvSpPr>
            <a:spLocks noGrp="1"/>
          </p:cNvSpPr>
          <p:nvPr>
            <p:ph type="sldNum" sz="quarter" idx="12"/>
          </p:nvPr>
        </p:nvSpPr>
        <p:spPr/>
        <p:txBody>
          <a:bodyPr/>
          <a:lstStyle/>
          <a:p>
            <a:fld id="{C01389E6-C847-4AD0-B56D-D205B2EAB1EE}" type="slidenum">
              <a:rPr lang="en-US" smtClean="0"/>
              <a:t>108</a:t>
            </a:fld>
            <a:endParaRPr lang="en-US"/>
          </a:p>
        </p:txBody>
      </p:sp>
      <p:pic>
        <p:nvPicPr>
          <p:cNvPr id="6" name="Picture 5">
            <a:extLst>
              <a:ext uri="{FF2B5EF4-FFF2-40B4-BE49-F238E27FC236}">
                <a16:creationId xmlns:a16="http://schemas.microsoft.com/office/drawing/2014/main" id="{AA701B41-263D-09F3-CB0D-86B33FC1EF7C}"/>
              </a:ext>
            </a:extLst>
          </p:cNvPr>
          <p:cNvPicPr>
            <a:picLocks noChangeAspect="1"/>
          </p:cNvPicPr>
          <p:nvPr/>
        </p:nvPicPr>
        <p:blipFill>
          <a:blip r:embed="rId2"/>
          <a:stretch>
            <a:fillRect/>
          </a:stretch>
        </p:blipFill>
        <p:spPr>
          <a:xfrm>
            <a:off x="1021404" y="0"/>
            <a:ext cx="8325879" cy="6357945"/>
          </a:xfrm>
          <a:prstGeom prst="rect">
            <a:avLst/>
          </a:prstGeom>
        </p:spPr>
      </p:pic>
      <p:sp>
        <p:nvSpPr>
          <p:cNvPr id="7" name="TextBox 6">
            <a:extLst>
              <a:ext uri="{FF2B5EF4-FFF2-40B4-BE49-F238E27FC236}">
                <a16:creationId xmlns:a16="http://schemas.microsoft.com/office/drawing/2014/main" id="{747A8191-8255-DA19-A196-06E9A79BB911}"/>
              </a:ext>
            </a:extLst>
          </p:cNvPr>
          <p:cNvSpPr txBox="1"/>
          <p:nvPr/>
        </p:nvSpPr>
        <p:spPr>
          <a:xfrm>
            <a:off x="10068128" y="2287687"/>
            <a:ext cx="1887166" cy="2492990"/>
          </a:xfrm>
          <a:prstGeom prst="rect">
            <a:avLst/>
          </a:prstGeom>
          <a:noFill/>
        </p:spPr>
        <p:txBody>
          <a:bodyPr wrap="square">
            <a:spAutoFit/>
          </a:bodyPr>
          <a:lstStyle/>
          <a:p>
            <a:r>
              <a:rPr lang="en-IN" sz="1200" b="0" i="0">
                <a:solidFill>
                  <a:srgbClr val="222222"/>
                </a:solidFill>
                <a:effectLst/>
                <a:latin typeface="Times New Roman" panose="02020603050405020304" pitchFamily="18" charset="0"/>
                <a:cs typeface="Times New Roman" panose="02020603050405020304" pitchFamily="18" charset="0"/>
              </a:rPr>
              <a:t>Source: </a:t>
            </a:r>
            <a:r>
              <a:rPr lang="en-IN" sz="1200" b="0" i="0" err="1">
                <a:solidFill>
                  <a:srgbClr val="222222"/>
                </a:solidFill>
                <a:effectLst/>
                <a:latin typeface="Times New Roman" panose="02020603050405020304" pitchFamily="18" charset="0"/>
                <a:cs typeface="Times New Roman" panose="02020603050405020304" pitchFamily="18" charset="0"/>
              </a:rPr>
              <a:t>Houlsby</a:t>
            </a:r>
            <a:r>
              <a:rPr lang="en-IN" sz="1200" b="0" i="0">
                <a:solidFill>
                  <a:srgbClr val="222222"/>
                </a:solidFill>
                <a:effectLst/>
                <a:latin typeface="Times New Roman" panose="02020603050405020304" pitchFamily="18" charset="0"/>
                <a:cs typeface="Times New Roman" panose="02020603050405020304" pitchFamily="18" charset="0"/>
              </a:rPr>
              <a:t>, Neil, Andrei Giurgiu, Stanislaw </a:t>
            </a:r>
            <a:r>
              <a:rPr lang="en-IN" sz="1200" b="0" i="0" err="1">
                <a:solidFill>
                  <a:srgbClr val="222222"/>
                </a:solidFill>
                <a:effectLst/>
                <a:latin typeface="Times New Roman" panose="02020603050405020304" pitchFamily="18" charset="0"/>
                <a:cs typeface="Times New Roman" panose="02020603050405020304" pitchFamily="18" charset="0"/>
              </a:rPr>
              <a:t>Jastrzebski</a:t>
            </a:r>
            <a:r>
              <a:rPr lang="en-IN" sz="1200" b="0" i="0">
                <a:solidFill>
                  <a:srgbClr val="222222"/>
                </a:solidFill>
                <a:effectLst/>
                <a:latin typeface="Times New Roman" panose="02020603050405020304" pitchFamily="18" charset="0"/>
                <a:cs typeface="Times New Roman" panose="02020603050405020304" pitchFamily="18" charset="0"/>
              </a:rPr>
              <a:t>, Bruna </a:t>
            </a:r>
            <a:r>
              <a:rPr lang="en-IN" sz="1200" b="0" i="0" err="1">
                <a:solidFill>
                  <a:srgbClr val="222222"/>
                </a:solidFill>
                <a:effectLst/>
                <a:latin typeface="Times New Roman" panose="02020603050405020304" pitchFamily="18" charset="0"/>
                <a:cs typeface="Times New Roman" panose="02020603050405020304" pitchFamily="18" charset="0"/>
              </a:rPr>
              <a:t>Morrone</a:t>
            </a:r>
            <a:r>
              <a:rPr lang="en-IN" sz="1200" b="0" i="0">
                <a:solidFill>
                  <a:srgbClr val="222222"/>
                </a:solidFill>
                <a:effectLst/>
                <a:latin typeface="Times New Roman" panose="02020603050405020304" pitchFamily="18" charset="0"/>
                <a:cs typeface="Times New Roman" panose="02020603050405020304" pitchFamily="18" charset="0"/>
              </a:rPr>
              <a:t>, Quentin De </a:t>
            </a:r>
            <a:r>
              <a:rPr lang="en-IN" sz="1200" b="0" i="0" err="1">
                <a:solidFill>
                  <a:srgbClr val="222222"/>
                </a:solidFill>
                <a:effectLst/>
                <a:latin typeface="Times New Roman" panose="02020603050405020304" pitchFamily="18" charset="0"/>
                <a:cs typeface="Times New Roman" panose="02020603050405020304" pitchFamily="18" charset="0"/>
              </a:rPr>
              <a:t>Laroussilhe</a:t>
            </a:r>
            <a:r>
              <a:rPr lang="en-IN" sz="1200" b="0" i="0">
                <a:solidFill>
                  <a:srgbClr val="222222"/>
                </a:solidFill>
                <a:effectLst/>
                <a:latin typeface="Times New Roman" panose="02020603050405020304" pitchFamily="18" charset="0"/>
                <a:cs typeface="Times New Roman" panose="02020603050405020304" pitchFamily="18" charset="0"/>
              </a:rPr>
              <a:t>, Andrea </a:t>
            </a:r>
            <a:r>
              <a:rPr lang="en-IN" sz="1200" b="0" i="0" err="1">
                <a:solidFill>
                  <a:srgbClr val="222222"/>
                </a:solidFill>
                <a:effectLst/>
                <a:latin typeface="Times New Roman" panose="02020603050405020304" pitchFamily="18" charset="0"/>
                <a:cs typeface="Times New Roman" panose="02020603050405020304" pitchFamily="18" charset="0"/>
              </a:rPr>
              <a:t>Gesmundo</a:t>
            </a:r>
            <a:r>
              <a:rPr lang="en-IN" sz="1200" b="0" i="0">
                <a:solidFill>
                  <a:srgbClr val="222222"/>
                </a:solidFill>
                <a:effectLst/>
                <a:latin typeface="Times New Roman" panose="02020603050405020304" pitchFamily="18" charset="0"/>
                <a:cs typeface="Times New Roman" panose="02020603050405020304" pitchFamily="18" charset="0"/>
              </a:rPr>
              <a:t>, Mona </a:t>
            </a:r>
            <a:r>
              <a:rPr lang="en-IN" sz="1200" b="0" i="0" err="1">
                <a:solidFill>
                  <a:srgbClr val="222222"/>
                </a:solidFill>
                <a:effectLst/>
                <a:latin typeface="Times New Roman" panose="02020603050405020304" pitchFamily="18" charset="0"/>
                <a:cs typeface="Times New Roman" panose="02020603050405020304" pitchFamily="18" charset="0"/>
              </a:rPr>
              <a:t>Attariyan</a:t>
            </a:r>
            <a:r>
              <a:rPr lang="en-IN" sz="1200" b="0" i="0">
                <a:solidFill>
                  <a:srgbClr val="222222"/>
                </a:solidFill>
                <a:effectLst/>
                <a:latin typeface="Times New Roman" panose="02020603050405020304" pitchFamily="18" charset="0"/>
                <a:cs typeface="Times New Roman" panose="02020603050405020304" pitchFamily="18" charset="0"/>
              </a:rPr>
              <a:t>, and Sylvain </a:t>
            </a:r>
            <a:r>
              <a:rPr lang="en-IN" sz="1200" b="0" i="0" err="1">
                <a:solidFill>
                  <a:srgbClr val="222222"/>
                </a:solidFill>
                <a:effectLst/>
                <a:latin typeface="Times New Roman" panose="02020603050405020304" pitchFamily="18" charset="0"/>
                <a:cs typeface="Times New Roman" panose="02020603050405020304" pitchFamily="18" charset="0"/>
              </a:rPr>
              <a:t>Gelly</a:t>
            </a:r>
            <a:r>
              <a:rPr lang="en-IN" sz="1200" b="0" i="0">
                <a:solidFill>
                  <a:srgbClr val="222222"/>
                </a:solidFill>
                <a:effectLst/>
                <a:latin typeface="Times New Roman" panose="02020603050405020304" pitchFamily="18" charset="0"/>
                <a:cs typeface="Times New Roman" panose="02020603050405020304" pitchFamily="18" charset="0"/>
              </a:rPr>
              <a:t>. "Parameter-efficient transfer learning for NLP." In </a:t>
            </a:r>
            <a:r>
              <a:rPr lang="en-IN" sz="1200" b="0" i="1">
                <a:solidFill>
                  <a:srgbClr val="222222"/>
                </a:solidFill>
                <a:effectLst/>
                <a:latin typeface="Times New Roman" panose="02020603050405020304" pitchFamily="18" charset="0"/>
                <a:cs typeface="Times New Roman" panose="02020603050405020304" pitchFamily="18" charset="0"/>
              </a:rPr>
              <a:t>International Conference on Machine Learning</a:t>
            </a:r>
            <a:r>
              <a:rPr lang="en-IN" sz="1200" b="0" i="0">
                <a:solidFill>
                  <a:srgbClr val="222222"/>
                </a:solidFill>
                <a:effectLst/>
                <a:latin typeface="Times New Roman" panose="02020603050405020304" pitchFamily="18" charset="0"/>
                <a:cs typeface="Times New Roman" panose="02020603050405020304" pitchFamily="18" charset="0"/>
              </a:rPr>
              <a:t>, pp. 2790-2799. PMLR, 2019.</a:t>
            </a:r>
            <a:endParaRPr lang="en-IN" sz="1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861747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AFAC8E-6BB5-6E03-8E9A-DE9869497B76}"/>
              </a:ext>
            </a:extLst>
          </p:cNvPr>
          <p:cNvSpPr>
            <a:spLocks noGrp="1"/>
          </p:cNvSpPr>
          <p:nvPr>
            <p:ph idx="1"/>
          </p:nvPr>
        </p:nvSpPr>
        <p:spPr>
          <a:xfrm>
            <a:off x="1371600" y="321013"/>
            <a:ext cx="10296144" cy="5750603"/>
          </a:xfrm>
        </p:spPr>
        <p:txBody>
          <a:bodyPr/>
          <a:lstStyle/>
          <a:p>
            <a:pPr marL="0" indent="0" algn="just">
              <a:buNone/>
            </a:pPr>
            <a:r>
              <a:rPr lang="en-US" sz="4000" b="1">
                <a:solidFill>
                  <a:srgbClr val="C00000"/>
                </a:solidFill>
                <a:ea typeface="+mj-ea"/>
                <a:cs typeface="+mj-cs"/>
              </a:rPr>
              <a:t>Adapters</a:t>
            </a:r>
          </a:p>
          <a:p>
            <a:pPr algn="just"/>
            <a:r>
              <a:rPr lang="en-US" sz="2600">
                <a:latin typeface="Source Sans Pro" panose="020B0503030403020204" pitchFamily="34" charset="0"/>
                <a:cs typeface="Times New Roman" panose="02020603050405020304" pitchFamily="18" charset="0"/>
              </a:rPr>
              <a:t>Attach a small fully connected layer at every layer of the transformer</a:t>
            </a:r>
          </a:p>
          <a:p>
            <a:pPr lvl="1" algn="just"/>
            <a:r>
              <a:rPr lang="en-US" sz="2600">
                <a:latin typeface="Source Sans Pro" panose="020B0503030403020204" pitchFamily="34" charset="0"/>
                <a:cs typeface="Times New Roman" panose="02020603050405020304" pitchFamily="18" charset="0"/>
              </a:rPr>
              <a:t>Inserts small modules (adapters) between transformer layers</a:t>
            </a:r>
          </a:p>
          <a:p>
            <a:pPr algn="just"/>
            <a:r>
              <a:rPr lang="en-IN" sz="2600">
                <a:latin typeface="Source Sans Pro" panose="020B0503030403020204" pitchFamily="34" charset="0"/>
                <a:cs typeface="Times New Roman" panose="02020603050405020304" pitchFamily="18" charset="0"/>
              </a:rPr>
              <a:t>Adapter layer performs a down projection to project the input hidden layer information to a lower-dimensional space, followed by a non-linear  activation function and an up projection</a:t>
            </a:r>
          </a:p>
          <a:p>
            <a:pPr algn="just"/>
            <a:r>
              <a:rPr lang="en-IN" sz="2600">
                <a:latin typeface="Source Sans Pro" panose="020B0503030403020204" pitchFamily="34" charset="0"/>
                <a:cs typeface="Times New Roman" panose="02020603050405020304" pitchFamily="18" charset="0"/>
              </a:rPr>
              <a:t>A residual connection to generate the final form</a:t>
            </a:r>
          </a:p>
          <a:p>
            <a:pPr algn="just"/>
            <a:r>
              <a:rPr lang="en-IN" sz="2600">
                <a:latin typeface="Source Sans Pro" panose="020B0503030403020204" pitchFamily="34" charset="0"/>
                <a:cs typeface="Times New Roman" panose="02020603050405020304" pitchFamily="18" charset="0"/>
              </a:rPr>
              <a:t>Only adapter layers are trainable, while the parameters of the original LLMs are frozen</a:t>
            </a:r>
          </a:p>
          <a:p>
            <a:pPr algn="just"/>
            <a:endParaRPr lang="en-IN" sz="2400">
              <a:latin typeface="Times New Roman" panose="02020603050405020304" pitchFamily="18" charset="0"/>
              <a:cs typeface="Times New Roman" panose="02020603050405020304" pitchFamily="18" charset="0"/>
            </a:endParaRPr>
          </a:p>
          <a:p>
            <a:pPr algn="just"/>
            <a:endParaRPr lang="en-IN" sz="240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973712FC-71E2-571B-497F-333C22599A78}"/>
              </a:ext>
            </a:extLst>
          </p:cNvPr>
          <p:cNvSpPr>
            <a:spLocks noGrp="1"/>
          </p:cNvSpPr>
          <p:nvPr>
            <p:ph type="ftr" sz="quarter" idx="11"/>
          </p:nvPr>
        </p:nvSpPr>
        <p:spPr/>
        <p:txBody>
          <a:bodyPr/>
          <a:lstStyle/>
          <a:p>
            <a:r>
              <a:rPr lang="en-US"/>
              <a:t>LLM | Premjith B</a:t>
            </a:r>
          </a:p>
        </p:txBody>
      </p:sp>
      <p:sp>
        <p:nvSpPr>
          <p:cNvPr id="5" name="Slide Number Placeholder 4">
            <a:extLst>
              <a:ext uri="{FF2B5EF4-FFF2-40B4-BE49-F238E27FC236}">
                <a16:creationId xmlns:a16="http://schemas.microsoft.com/office/drawing/2014/main" id="{B4A038EE-8EF8-BEFD-CAA7-0C84193B425F}"/>
              </a:ext>
            </a:extLst>
          </p:cNvPr>
          <p:cNvSpPr>
            <a:spLocks noGrp="1"/>
          </p:cNvSpPr>
          <p:nvPr>
            <p:ph type="sldNum" sz="quarter" idx="12"/>
          </p:nvPr>
        </p:nvSpPr>
        <p:spPr/>
        <p:txBody>
          <a:bodyPr/>
          <a:lstStyle/>
          <a:p>
            <a:fld id="{C01389E6-C847-4AD0-B56D-D205B2EAB1EE}" type="slidenum">
              <a:rPr lang="en-US" smtClean="0"/>
              <a:t>109</a:t>
            </a:fld>
            <a:endParaRPr lang="en-US"/>
          </a:p>
        </p:txBody>
      </p:sp>
      <p:pic>
        <p:nvPicPr>
          <p:cNvPr id="13" name="Picture 12">
            <a:extLst>
              <a:ext uri="{FF2B5EF4-FFF2-40B4-BE49-F238E27FC236}">
                <a16:creationId xmlns:a16="http://schemas.microsoft.com/office/drawing/2014/main" id="{30AFDD7F-7BF9-55A9-1577-CDE2EFECD16A}"/>
              </a:ext>
            </a:extLst>
          </p:cNvPr>
          <p:cNvPicPr>
            <a:picLocks noChangeAspect="1"/>
          </p:cNvPicPr>
          <p:nvPr/>
        </p:nvPicPr>
        <p:blipFill>
          <a:blip r:embed="rId2"/>
          <a:stretch>
            <a:fillRect/>
          </a:stretch>
        </p:blipFill>
        <p:spPr>
          <a:xfrm>
            <a:off x="2199447" y="4623339"/>
            <a:ext cx="3200808" cy="603926"/>
          </a:xfrm>
          <a:prstGeom prst="rect">
            <a:avLst/>
          </a:prstGeom>
        </p:spPr>
      </p:pic>
      <p:pic>
        <p:nvPicPr>
          <p:cNvPr id="17" name="Picture 16">
            <a:extLst>
              <a:ext uri="{FF2B5EF4-FFF2-40B4-BE49-F238E27FC236}">
                <a16:creationId xmlns:a16="http://schemas.microsoft.com/office/drawing/2014/main" id="{5532EE51-05A0-F3C3-2AFA-7A7E8BBCF961}"/>
              </a:ext>
            </a:extLst>
          </p:cNvPr>
          <p:cNvPicPr>
            <a:picLocks noChangeAspect="1"/>
          </p:cNvPicPr>
          <p:nvPr/>
        </p:nvPicPr>
        <p:blipFill>
          <a:blip r:embed="rId3"/>
          <a:stretch>
            <a:fillRect/>
          </a:stretch>
        </p:blipFill>
        <p:spPr>
          <a:xfrm>
            <a:off x="9428910" y="5200846"/>
            <a:ext cx="1824646" cy="573029"/>
          </a:xfrm>
          <a:prstGeom prst="rect">
            <a:avLst/>
          </a:prstGeom>
        </p:spPr>
      </p:pic>
      <p:pic>
        <p:nvPicPr>
          <p:cNvPr id="19" name="Picture 18">
            <a:extLst>
              <a:ext uri="{FF2B5EF4-FFF2-40B4-BE49-F238E27FC236}">
                <a16:creationId xmlns:a16="http://schemas.microsoft.com/office/drawing/2014/main" id="{0F0BD74F-DC72-E3D7-502C-746E2AA0775F}"/>
              </a:ext>
            </a:extLst>
          </p:cNvPr>
          <p:cNvPicPr>
            <a:picLocks noChangeAspect="1"/>
          </p:cNvPicPr>
          <p:nvPr/>
        </p:nvPicPr>
        <p:blipFill>
          <a:blip r:embed="rId4"/>
          <a:stretch>
            <a:fillRect/>
          </a:stretch>
        </p:blipFill>
        <p:spPr>
          <a:xfrm>
            <a:off x="7183469" y="5226946"/>
            <a:ext cx="1687980" cy="643040"/>
          </a:xfrm>
          <a:prstGeom prst="rect">
            <a:avLst/>
          </a:prstGeom>
        </p:spPr>
      </p:pic>
    </p:spTree>
    <p:extLst>
      <p:ext uri="{BB962C8B-B14F-4D97-AF65-F5344CB8AC3E}">
        <p14:creationId xmlns:p14="http://schemas.microsoft.com/office/powerpoint/2010/main" val="4069309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794335-3A00-8A0D-1F3D-2CEA915D843F}"/>
              </a:ext>
            </a:extLst>
          </p:cNvPr>
          <p:cNvSpPr>
            <a:spLocks noGrp="1"/>
          </p:cNvSpPr>
          <p:nvPr>
            <p:ph type="title"/>
          </p:nvPr>
        </p:nvSpPr>
        <p:spPr>
          <a:xfrm>
            <a:off x="839788" y="457200"/>
            <a:ext cx="3932237" cy="1600200"/>
          </a:xfrm>
        </p:spPr>
        <p:txBody>
          <a:bodyPr anchor="b">
            <a:normAutofit/>
          </a:bodyPr>
          <a:lstStyle/>
          <a:p>
            <a:r>
              <a:rPr lang="en-US" sz="2700" dirty="0">
                <a:solidFill>
                  <a:srgbClr val="A4123F"/>
                </a:solidFill>
                <a:latin typeface="Georgia" panose="02040502050405020303" pitchFamily="18" charset="0"/>
              </a:rPr>
              <a:t>How?</a:t>
            </a:r>
          </a:p>
        </p:txBody>
      </p:sp>
      <p:pic>
        <p:nvPicPr>
          <p:cNvPr id="4" name="Picture 3" descr="A diagram of steps involved in writing&#10;&#10;AI-generated content may be incorrect.">
            <a:extLst>
              <a:ext uri="{FF2B5EF4-FFF2-40B4-BE49-F238E27FC236}">
                <a16:creationId xmlns:a16="http://schemas.microsoft.com/office/drawing/2014/main" id="{76746F34-DC1D-9D41-B276-1DAD720E1922}"/>
              </a:ext>
            </a:extLst>
          </p:cNvPr>
          <p:cNvPicPr>
            <a:picLocks noChangeAspect="1"/>
          </p:cNvPicPr>
          <p:nvPr/>
        </p:nvPicPr>
        <p:blipFill>
          <a:blip r:embed="rId2"/>
          <a:stretch>
            <a:fillRect/>
          </a:stretch>
        </p:blipFill>
        <p:spPr>
          <a:xfrm>
            <a:off x="5183188" y="1688306"/>
            <a:ext cx="6172200" cy="3471862"/>
          </a:xfrm>
          <a:prstGeom prst="rect">
            <a:avLst/>
          </a:prstGeom>
          <a:noFill/>
        </p:spPr>
      </p:pic>
      <p:sp>
        <p:nvSpPr>
          <p:cNvPr id="9" name="Text Placeholder 3">
            <a:extLst>
              <a:ext uri="{FF2B5EF4-FFF2-40B4-BE49-F238E27FC236}">
                <a16:creationId xmlns:a16="http://schemas.microsoft.com/office/drawing/2014/main" id="{52DF45E8-71AD-4E49-3D9C-92DD9529F0C1}"/>
              </a:ext>
            </a:extLst>
          </p:cNvPr>
          <p:cNvSpPr>
            <a:spLocks noGrp="1"/>
          </p:cNvSpPr>
          <p:nvPr>
            <p:ph type="body" sz="half" idx="2"/>
          </p:nvPr>
        </p:nvSpPr>
        <p:spPr>
          <a:xfrm>
            <a:off x="839788" y="2057400"/>
            <a:ext cx="3932237" cy="3811588"/>
          </a:xfrm>
        </p:spPr>
        <p:txBody>
          <a:bodyPr/>
          <a:lstStyle/>
          <a:p>
            <a:endParaRPr lang="en-US"/>
          </a:p>
        </p:txBody>
      </p:sp>
    </p:spTree>
    <p:extLst>
      <p:ext uri="{BB962C8B-B14F-4D97-AF65-F5344CB8AC3E}">
        <p14:creationId xmlns:p14="http://schemas.microsoft.com/office/powerpoint/2010/main" val="12781500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5E7ED4B-EFA2-12BD-3735-C30C7B83CAD6}"/>
              </a:ext>
            </a:extLst>
          </p:cNvPr>
          <p:cNvSpPr txBox="1"/>
          <p:nvPr/>
        </p:nvSpPr>
        <p:spPr>
          <a:xfrm>
            <a:off x="526905" y="1253986"/>
            <a:ext cx="11138190" cy="5816977"/>
          </a:xfrm>
          <a:prstGeom prst="rect">
            <a:avLst/>
          </a:prstGeom>
          <a:noFill/>
        </p:spPr>
        <p:txBody>
          <a:bodyPr wrap="square">
            <a:spAutoFit/>
          </a:bodyPr>
          <a:lstStyle/>
          <a:p>
            <a:endParaRPr lang="en-IN"/>
          </a:p>
          <a:p>
            <a:r>
              <a:rPr lang="en-US" sz="2400" dirty="0"/>
              <a:t>Let h be the input vector representing the hidden layer information from the original LLM (usually a high-dimensional vector).</a:t>
            </a:r>
          </a:p>
          <a:p>
            <a:endParaRPr lang="en-US" sz="2400"/>
          </a:p>
          <a:p>
            <a:r>
              <a:rPr lang="en-US" sz="2400" dirty="0"/>
              <a:t>We define a down-projection matrix (</a:t>
            </a:r>
            <a:r>
              <a:rPr lang="en-US" sz="2400" dirty="0" err="1"/>
              <a:t>W_down</a:t>
            </a:r>
            <a:r>
              <a:rPr lang="en-US" sz="2400" dirty="0"/>
              <a:t>) with dimensions appropriate for the desired reduction in dimensionality. This matrix essentially "compresses" the information.</a:t>
            </a:r>
          </a:p>
          <a:p>
            <a:endParaRPr lang="en-US" sz="2400"/>
          </a:p>
          <a:p>
            <a:r>
              <a:rPr lang="en-US" sz="2400" dirty="0"/>
              <a:t>The down projection is calculated by multiplying the input vector h with the down-projection matrix </a:t>
            </a:r>
            <a:r>
              <a:rPr lang="en-US" sz="2400" dirty="0" err="1"/>
              <a:t>W_down</a:t>
            </a:r>
            <a:r>
              <a:rPr lang="en-US" sz="2400" dirty="0"/>
              <a:t>:</a:t>
            </a:r>
          </a:p>
          <a:p>
            <a:endParaRPr lang="en-US" sz="2400"/>
          </a:p>
          <a:p>
            <a:r>
              <a:rPr lang="en-US" sz="2400" b="1" dirty="0">
                <a:solidFill>
                  <a:srgbClr val="C00000"/>
                </a:solidFill>
              </a:rPr>
              <a:t>z = </a:t>
            </a:r>
            <a:r>
              <a:rPr lang="en-US" sz="2400" b="1" dirty="0" err="1">
                <a:solidFill>
                  <a:srgbClr val="C00000"/>
                </a:solidFill>
              </a:rPr>
              <a:t>W_down</a:t>
            </a:r>
            <a:r>
              <a:rPr lang="en-US" sz="2400" b="1" dirty="0">
                <a:solidFill>
                  <a:srgbClr val="C00000"/>
                </a:solidFill>
              </a:rPr>
              <a:t> * h</a:t>
            </a:r>
          </a:p>
          <a:p>
            <a:endParaRPr lang="en-US" sz="2400"/>
          </a:p>
          <a:p>
            <a:r>
              <a:rPr lang="en-US" sz="2400" dirty="0"/>
              <a:t>Here, z represents the lower-dimensional representation of the input data.</a:t>
            </a:r>
          </a:p>
          <a:p>
            <a:endParaRPr lang="en-IN" sz="2400"/>
          </a:p>
          <a:p>
            <a:endParaRPr lang="en-IN"/>
          </a:p>
        </p:txBody>
      </p:sp>
      <p:sp>
        <p:nvSpPr>
          <p:cNvPr id="15" name="TextBox 14">
            <a:extLst>
              <a:ext uri="{FF2B5EF4-FFF2-40B4-BE49-F238E27FC236}">
                <a16:creationId xmlns:a16="http://schemas.microsoft.com/office/drawing/2014/main" id="{1DE5394D-7CB5-43B8-18C6-FE60CB503882}"/>
              </a:ext>
            </a:extLst>
          </p:cNvPr>
          <p:cNvSpPr txBox="1"/>
          <p:nvPr/>
        </p:nvSpPr>
        <p:spPr>
          <a:xfrm>
            <a:off x="412967" y="257919"/>
            <a:ext cx="11366066" cy="923330"/>
          </a:xfrm>
          <a:prstGeom prst="rect">
            <a:avLst/>
          </a:prstGeom>
          <a:noFill/>
          <a:ln w="47625">
            <a:solidFill>
              <a:schemeClr val="accent1">
                <a:shade val="50000"/>
              </a:schemeClr>
            </a:solidFill>
          </a:ln>
        </p:spPr>
        <p:txBody>
          <a:bodyPr wrap="square">
            <a:spAutoFit/>
          </a:bodyPr>
          <a:lstStyle/>
          <a:p>
            <a:r>
              <a:rPr lang="en-IN" b="1" dirty="0">
                <a:solidFill>
                  <a:srgbClr val="C00000"/>
                </a:solidFill>
              </a:rPr>
              <a:t>Down projection</a:t>
            </a:r>
            <a:r>
              <a:rPr lang="en-IN" dirty="0"/>
              <a:t>: This is a linear transformation that reduces the dimensionality of the input hidden layer information (h) from the original LLM. Imagine squeezing a high-dimensional vector into a lower-dimensional one, focusing on the most relevant aspects for the specific task.</a:t>
            </a:r>
          </a:p>
        </p:txBody>
      </p:sp>
    </p:spTree>
    <p:extLst>
      <p:ext uri="{BB962C8B-B14F-4D97-AF65-F5344CB8AC3E}">
        <p14:creationId xmlns:p14="http://schemas.microsoft.com/office/powerpoint/2010/main" val="22656014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84FD44-2EEC-F3BB-4BDD-5F5AE5664055}"/>
              </a:ext>
            </a:extLst>
          </p:cNvPr>
          <p:cNvSpPr txBox="1"/>
          <p:nvPr/>
        </p:nvSpPr>
        <p:spPr>
          <a:xfrm>
            <a:off x="1911927" y="1535720"/>
            <a:ext cx="8094518" cy="4524315"/>
          </a:xfrm>
          <a:prstGeom prst="rect">
            <a:avLst/>
          </a:prstGeom>
          <a:noFill/>
        </p:spPr>
        <p:txBody>
          <a:bodyPr wrap="square">
            <a:spAutoFit/>
          </a:bodyPr>
          <a:lstStyle/>
          <a:p>
            <a:r>
              <a:rPr lang="en-IN" sz="2800" b="1" dirty="0">
                <a:solidFill>
                  <a:srgbClr val="C00000"/>
                </a:solidFill>
              </a:rPr>
              <a:t>Up Projection:</a:t>
            </a:r>
          </a:p>
          <a:p>
            <a:endParaRPr lang="en-IN" sz="2000"/>
          </a:p>
          <a:p>
            <a:r>
              <a:rPr lang="en-IN" sz="2000" dirty="0"/>
              <a:t>After processing in the lower-dimensional space, we want to project the data back to its original size.</a:t>
            </a:r>
          </a:p>
          <a:p>
            <a:endParaRPr lang="en-IN" sz="2000"/>
          </a:p>
          <a:p>
            <a:r>
              <a:rPr lang="en-IN" sz="2000" dirty="0"/>
              <a:t>We define an up-projection matrix (</a:t>
            </a:r>
            <a:r>
              <a:rPr lang="en-IN" sz="2000" dirty="0" err="1"/>
              <a:t>W_up</a:t>
            </a:r>
            <a:r>
              <a:rPr lang="en-IN" sz="2000" dirty="0"/>
              <a:t>) with dimensions that allow us to expand the data back to the original size of the input vector h.</a:t>
            </a:r>
          </a:p>
          <a:p>
            <a:endParaRPr lang="en-IN" sz="2000"/>
          </a:p>
          <a:p>
            <a:r>
              <a:rPr lang="en-IN" sz="2000" dirty="0"/>
              <a:t>The up projection is calculated by multiplying the lower-dimensional vector z with the up-projection matrix </a:t>
            </a:r>
            <a:r>
              <a:rPr lang="en-IN" sz="2000" dirty="0" err="1"/>
              <a:t>W_up</a:t>
            </a:r>
            <a:r>
              <a:rPr lang="en-IN" sz="2000" dirty="0"/>
              <a:t>:</a:t>
            </a:r>
          </a:p>
          <a:p>
            <a:endParaRPr lang="en-IN" sz="2000"/>
          </a:p>
          <a:p>
            <a:r>
              <a:rPr lang="en-IN" sz="2000" dirty="0"/>
              <a:t>h' = </a:t>
            </a:r>
            <a:r>
              <a:rPr lang="en-IN" sz="2000" dirty="0" err="1"/>
              <a:t>W_up</a:t>
            </a:r>
            <a:r>
              <a:rPr lang="en-IN" sz="2000" dirty="0"/>
              <a:t> * z</a:t>
            </a:r>
          </a:p>
          <a:p>
            <a:endParaRPr lang="en-IN" sz="2000"/>
          </a:p>
          <a:p>
            <a:r>
              <a:rPr lang="en-IN" sz="2000" dirty="0"/>
              <a:t>Here, h' represents the data projected back to its original dimensionality.</a:t>
            </a:r>
          </a:p>
        </p:txBody>
      </p:sp>
      <p:sp>
        <p:nvSpPr>
          <p:cNvPr id="5" name="TextBox 4">
            <a:extLst>
              <a:ext uri="{FF2B5EF4-FFF2-40B4-BE49-F238E27FC236}">
                <a16:creationId xmlns:a16="http://schemas.microsoft.com/office/drawing/2014/main" id="{BDB81EB1-CB33-2410-234F-0CFEF8B1BA45}"/>
              </a:ext>
            </a:extLst>
          </p:cNvPr>
          <p:cNvSpPr txBox="1"/>
          <p:nvPr/>
        </p:nvSpPr>
        <p:spPr>
          <a:xfrm>
            <a:off x="290944" y="160149"/>
            <a:ext cx="11502737" cy="923330"/>
          </a:xfrm>
          <a:prstGeom prst="rect">
            <a:avLst/>
          </a:prstGeom>
          <a:noFill/>
          <a:ln w="44450">
            <a:solidFill>
              <a:schemeClr val="accent1">
                <a:shade val="50000"/>
              </a:schemeClr>
            </a:solidFill>
          </a:ln>
        </p:spPr>
        <p:txBody>
          <a:bodyPr wrap="square">
            <a:spAutoFit/>
          </a:bodyPr>
          <a:lstStyle/>
          <a:p>
            <a:r>
              <a:rPr lang="en-IN" dirty="0"/>
              <a:t>Up projection: After processing in the lower-dimensional space, the data (z) is projected back to its original size (h'). This might seem redundant, but it allows the model to integrate the learned information from the lower-dimensional space back into the original context, enriching the representation.</a:t>
            </a:r>
          </a:p>
        </p:txBody>
      </p:sp>
    </p:spTree>
    <p:extLst>
      <p:ext uri="{BB962C8B-B14F-4D97-AF65-F5344CB8AC3E}">
        <p14:creationId xmlns:p14="http://schemas.microsoft.com/office/powerpoint/2010/main" val="382621426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526DFB9-C2CB-62A9-397C-318E360D6510}"/>
              </a:ext>
            </a:extLst>
          </p:cNvPr>
          <p:cNvPicPr>
            <a:picLocks noChangeAspect="1"/>
          </p:cNvPicPr>
          <p:nvPr/>
        </p:nvPicPr>
        <p:blipFill>
          <a:blip r:embed="rId2"/>
          <a:stretch>
            <a:fillRect/>
          </a:stretch>
        </p:blipFill>
        <p:spPr>
          <a:xfrm>
            <a:off x="3672977" y="2558874"/>
            <a:ext cx="4846046" cy="3512742"/>
          </a:xfrm>
          <a:prstGeom prst="rect">
            <a:avLst/>
          </a:prstGeom>
        </p:spPr>
      </p:pic>
      <p:sp>
        <p:nvSpPr>
          <p:cNvPr id="3" name="Content Placeholder 2">
            <a:extLst>
              <a:ext uri="{FF2B5EF4-FFF2-40B4-BE49-F238E27FC236}">
                <a16:creationId xmlns:a16="http://schemas.microsoft.com/office/drawing/2014/main" id="{120E6C70-75A2-D554-CFC1-ADEF32A6472A}"/>
              </a:ext>
            </a:extLst>
          </p:cNvPr>
          <p:cNvSpPr>
            <a:spLocks noGrp="1"/>
          </p:cNvSpPr>
          <p:nvPr>
            <p:ph idx="1"/>
          </p:nvPr>
        </p:nvSpPr>
        <p:spPr>
          <a:xfrm>
            <a:off x="1371600" y="515566"/>
            <a:ext cx="10241280" cy="5556050"/>
          </a:xfrm>
        </p:spPr>
        <p:txBody>
          <a:bodyPr>
            <a:normAutofit/>
          </a:bodyPr>
          <a:lstStyle/>
          <a:p>
            <a:r>
              <a:rPr lang="en-US" sz="2600" dirty="0">
                <a:solidFill>
                  <a:schemeClr val="tx2">
                    <a:lumMod val="75000"/>
                    <a:lumOff val="25000"/>
                  </a:schemeClr>
                </a:solidFill>
                <a:latin typeface="Times New Roman" panose="02020603050405020304" pitchFamily="18" charset="0"/>
                <a:cs typeface="Times New Roman" panose="02020603050405020304" pitchFamily="18" charset="0"/>
              </a:rPr>
              <a:t>Sparse Adapter</a:t>
            </a:r>
          </a:p>
          <a:p>
            <a:pPr lvl="1"/>
            <a:r>
              <a:rPr lang="en-US" sz="2600" dirty="0">
                <a:latin typeface="Times New Roman" panose="02020603050405020304" pitchFamily="18" charset="0"/>
                <a:cs typeface="Times New Roman" panose="02020603050405020304" pitchFamily="18" charset="0"/>
              </a:rPr>
              <a:t>Pruned adapters</a:t>
            </a:r>
          </a:p>
          <a:p>
            <a:pPr lvl="1"/>
            <a:r>
              <a:rPr lang="en-US" sz="2600" dirty="0">
                <a:latin typeface="Times New Roman" panose="02020603050405020304" pitchFamily="18" charset="0"/>
                <a:cs typeface="Times New Roman" panose="02020603050405020304" pitchFamily="18" charset="0"/>
              </a:rPr>
              <a:t>Reduces the model size of neural networks by pruning redundant parameters and training the rest ones</a:t>
            </a:r>
            <a:endParaRPr lang="en-IN" sz="260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5F4D8B11-9F40-487D-2F59-01BE41105F0C}"/>
              </a:ext>
            </a:extLst>
          </p:cNvPr>
          <p:cNvSpPr>
            <a:spLocks noGrp="1"/>
          </p:cNvSpPr>
          <p:nvPr>
            <p:ph type="sldNum" sz="quarter" idx="12"/>
          </p:nvPr>
        </p:nvSpPr>
        <p:spPr/>
        <p:txBody>
          <a:bodyPr/>
          <a:lstStyle/>
          <a:p>
            <a:fld id="{C01389E6-C847-4AD0-B56D-D205B2EAB1EE}" type="slidenum">
              <a:rPr lang="en-US" smtClean="0"/>
              <a:t>112</a:t>
            </a:fld>
            <a:endParaRPr lang="en-US"/>
          </a:p>
        </p:txBody>
      </p:sp>
      <p:sp>
        <p:nvSpPr>
          <p:cNvPr id="12" name="TextBox 11">
            <a:extLst>
              <a:ext uri="{FF2B5EF4-FFF2-40B4-BE49-F238E27FC236}">
                <a16:creationId xmlns:a16="http://schemas.microsoft.com/office/drawing/2014/main" id="{FADB1B38-BF5A-3F27-6345-14A7ED595748}"/>
              </a:ext>
            </a:extLst>
          </p:cNvPr>
          <p:cNvSpPr txBox="1"/>
          <p:nvPr/>
        </p:nvSpPr>
        <p:spPr>
          <a:xfrm>
            <a:off x="0" y="5942544"/>
            <a:ext cx="12192000" cy="461665"/>
          </a:xfrm>
          <a:prstGeom prst="rect">
            <a:avLst/>
          </a:prstGeom>
          <a:noFill/>
        </p:spPr>
        <p:txBody>
          <a:bodyPr wrap="square">
            <a:spAutoFit/>
          </a:bodyPr>
          <a:lstStyle/>
          <a:p>
            <a:r>
              <a:rPr lang="en-IN" sz="1200" b="0" i="0" dirty="0" err="1">
                <a:solidFill>
                  <a:srgbClr val="222222"/>
                </a:solidFill>
                <a:effectLst/>
                <a:latin typeface="Times New Roman" panose="02020603050405020304" pitchFamily="18" charset="0"/>
                <a:cs typeface="Times New Roman" panose="02020603050405020304" pitchFamily="18" charset="0"/>
              </a:rPr>
              <a:t>Source:He</a:t>
            </a:r>
            <a:r>
              <a:rPr lang="en-IN" sz="1200" b="0" i="0" dirty="0">
                <a:solidFill>
                  <a:srgbClr val="222222"/>
                </a:solidFill>
                <a:effectLst/>
                <a:latin typeface="Times New Roman" panose="02020603050405020304" pitchFamily="18" charset="0"/>
                <a:cs typeface="Times New Roman" panose="02020603050405020304" pitchFamily="18" charset="0"/>
              </a:rPr>
              <a:t>, </a:t>
            </a:r>
            <a:r>
              <a:rPr lang="en-IN" sz="1200" b="0" i="0" dirty="0" err="1">
                <a:solidFill>
                  <a:srgbClr val="222222"/>
                </a:solidFill>
                <a:effectLst/>
                <a:latin typeface="Times New Roman" panose="02020603050405020304" pitchFamily="18" charset="0"/>
                <a:cs typeface="Times New Roman" panose="02020603050405020304" pitchFamily="18" charset="0"/>
              </a:rPr>
              <a:t>Shwai</a:t>
            </a:r>
            <a:r>
              <a:rPr lang="en-IN" sz="1200" b="0" i="0" dirty="0">
                <a:solidFill>
                  <a:srgbClr val="222222"/>
                </a:solidFill>
                <a:effectLst/>
                <a:latin typeface="Times New Roman" panose="02020603050405020304" pitchFamily="18" charset="0"/>
                <a:cs typeface="Times New Roman" panose="02020603050405020304" pitchFamily="18" charset="0"/>
              </a:rPr>
              <a:t>, Liang Ding, </a:t>
            </a:r>
            <a:r>
              <a:rPr lang="en-IN" sz="1200" b="0" i="0" dirty="0" err="1">
                <a:solidFill>
                  <a:srgbClr val="222222"/>
                </a:solidFill>
                <a:effectLst/>
                <a:latin typeface="Times New Roman" panose="02020603050405020304" pitchFamily="18" charset="0"/>
                <a:cs typeface="Times New Roman" panose="02020603050405020304" pitchFamily="18" charset="0"/>
              </a:rPr>
              <a:t>Daize</a:t>
            </a:r>
            <a:r>
              <a:rPr lang="en-IN" sz="1200" b="0" i="0" dirty="0">
                <a:solidFill>
                  <a:srgbClr val="222222"/>
                </a:solidFill>
                <a:effectLst/>
                <a:latin typeface="Times New Roman" panose="02020603050405020304" pitchFamily="18" charset="0"/>
                <a:cs typeface="Times New Roman" panose="02020603050405020304" pitchFamily="18" charset="0"/>
              </a:rPr>
              <a:t> Dong, Miao Zhang, and </a:t>
            </a:r>
            <a:r>
              <a:rPr lang="en-IN" sz="1200" b="0" i="0" dirty="0" err="1">
                <a:solidFill>
                  <a:srgbClr val="222222"/>
                </a:solidFill>
                <a:effectLst/>
                <a:latin typeface="Times New Roman" panose="02020603050405020304" pitchFamily="18" charset="0"/>
                <a:cs typeface="Times New Roman" panose="02020603050405020304" pitchFamily="18" charset="0"/>
              </a:rPr>
              <a:t>Dacheng</a:t>
            </a:r>
            <a:r>
              <a:rPr lang="en-IN" sz="1200" b="0" i="0" dirty="0">
                <a:solidFill>
                  <a:srgbClr val="222222"/>
                </a:solidFill>
                <a:effectLst/>
                <a:latin typeface="Times New Roman" panose="02020603050405020304" pitchFamily="18" charset="0"/>
                <a:cs typeface="Times New Roman" panose="02020603050405020304" pitchFamily="18" charset="0"/>
              </a:rPr>
              <a:t> Tao. "</a:t>
            </a:r>
            <a:r>
              <a:rPr lang="en-IN" sz="1200" b="0" i="0" dirty="0" err="1">
                <a:solidFill>
                  <a:srgbClr val="222222"/>
                </a:solidFill>
                <a:effectLst/>
                <a:latin typeface="Times New Roman" panose="02020603050405020304" pitchFamily="18" charset="0"/>
                <a:cs typeface="Times New Roman" panose="02020603050405020304" pitchFamily="18" charset="0"/>
              </a:rPr>
              <a:t>Sparseadapter</a:t>
            </a:r>
            <a:r>
              <a:rPr lang="en-IN" sz="1200" b="0" i="0" dirty="0">
                <a:solidFill>
                  <a:srgbClr val="222222"/>
                </a:solidFill>
                <a:effectLst/>
                <a:latin typeface="Times New Roman" panose="02020603050405020304" pitchFamily="18" charset="0"/>
                <a:cs typeface="Times New Roman" panose="02020603050405020304" pitchFamily="18" charset="0"/>
              </a:rPr>
              <a:t>: An easy approach for improving the parameter-efficiency of adapters." </a:t>
            </a:r>
            <a:r>
              <a:rPr lang="en-IN" sz="1200" b="0" i="1" dirty="0" err="1">
                <a:solidFill>
                  <a:srgbClr val="222222"/>
                </a:solidFill>
                <a:effectLst/>
                <a:latin typeface="Times New Roman" panose="02020603050405020304" pitchFamily="18" charset="0"/>
                <a:cs typeface="Times New Roman" panose="02020603050405020304" pitchFamily="18" charset="0"/>
              </a:rPr>
              <a:t>arXiv</a:t>
            </a:r>
            <a:r>
              <a:rPr lang="en-IN" sz="1200" b="0" i="1" dirty="0">
                <a:solidFill>
                  <a:srgbClr val="222222"/>
                </a:solidFill>
                <a:effectLst/>
                <a:latin typeface="Times New Roman" panose="02020603050405020304" pitchFamily="18" charset="0"/>
                <a:cs typeface="Times New Roman" panose="02020603050405020304" pitchFamily="18" charset="0"/>
              </a:rPr>
              <a:t> preprint arXiv:2210.04284</a:t>
            </a:r>
            <a:r>
              <a:rPr lang="en-IN" sz="1200" b="0" i="0" dirty="0">
                <a:solidFill>
                  <a:srgbClr val="222222"/>
                </a:solidFill>
                <a:effectLst/>
                <a:latin typeface="Times New Roman" panose="02020603050405020304" pitchFamily="18" charset="0"/>
                <a:cs typeface="Times New Roman" panose="02020603050405020304" pitchFamily="18" charset="0"/>
              </a:rPr>
              <a:t> (2022).</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479896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CB7E969-F1D4-C64C-DB90-5F4328F7D5ED}"/>
              </a:ext>
            </a:extLst>
          </p:cNvPr>
          <p:cNvSpPr txBox="1"/>
          <p:nvPr/>
        </p:nvSpPr>
        <p:spPr>
          <a:xfrm>
            <a:off x="654627" y="801190"/>
            <a:ext cx="10972800" cy="707886"/>
          </a:xfrm>
          <a:prstGeom prst="rect">
            <a:avLst/>
          </a:prstGeom>
          <a:noFill/>
          <a:ln w="44450">
            <a:solidFill>
              <a:schemeClr val="accent1">
                <a:shade val="50000"/>
              </a:schemeClr>
            </a:solidFill>
          </a:ln>
        </p:spPr>
        <p:txBody>
          <a:bodyPr wrap="square">
            <a:spAutoFit/>
          </a:bodyPr>
          <a:lstStyle/>
          <a:p>
            <a:r>
              <a:rPr lang="en-US" sz="2000" dirty="0"/>
              <a:t>Implementing </a:t>
            </a:r>
            <a:r>
              <a:rPr lang="en-US" sz="2000" b="1" dirty="0">
                <a:solidFill>
                  <a:srgbClr val="C00000"/>
                </a:solidFill>
              </a:rPr>
              <a:t>sparse adaptation </a:t>
            </a:r>
            <a:r>
              <a:rPr lang="en-US" sz="2000" dirty="0"/>
              <a:t>involves incorporating sparsity techniques within the adapter layers of a PEFT (Parameter-Efficient Fine-Tuning) framework for large language models (LLMs).</a:t>
            </a:r>
            <a:endParaRPr lang="en-IN" sz="2000" dirty="0"/>
          </a:p>
        </p:txBody>
      </p:sp>
      <p:sp>
        <p:nvSpPr>
          <p:cNvPr id="7" name="TextBox 6">
            <a:extLst>
              <a:ext uri="{FF2B5EF4-FFF2-40B4-BE49-F238E27FC236}">
                <a16:creationId xmlns:a16="http://schemas.microsoft.com/office/drawing/2014/main" id="{A1F790C8-8465-81E2-DB8B-4A5B74DCD814}"/>
              </a:ext>
            </a:extLst>
          </p:cNvPr>
          <p:cNvSpPr txBox="1"/>
          <p:nvPr/>
        </p:nvSpPr>
        <p:spPr>
          <a:xfrm>
            <a:off x="1153391" y="1823440"/>
            <a:ext cx="9549246" cy="3970318"/>
          </a:xfrm>
          <a:prstGeom prst="rect">
            <a:avLst/>
          </a:prstGeom>
          <a:noFill/>
        </p:spPr>
        <p:txBody>
          <a:bodyPr wrap="square">
            <a:spAutoFit/>
          </a:bodyPr>
          <a:lstStyle/>
          <a:p>
            <a:r>
              <a:rPr lang="en-US" b="1" dirty="0"/>
              <a:t>Choosing a Sparsity Technique:</a:t>
            </a:r>
            <a:endParaRPr lang="en-US" dirty="0"/>
          </a:p>
          <a:p>
            <a:r>
              <a:rPr lang="en-US" dirty="0"/>
              <a:t>There are several ways to introduce sparsity in adapter layers. Here are two common approaches:</a:t>
            </a:r>
          </a:p>
          <a:p>
            <a:pPr>
              <a:buFont typeface="Arial" panose="020B0604020202020204" pitchFamily="34" charset="0"/>
              <a:buChar char="•"/>
            </a:pPr>
            <a:r>
              <a:rPr lang="en-US" b="1" dirty="0"/>
              <a:t>Pruning:</a:t>
            </a:r>
            <a:endParaRPr lang="en-US"/>
          </a:p>
          <a:p>
            <a:pPr marL="742950" lvl="1" indent="-285750">
              <a:buFont typeface="Arial" panose="020B0604020202020204" pitchFamily="34" charset="0"/>
              <a:buChar char="•"/>
            </a:pPr>
            <a:r>
              <a:rPr lang="en-US" dirty="0"/>
              <a:t>Start with a fully connected adapter layer (all weights have non-zero values).</a:t>
            </a:r>
          </a:p>
          <a:p>
            <a:pPr marL="742950" lvl="1" indent="-285750">
              <a:buFont typeface="Arial" panose="020B0604020202020204" pitchFamily="34" charset="0"/>
              <a:buChar char="•"/>
            </a:pPr>
            <a:r>
              <a:rPr lang="en-US" dirty="0"/>
              <a:t>During or after training, iteratively remove connections (set their weights to zero) considered unimportant based on specific criteria.</a:t>
            </a:r>
          </a:p>
          <a:p>
            <a:pPr marL="742950" lvl="1" indent="-285750">
              <a:buFont typeface="Arial" panose="020B0604020202020204" pitchFamily="34" charset="0"/>
              <a:buChar char="•"/>
            </a:pPr>
            <a:r>
              <a:rPr lang="en-US" dirty="0"/>
              <a:t>Common pruning algorithms include:</a:t>
            </a:r>
          </a:p>
          <a:p>
            <a:pPr marL="1143000" lvl="2" indent="-228600">
              <a:buFont typeface="Arial" panose="020B0604020202020204" pitchFamily="34" charset="0"/>
              <a:buChar char="•"/>
            </a:pPr>
            <a:r>
              <a:rPr lang="en-US" b="1" dirty="0"/>
              <a:t>Magnitude-based pruning:</a:t>
            </a:r>
            <a:r>
              <a:rPr lang="en-US" dirty="0"/>
              <a:t> Removes weights with values below a certain threshold.</a:t>
            </a:r>
          </a:p>
          <a:p>
            <a:pPr marL="1143000" lvl="2" indent="-228600">
              <a:buFont typeface="Arial" panose="020B0604020202020204" pitchFamily="34" charset="0"/>
              <a:buChar char="•"/>
            </a:pPr>
            <a:r>
              <a:rPr lang="en-US" b="1" dirty="0"/>
              <a:t>Gradient-based pruning:</a:t>
            </a:r>
            <a:r>
              <a:rPr lang="en-US" dirty="0"/>
              <a:t> Removes weights that contribute minimally to the gradient during training.</a:t>
            </a:r>
          </a:p>
          <a:p>
            <a:pPr>
              <a:buFont typeface="Arial" panose="020B0604020202020204" pitchFamily="34" charset="0"/>
              <a:buChar char="•"/>
            </a:pPr>
            <a:r>
              <a:rPr lang="en-US" b="1" dirty="0"/>
              <a:t>Magnitude Thresholding:</a:t>
            </a:r>
            <a:endParaRPr lang="en-US"/>
          </a:p>
          <a:p>
            <a:pPr marL="742950" lvl="1" indent="-285750">
              <a:buFont typeface="Arial" panose="020B0604020202020204" pitchFamily="34" charset="0"/>
              <a:buChar char="•"/>
            </a:pPr>
            <a:r>
              <a:rPr lang="en-US" dirty="0"/>
              <a:t>Initialize all weights in the adapter layer with random values.</a:t>
            </a:r>
          </a:p>
          <a:p>
            <a:pPr marL="742950" lvl="1" indent="-285750">
              <a:buFont typeface="Arial" panose="020B0604020202020204" pitchFamily="34" charset="0"/>
              <a:buChar char="•"/>
            </a:pPr>
            <a:r>
              <a:rPr lang="en-US" dirty="0"/>
              <a:t>After training, set weights with absolute values below a certain threshold to zero, effectively making them inactive.</a:t>
            </a:r>
          </a:p>
        </p:txBody>
      </p:sp>
    </p:spTree>
    <p:extLst>
      <p:ext uri="{BB962C8B-B14F-4D97-AF65-F5344CB8AC3E}">
        <p14:creationId xmlns:p14="http://schemas.microsoft.com/office/powerpoint/2010/main" val="368177069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37CBF3-8B8C-F3BB-5C1B-D1E36869FCE4}"/>
              </a:ext>
            </a:extLst>
          </p:cNvPr>
          <p:cNvSpPr>
            <a:spLocks noGrp="1"/>
          </p:cNvSpPr>
          <p:nvPr>
            <p:ph idx="1"/>
          </p:nvPr>
        </p:nvSpPr>
        <p:spPr>
          <a:xfrm>
            <a:off x="1284051" y="213911"/>
            <a:ext cx="10241280" cy="3959352"/>
          </a:xfrm>
        </p:spPr>
        <p:txBody>
          <a:bodyPr>
            <a:normAutofit/>
          </a:bodyPr>
          <a:lstStyle/>
          <a:p>
            <a:r>
              <a:rPr lang="en-IN" sz="2600" err="1">
                <a:latin typeface="Times New Roman" panose="02020603050405020304" pitchFamily="18" charset="0"/>
                <a:cs typeface="Times New Roman" panose="02020603050405020304" pitchFamily="18" charset="0"/>
              </a:rPr>
              <a:t>AdapterHub</a:t>
            </a:r>
            <a:endParaRPr lang="en-IN" sz="2600">
              <a:latin typeface="Times New Roman" panose="02020603050405020304" pitchFamily="18" charset="0"/>
              <a:cs typeface="Times New Roman" panose="02020603050405020304" pitchFamily="18" charset="0"/>
            </a:endParaRPr>
          </a:p>
          <a:p>
            <a:pPr lvl="1"/>
            <a:r>
              <a:rPr lang="en-US" sz="2600" dirty="0">
                <a:latin typeface="Times New Roman" panose="02020603050405020304" pitchFamily="18" charset="0"/>
                <a:cs typeface="Times New Roman" panose="02020603050405020304" pitchFamily="18" charset="0"/>
              </a:rPr>
              <a:t>An easy-to-use and extensible adapter training and sharing framework for transformer-based model</a:t>
            </a:r>
            <a:endParaRPr lang="en-IN" sz="2600" dirty="0">
              <a:latin typeface="Times New Roman" panose="02020603050405020304" pitchFamily="18" charset="0"/>
              <a:cs typeface="Times New Roman" panose="02020603050405020304" pitchFamily="18" charset="0"/>
            </a:endParaRPr>
          </a:p>
          <a:p>
            <a:endParaRPr lang="en-IN" sz="2600"/>
          </a:p>
        </p:txBody>
      </p:sp>
      <p:sp>
        <p:nvSpPr>
          <p:cNvPr id="5" name="Slide Number Placeholder 4">
            <a:extLst>
              <a:ext uri="{FF2B5EF4-FFF2-40B4-BE49-F238E27FC236}">
                <a16:creationId xmlns:a16="http://schemas.microsoft.com/office/drawing/2014/main" id="{31EB7770-956B-9AC7-9494-4F9DBA682FE7}"/>
              </a:ext>
            </a:extLst>
          </p:cNvPr>
          <p:cNvSpPr>
            <a:spLocks noGrp="1"/>
          </p:cNvSpPr>
          <p:nvPr>
            <p:ph type="sldNum" sz="quarter" idx="12"/>
          </p:nvPr>
        </p:nvSpPr>
        <p:spPr/>
        <p:txBody>
          <a:bodyPr/>
          <a:lstStyle/>
          <a:p>
            <a:fld id="{C01389E6-C847-4AD0-B56D-D205B2EAB1EE}" type="slidenum">
              <a:rPr lang="en-US" smtClean="0"/>
              <a:t>114</a:t>
            </a:fld>
            <a:endParaRPr lang="en-US"/>
          </a:p>
        </p:txBody>
      </p:sp>
      <p:pic>
        <p:nvPicPr>
          <p:cNvPr id="9" name="Picture 8">
            <a:extLst>
              <a:ext uri="{FF2B5EF4-FFF2-40B4-BE49-F238E27FC236}">
                <a16:creationId xmlns:a16="http://schemas.microsoft.com/office/drawing/2014/main" id="{540776D3-4E83-A14E-956E-EC697450F37C}"/>
              </a:ext>
            </a:extLst>
          </p:cNvPr>
          <p:cNvPicPr>
            <a:picLocks noChangeAspect="1"/>
          </p:cNvPicPr>
          <p:nvPr/>
        </p:nvPicPr>
        <p:blipFill>
          <a:blip r:embed="rId2"/>
          <a:stretch>
            <a:fillRect/>
          </a:stretch>
        </p:blipFill>
        <p:spPr>
          <a:xfrm>
            <a:off x="475763" y="2139696"/>
            <a:ext cx="11240474" cy="3894157"/>
          </a:xfrm>
          <a:prstGeom prst="rect">
            <a:avLst/>
          </a:prstGeom>
        </p:spPr>
      </p:pic>
      <p:sp>
        <p:nvSpPr>
          <p:cNvPr id="6" name="TextBox 5">
            <a:extLst>
              <a:ext uri="{FF2B5EF4-FFF2-40B4-BE49-F238E27FC236}">
                <a16:creationId xmlns:a16="http://schemas.microsoft.com/office/drawing/2014/main" id="{DD6FE648-05C4-EBCB-A4A5-3EC89530F142}"/>
              </a:ext>
            </a:extLst>
          </p:cNvPr>
          <p:cNvSpPr txBox="1"/>
          <p:nvPr/>
        </p:nvSpPr>
        <p:spPr>
          <a:xfrm>
            <a:off x="649903" y="1493365"/>
            <a:ext cx="11240474" cy="707886"/>
          </a:xfrm>
          <a:prstGeom prst="rect">
            <a:avLst/>
          </a:prstGeom>
          <a:noFill/>
          <a:ln w="38100">
            <a:solidFill>
              <a:schemeClr val="accent1">
                <a:shade val="50000"/>
              </a:schemeClr>
            </a:solidFill>
          </a:ln>
        </p:spPr>
        <p:txBody>
          <a:bodyPr wrap="square">
            <a:spAutoFit/>
          </a:bodyPr>
          <a:lstStyle/>
          <a:p>
            <a:r>
              <a:rPr lang="en-US" sz="2000" dirty="0" err="1">
                <a:latin typeface="Times New Roman" panose="02020603050405020304" pitchFamily="18" charset="0"/>
                <a:cs typeface="Times New Roman" panose="02020603050405020304" pitchFamily="18" charset="0"/>
              </a:rPr>
              <a:t>AdapterHub</a:t>
            </a:r>
            <a:r>
              <a:rPr lang="en-US" sz="2000" dirty="0">
                <a:latin typeface="Times New Roman" panose="02020603050405020304" pitchFamily="18" charset="0"/>
                <a:cs typeface="Times New Roman" panose="02020603050405020304" pitchFamily="18" charset="0"/>
              </a:rPr>
              <a:t> is a framework designed to simplify the process of integrating, training, and using adapter modules for parameter-efficient fine-tuning of transformer-based language models.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255479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6B379-E602-696E-7DA4-BE886FF69362}"/>
              </a:ext>
            </a:extLst>
          </p:cNvPr>
          <p:cNvSpPr>
            <a:spLocks noGrp="1"/>
          </p:cNvSpPr>
          <p:nvPr>
            <p:ph type="title"/>
          </p:nvPr>
        </p:nvSpPr>
        <p:spPr>
          <a:xfrm>
            <a:off x="81252" y="-135533"/>
            <a:ext cx="11681258" cy="1325563"/>
          </a:xfrm>
        </p:spPr>
        <p:txBody>
          <a:bodyPr>
            <a:noAutofit/>
          </a:bodyPr>
          <a:lstStyle/>
          <a:p>
            <a:r>
              <a:rPr lang="en-IN" sz="3200" b="1" dirty="0">
                <a:solidFill>
                  <a:srgbClr val="C00000"/>
                </a:solidFill>
              </a:rPr>
              <a:t>Additive PEFT ( IA3)-</a:t>
            </a:r>
            <a:r>
              <a:rPr lang="en-US" sz="3200" b="1" i="0" dirty="0">
                <a:solidFill>
                  <a:srgbClr val="C00000"/>
                </a:solidFill>
                <a:effectLst/>
                <a:highlight>
                  <a:srgbClr val="FFFFFF"/>
                </a:highlight>
                <a:latin typeface="source-serif-pro"/>
              </a:rPr>
              <a:t> Infused Adapter by Inhibiting and Amplifying Inner Activations</a:t>
            </a:r>
            <a:endParaRPr lang="en-IN" sz="3200" b="1" dirty="0">
              <a:solidFill>
                <a:srgbClr val="C00000"/>
              </a:solidFill>
            </a:endParaRPr>
          </a:p>
        </p:txBody>
      </p:sp>
      <p:sp>
        <p:nvSpPr>
          <p:cNvPr id="10" name="Text Placeholder 9">
            <a:extLst>
              <a:ext uri="{FF2B5EF4-FFF2-40B4-BE49-F238E27FC236}">
                <a16:creationId xmlns:a16="http://schemas.microsoft.com/office/drawing/2014/main" id="{3A1EF290-F9A7-67A2-3F02-5D54A9F2F256}"/>
              </a:ext>
            </a:extLst>
          </p:cNvPr>
          <p:cNvSpPr>
            <a:spLocks noGrp="1"/>
          </p:cNvSpPr>
          <p:nvPr>
            <p:ph type="body" idx="1"/>
          </p:nvPr>
        </p:nvSpPr>
        <p:spPr>
          <a:xfrm>
            <a:off x="602240" y="1264715"/>
            <a:ext cx="5157787" cy="1467282"/>
          </a:xfrm>
        </p:spPr>
        <p:txBody>
          <a:bodyPr>
            <a:normAutofit/>
          </a:bodyPr>
          <a:lstStyle/>
          <a:p>
            <a:r>
              <a:rPr lang="en-US" b="0" i="0" dirty="0">
                <a:solidFill>
                  <a:srgbClr val="242424"/>
                </a:solidFill>
                <a:effectLst/>
                <a:highlight>
                  <a:srgbClr val="FFFFFF"/>
                </a:highlight>
                <a:latin typeface="source-serif-pro"/>
              </a:rPr>
              <a:t>Let’s consider the scaled dot-product attention found in a normal transformer:</a:t>
            </a:r>
          </a:p>
          <a:p>
            <a:endParaRPr lang="en-IN"/>
          </a:p>
        </p:txBody>
      </p:sp>
      <p:sp>
        <p:nvSpPr>
          <p:cNvPr id="11" name="Content Placeholder 10">
            <a:extLst>
              <a:ext uri="{FF2B5EF4-FFF2-40B4-BE49-F238E27FC236}">
                <a16:creationId xmlns:a16="http://schemas.microsoft.com/office/drawing/2014/main" id="{81C0F85A-585C-8F4A-E317-FE6913BE49B5}"/>
              </a:ext>
            </a:extLst>
          </p:cNvPr>
          <p:cNvSpPr>
            <a:spLocks noGrp="1"/>
          </p:cNvSpPr>
          <p:nvPr>
            <p:ph sz="half" idx="2"/>
          </p:nvPr>
        </p:nvSpPr>
        <p:spPr/>
        <p:txBody>
          <a:bodyPr/>
          <a:lstStyle/>
          <a:p>
            <a:endParaRPr lang="en-IN"/>
          </a:p>
        </p:txBody>
      </p:sp>
      <p:sp>
        <p:nvSpPr>
          <p:cNvPr id="13" name="Content Placeholder 12">
            <a:extLst>
              <a:ext uri="{FF2B5EF4-FFF2-40B4-BE49-F238E27FC236}">
                <a16:creationId xmlns:a16="http://schemas.microsoft.com/office/drawing/2014/main" id="{26DDB6D3-BD56-779E-4B4C-981D91981288}"/>
              </a:ext>
            </a:extLst>
          </p:cNvPr>
          <p:cNvSpPr>
            <a:spLocks noGrp="1"/>
          </p:cNvSpPr>
          <p:nvPr>
            <p:ph sz="quarter" idx="4"/>
          </p:nvPr>
        </p:nvSpPr>
        <p:spPr>
          <a:xfrm>
            <a:off x="6172200" y="592282"/>
            <a:ext cx="5183188" cy="5597381"/>
          </a:xfrm>
          <a:ln w="50800">
            <a:solidFill>
              <a:srgbClr val="0070C0"/>
            </a:solidFill>
          </a:ln>
        </p:spPr>
        <p:txBody>
          <a:bodyPr/>
          <a:lstStyle/>
          <a:p>
            <a:r>
              <a:rPr lang="en-US" sz="1800" dirty="0"/>
              <a:t>We just added column vectors </a:t>
            </a:r>
            <a:r>
              <a:rPr lang="en-US" sz="1800" dirty="0" err="1"/>
              <a:t>l_k</a:t>
            </a:r>
            <a:r>
              <a:rPr lang="en-US" sz="1800" dirty="0"/>
              <a:t> and </a:t>
            </a:r>
            <a:r>
              <a:rPr lang="en-US" sz="1800" dirty="0" err="1"/>
              <a:t>l_v</a:t>
            </a:r>
            <a:r>
              <a:rPr lang="en-US" sz="1800" dirty="0"/>
              <a:t> and take the Hadamard product between the column vector and the matrix (multiply the column vector against all columns of the matrix).</a:t>
            </a:r>
            <a:endParaRPr lang="en-IN" sz="1800" dirty="0"/>
          </a:p>
        </p:txBody>
      </p:sp>
      <p:pic>
        <p:nvPicPr>
          <p:cNvPr id="9" name="Picture 8">
            <a:extLst>
              <a:ext uri="{FF2B5EF4-FFF2-40B4-BE49-F238E27FC236}">
                <a16:creationId xmlns:a16="http://schemas.microsoft.com/office/drawing/2014/main" id="{EAD4DFC8-DA86-4183-07F4-EC6ABDE354C6}"/>
              </a:ext>
            </a:extLst>
          </p:cNvPr>
          <p:cNvPicPr>
            <a:picLocks noChangeAspect="1"/>
          </p:cNvPicPr>
          <p:nvPr/>
        </p:nvPicPr>
        <p:blipFill>
          <a:blip r:embed="rId2"/>
          <a:stretch>
            <a:fillRect/>
          </a:stretch>
        </p:blipFill>
        <p:spPr>
          <a:xfrm>
            <a:off x="7228231" y="1843479"/>
            <a:ext cx="3071126" cy="701101"/>
          </a:xfrm>
          <a:prstGeom prst="rect">
            <a:avLst/>
          </a:prstGeom>
        </p:spPr>
      </p:pic>
      <p:sp>
        <p:nvSpPr>
          <p:cNvPr id="17" name="TextBox 16">
            <a:extLst>
              <a:ext uri="{FF2B5EF4-FFF2-40B4-BE49-F238E27FC236}">
                <a16:creationId xmlns:a16="http://schemas.microsoft.com/office/drawing/2014/main" id="{A3D6E5FC-2891-1881-0799-4748E82F60BA}"/>
              </a:ext>
            </a:extLst>
          </p:cNvPr>
          <p:cNvSpPr txBox="1"/>
          <p:nvPr/>
        </p:nvSpPr>
        <p:spPr>
          <a:xfrm>
            <a:off x="6494463" y="2781603"/>
            <a:ext cx="4819937" cy="1477328"/>
          </a:xfrm>
          <a:prstGeom prst="rect">
            <a:avLst/>
          </a:prstGeom>
          <a:noFill/>
        </p:spPr>
        <p:txBody>
          <a:bodyPr wrap="square">
            <a:spAutoFit/>
          </a:bodyPr>
          <a:lstStyle/>
          <a:p>
            <a:pPr algn="l"/>
            <a:r>
              <a:rPr lang="en-US" b="0" i="0" dirty="0">
                <a:solidFill>
                  <a:srgbClr val="242424"/>
                </a:solidFill>
                <a:effectLst/>
                <a:highlight>
                  <a:srgbClr val="FFFFFF"/>
                </a:highlight>
                <a:latin typeface="source-serif-pro"/>
              </a:rPr>
              <a:t>We also introduce one other learnable column vector l_{ff} that is added to the feed forward layers as follow:</a:t>
            </a:r>
          </a:p>
          <a:p>
            <a:br>
              <a:rPr lang="en-US">
                <a:effectLst/>
              </a:rPr>
            </a:br>
            <a:endParaRPr lang="en-IN"/>
          </a:p>
        </p:txBody>
      </p:sp>
      <p:pic>
        <p:nvPicPr>
          <p:cNvPr id="19" name="Picture 18">
            <a:extLst>
              <a:ext uri="{FF2B5EF4-FFF2-40B4-BE49-F238E27FC236}">
                <a16:creationId xmlns:a16="http://schemas.microsoft.com/office/drawing/2014/main" id="{17ED1DC2-1532-0D16-0228-C2309E6F437C}"/>
              </a:ext>
            </a:extLst>
          </p:cNvPr>
          <p:cNvPicPr>
            <a:picLocks noChangeAspect="1"/>
          </p:cNvPicPr>
          <p:nvPr/>
        </p:nvPicPr>
        <p:blipFill>
          <a:blip r:embed="rId3"/>
          <a:stretch>
            <a:fillRect/>
          </a:stretch>
        </p:blipFill>
        <p:spPr>
          <a:xfrm>
            <a:off x="7868021" y="4020030"/>
            <a:ext cx="2072820" cy="403895"/>
          </a:xfrm>
          <a:prstGeom prst="rect">
            <a:avLst/>
          </a:prstGeom>
        </p:spPr>
      </p:pic>
      <p:sp>
        <p:nvSpPr>
          <p:cNvPr id="21" name="TextBox 20">
            <a:extLst>
              <a:ext uri="{FF2B5EF4-FFF2-40B4-BE49-F238E27FC236}">
                <a16:creationId xmlns:a16="http://schemas.microsoft.com/office/drawing/2014/main" id="{285C6673-BA98-BE1D-7616-92C9A3168E95}"/>
              </a:ext>
            </a:extLst>
          </p:cNvPr>
          <p:cNvSpPr txBox="1"/>
          <p:nvPr/>
        </p:nvSpPr>
        <p:spPr>
          <a:xfrm>
            <a:off x="6352166" y="5011409"/>
            <a:ext cx="4819937" cy="923330"/>
          </a:xfrm>
          <a:prstGeom prst="rect">
            <a:avLst/>
          </a:prstGeom>
          <a:noFill/>
        </p:spPr>
        <p:txBody>
          <a:bodyPr wrap="square">
            <a:spAutoFit/>
          </a:bodyPr>
          <a:lstStyle/>
          <a:p>
            <a:r>
              <a:rPr lang="en-US" b="0" i="0" dirty="0">
                <a:solidFill>
                  <a:srgbClr val="242424"/>
                </a:solidFill>
                <a:effectLst/>
                <a:highlight>
                  <a:srgbClr val="FFFFFF"/>
                </a:highlight>
                <a:latin typeface="source-serif-pro"/>
              </a:rPr>
              <a:t>In this example, gamma is the activation function applied to the product between the weights and input</a:t>
            </a:r>
            <a:endParaRPr lang="en-IN" dirty="0"/>
          </a:p>
        </p:txBody>
      </p:sp>
      <p:pic>
        <p:nvPicPr>
          <p:cNvPr id="23" name="Picture 22">
            <a:extLst>
              <a:ext uri="{FF2B5EF4-FFF2-40B4-BE49-F238E27FC236}">
                <a16:creationId xmlns:a16="http://schemas.microsoft.com/office/drawing/2014/main" id="{3076C009-C7BA-7015-3772-BFC58A7F7790}"/>
              </a:ext>
            </a:extLst>
          </p:cNvPr>
          <p:cNvPicPr>
            <a:picLocks noChangeAspect="1"/>
          </p:cNvPicPr>
          <p:nvPr/>
        </p:nvPicPr>
        <p:blipFill>
          <a:blip r:embed="rId4"/>
          <a:stretch>
            <a:fillRect/>
          </a:stretch>
        </p:blipFill>
        <p:spPr>
          <a:xfrm>
            <a:off x="1185411" y="2262867"/>
            <a:ext cx="3307665" cy="1021969"/>
          </a:xfrm>
          <a:prstGeom prst="rect">
            <a:avLst/>
          </a:prstGeom>
        </p:spPr>
      </p:pic>
      <p:sp>
        <p:nvSpPr>
          <p:cNvPr id="25" name="TextBox 24">
            <a:extLst>
              <a:ext uri="{FF2B5EF4-FFF2-40B4-BE49-F238E27FC236}">
                <a16:creationId xmlns:a16="http://schemas.microsoft.com/office/drawing/2014/main" id="{82C8B55D-9B74-2259-B9EB-164462DF6F09}"/>
              </a:ext>
            </a:extLst>
          </p:cNvPr>
          <p:cNvSpPr txBox="1"/>
          <p:nvPr/>
        </p:nvSpPr>
        <p:spPr>
          <a:xfrm>
            <a:off x="256453" y="3483313"/>
            <a:ext cx="4992688" cy="1477328"/>
          </a:xfrm>
          <a:prstGeom prst="rect">
            <a:avLst/>
          </a:prstGeom>
          <a:noFill/>
          <a:ln w="47625">
            <a:solidFill>
              <a:srgbClr val="0070C0"/>
            </a:solidFill>
          </a:ln>
        </p:spPr>
        <p:txBody>
          <a:bodyPr wrap="square">
            <a:spAutoFit/>
          </a:bodyPr>
          <a:lstStyle/>
          <a:p>
            <a:r>
              <a:rPr lang="en-US" b="0" i="0" dirty="0">
                <a:solidFill>
                  <a:srgbClr val="242424"/>
                </a:solidFill>
                <a:effectLst/>
                <a:highlight>
                  <a:srgbClr val="FFFFFF"/>
                </a:highlight>
                <a:latin typeface="source-serif-pro"/>
              </a:rPr>
              <a:t>we are working with an additive method, we are seeking to add parameters to this network. We want the dimensionality to be quite small. (IA)³ proposes the following </a:t>
            </a:r>
            <a:r>
              <a:rPr lang="en-US" b="1" i="0" dirty="0">
                <a:solidFill>
                  <a:srgbClr val="C00000"/>
                </a:solidFill>
                <a:effectLst/>
                <a:highlight>
                  <a:srgbClr val="FFFFFF"/>
                </a:highlight>
                <a:latin typeface="source-serif-pro"/>
              </a:rPr>
              <a:t>new vectors to be added to the attention mechanism:</a:t>
            </a:r>
            <a:endParaRPr lang="en-IN" b="1" dirty="0">
              <a:solidFill>
                <a:srgbClr val="C00000"/>
              </a:solidFill>
            </a:endParaRPr>
          </a:p>
        </p:txBody>
      </p:sp>
      <p:sp>
        <p:nvSpPr>
          <p:cNvPr id="26" name="Arrow: Right 25">
            <a:extLst>
              <a:ext uri="{FF2B5EF4-FFF2-40B4-BE49-F238E27FC236}">
                <a16:creationId xmlns:a16="http://schemas.microsoft.com/office/drawing/2014/main" id="{9FF83F98-D8F5-5DFD-6A07-F827343F71CE}"/>
              </a:ext>
            </a:extLst>
          </p:cNvPr>
          <p:cNvSpPr/>
          <p:nvPr/>
        </p:nvSpPr>
        <p:spPr>
          <a:xfrm>
            <a:off x="5412942" y="3781080"/>
            <a:ext cx="671945" cy="53192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D16A6C77-8269-9D35-2323-56AD7F479BCC}"/>
              </a:ext>
            </a:extLst>
          </p:cNvPr>
          <p:cNvSpPr txBox="1"/>
          <p:nvPr/>
        </p:nvSpPr>
        <p:spPr>
          <a:xfrm>
            <a:off x="-45026" y="5926475"/>
            <a:ext cx="6141026" cy="646331"/>
          </a:xfrm>
          <a:prstGeom prst="rect">
            <a:avLst/>
          </a:prstGeom>
          <a:noFill/>
        </p:spPr>
        <p:txBody>
          <a:bodyPr wrap="square">
            <a:spAutoFit/>
          </a:bodyPr>
          <a:lstStyle/>
          <a:p>
            <a:r>
              <a:rPr lang="en-US" sz="1200" dirty="0"/>
              <a:t>The Hadamard product ⊙,. Each element (</a:t>
            </a:r>
            <a:r>
              <a:rPr lang="en-US" sz="1200" dirty="0" err="1"/>
              <a:t>c_ij</a:t>
            </a:r>
            <a:r>
              <a:rPr lang="en-US" sz="1200" dirty="0"/>
              <a:t>) in the resulting matrix C is calculated by multiplying the corresponding elements (</a:t>
            </a:r>
            <a:r>
              <a:rPr lang="en-US" sz="1200" dirty="0" err="1"/>
              <a:t>a_ij</a:t>
            </a:r>
            <a:r>
              <a:rPr lang="en-US" sz="1200" dirty="0"/>
              <a:t> and </a:t>
            </a:r>
            <a:r>
              <a:rPr lang="en-US" sz="1200" dirty="0" err="1"/>
              <a:t>b_ij</a:t>
            </a:r>
            <a:r>
              <a:rPr lang="en-US" sz="1200" dirty="0"/>
              <a:t>) from matrices A and B at the same position (</a:t>
            </a:r>
            <a:r>
              <a:rPr lang="en-US" sz="1200" dirty="0" err="1"/>
              <a:t>i</a:t>
            </a:r>
            <a:r>
              <a:rPr lang="en-US" sz="1200" dirty="0"/>
              <a:t>, j).</a:t>
            </a:r>
            <a:endParaRPr lang="en-IN" sz="1200" dirty="0"/>
          </a:p>
        </p:txBody>
      </p:sp>
    </p:spTree>
    <p:extLst>
      <p:ext uri="{BB962C8B-B14F-4D97-AF65-F5344CB8AC3E}">
        <p14:creationId xmlns:p14="http://schemas.microsoft.com/office/powerpoint/2010/main" val="193983616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ABCCD-7632-D66F-4DCA-81981D3A63EC}"/>
              </a:ext>
            </a:extLst>
          </p:cNvPr>
          <p:cNvSpPr>
            <a:spLocks noGrp="1"/>
          </p:cNvSpPr>
          <p:nvPr>
            <p:ph type="title"/>
          </p:nvPr>
        </p:nvSpPr>
        <p:spPr/>
        <p:txBody>
          <a:bodyPr>
            <a:normAutofit fontScale="90000"/>
          </a:bodyPr>
          <a:lstStyle/>
          <a:p>
            <a:endParaRPr lang="en-IN"/>
          </a:p>
        </p:txBody>
      </p:sp>
      <p:sp>
        <p:nvSpPr>
          <p:cNvPr id="3" name="Content Placeholder 2">
            <a:extLst>
              <a:ext uri="{FF2B5EF4-FFF2-40B4-BE49-F238E27FC236}">
                <a16:creationId xmlns:a16="http://schemas.microsoft.com/office/drawing/2014/main" id="{A76A61F3-51DB-566E-4B7A-9EC48FB46D7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3E05AE5-94E9-0D80-D764-F1827BCE83AC}"/>
              </a:ext>
            </a:extLst>
          </p:cNvPr>
          <p:cNvPicPr>
            <a:picLocks noChangeAspect="1"/>
          </p:cNvPicPr>
          <p:nvPr/>
        </p:nvPicPr>
        <p:blipFill>
          <a:blip r:embed="rId2"/>
          <a:stretch>
            <a:fillRect/>
          </a:stretch>
        </p:blipFill>
        <p:spPr>
          <a:xfrm>
            <a:off x="311995" y="365125"/>
            <a:ext cx="11242696" cy="5850323"/>
          </a:xfrm>
          <a:prstGeom prst="rect">
            <a:avLst/>
          </a:prstGeom>
        </p:spPr>
      </p:pic>
    </p:spTree>
    <p:extLst>
      <p:ext uri="{BB962C8B-B14F-4D97-AF65-F5344CB8AC3E}">
        <p14:creationId xmlns:p14="http://schemas.microsoft.com/office/powerpoint/2010/main" val="40268537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B32D5-83DF-85BD-B503-F72293D49358}"/>
              </a:ext>
            </a:extLst>
          </p:cNvPr>
          <p:cNvSpPr>
            <a:spLocks noGrp="1"/>
          </p:cNvSpPr>
          <p:nvPr>
            <p:ph type="title"/>
          </p:nvPr>
        </p:nvSpPr>
        <p:spPr>
          <a:xfrm>
            <a:off x="782782" y="348427"/>
            <a:ext cx="10515600" cy="436064"/>
          </a:xfrm>
        </p:spPr>
        <p:txBody>
          <a:bodyPr>
            <a:noAutofit/>
          </a:bodyPr>
          <a:lstStyle/>
          <a:p>
            <a:r>
              <a:rPr lang="en-IN" sz="3200" b="1" dirty="0">
                <a:solidFill>
                  <a:srgbClr val="C00000"/>
                </a:solidFill>
                <a:latin typeface="+mn-lt"/>
                <a:ea typeface="+mn-ea"/>
                <a:cs typeface="+mn-cs"/>
              </a:rPr>
              <a:t>Soft Prompting </a:t>
            </a:r>
          </a:p>
        </p:txBody>
      </p:sp>
      <p:sp>
        <p:nvSpPr>
          <p:cNvPr id="3" name="Content Placeholder 2">
            <a:extLst>
              <a:ext uri="{FF2B5EF4-FFF2-40B4-BE49-F238E27FC236}">
                <a16:creationId xmlns:a16="http://schemas.microsoft.com/office/drawing/2014/main" id="{EBDAB5A2-DA5B-F31D-4181-D76F230BF4EB}"/>
              </a:ext>
            </a:extLst>
          </p:cNvPr>
          <p:cNvSpPr>
            <a:spLocks noGrp="1"/>
          </p:cNvSpPr>
          <p:nvPr>
            <p:ph idx="1"/>
          </p:nvPr>
        </p:nvSpPr>
        <p:spPr/>
        <p:txBody>
          <a:bodyPr/>
          <a:lstStyle/>
          <a:p>
            <a:endParaRPr lang="en-IN"/>
          </a:p>
        </p:txBody>
      </p:sp>
      <p:sp>
        <p:nvSpPr>
          <p:cNvPr id="5" name="TextBox 4">
            <a:extLst>
              <a:ext uri="{FF2B5EF4-FFF2-40B4-BE49-F238E27FC236}">
                <a16:creationId xmlns:a16="http://schemas.microsoft.com/office/drawing/2014/main" id="{4D0B7D0E-F688-6650-5D39-BD442452CF50}"/>
              </a:ext>
            </a:extLst>
          </p:cNvPr>
          <p:cNvSpPr txBox="1"/>
          <p:nvPr/>
        </p:nvSpPr>
        <p:spPr>
          <a:xfrm>
            <a:off x="1361208" y="1231768"/>
            <a:ext cx="9673937" cy="1015663"/>
          </a:xfrm>
          <a:prstGeom prst="rect">
            <a:avLst/>
          </a:prstGeom>
          <a:noFill/>
          <a:ln w="50800">
            <a:solidFill>
              <a:schemeClr val="accent1">
                <a:shade val="50000"/>
              </a:schemeClr>
            </a:solidFill>
          </a:ln>
        </p:spPr>
        <p:txBody>
          <a:bodyPr wrap="square">
            <a:spAutoFit/>
          </a:bodyPr>
          <a:lstStyle/>
          <a:p>
            <a:r>
              <a:rPr lang="en-US" sz="2000" b="0" i="0" dirty="0">
                <a:solidFill>
                  <a:srgbClr val="242424"/>
                </a:solidFill>
                <a:effectLst/>
                <a:highlight>
                  <a:srgbClr val="FFFFFF"/>
                </a:highlight>
                <a:latin typeface="source-serif-pro"/>
              </a:rPr>
              <a:t>With soft-prompts our goal is to </a:t>
            </a:r>
            <a:r>
              <a:rPr lang="en-US" sz="2000" b="0" i="0" dirty="0">
                <a:solidFill>
                  <a:srgbClr val="C00000"/>
                </a:solidFill>
                <a:effectLst/>
                <a:highlight>
                  <a:srgbClr val="FFFFFF"/>
                </a:highlight>
                <a:latin typeface="source-serif-pro"/>
              </a:rPr>
              <a:t>add information </a:t>
            </a:r>
            <a:r>
              <a:rPr lang="en-US" sz="2000" b="0" i="0" dirty="0">
                <a:solidFill>
                  <a:srgbClr val="242424"/>
                </a:solidFill>
                <a:effectLst/>
                <a:highlight>
                  <a:srgbClr val="FFFFFF"/>
                </a:highlight>
                <a:latin typeface="source-serif-pro"/>
              </a:rPr>
              <a:t>to the base model that is </a:t>
            </a:r>
            <a:r>
              <a:rPr lang="en-US" sz="2000" b="0" i="0" dirty="0">
                <a:solidFill>
                  <a:srgbClr val="C00000"/>
                </a:solidFill>
                <a:effectLst/>
                <a:highlight>
                  <a:srgbClr val="FFFFFF"/>
                </a:highlight>
                <a:latin typeface="source-serif-pro"/>
              </a:rPr>
              <a:t>more specific to our current task</a:t>
            </a:r>
            <a:r>
              <a:rPr lang="en-US" sz="2000" b="0" i="0" dirty="0">
                <a:solidFill>
                  <a:srgbClr val="242424"/>
                </a:solidFill>
                <a:effectLst/>
                <a:highlight>
                  <a:srgbClr val="FFFFFF"/>
                </a:highlight>
                <a:latin typeface="source-serif-pro"/>
              </a:rPr>
              <a:t>. With prompt tuning we accomplish this by creating a set of parameters for the </a:t>
            </a:r>
            <a:r>
              <a:rPr lang="en-US" sz="2000" b="1" i="0" dirty="0">
                <a:solidFill>
                  <a:srgbClr val="C00000"/>
                </a:solidFill>
                <a:effectLst/>
                <a:highlight>
                  <a:srgbClr val="FFFFFF"/>
                </a:highlight>
                <a:latin typeface="source-serif-pro"/>
              </a:rPr>
              <a:t>prompt tokens and injecting this at the beginning of the network</a:t>
            </a:r>
            <a:r>
              <a:rPr lang="en-US" sz="2000" b="0" i="0" dirty="0">
                <a:solidFill>
                  <a:srgbClr val="242424"/>
                </a:solidFill>
                <a:effectLst/>
                <a:highlight>
                  <a:srgbClr val="FFFFFF"/>
                </a:highlight>
                <a:latin typeface="source-serif-pro"/>
              </a:rPr>
              <a:t>.</a:t>
            </a:r>
            <a:endParaRPr lang="en-IN" sz="2000" dirty="0"/>
          </a:p>
        </p:txBody>
      </p:sp>
      <p:sp>
        <p:nvSpPr>
          <p:cNvPr id="7" name="TextBox 6">
            <a:extLst>
              <a:ext uri="{FF2B5EF4-FFF2-40B4-BE49-F238E27FC236}">
                <a16:creationId xmlns:a16="http://schemas.microsoft.com/office/drawing/2014/main" id="{0447FBA9-949E-E9D9-310E-0D8109D37605}"/>
              </a:ext>
            </a:extLst>
          </p:cNvPr>
          <p:cNvSpPr txBox="1"/>
          <p:nvPr/>
        </p:nvSpPr>
        <p:spPr>
          <a:xfrm>
            <a:off x="3044536" y="2705922"/>
            <a:ext cx="6109854" cy="1477328"/>
          </a:xfrm>
          <a:prstGeom prst="rect">
            <a:avLst/>
          </a:prstGeom>
          <a:noFill/>
        </p:spPr>
        <p:txBody>
          <a:bodyPr wrap="square">
            <a:spAutoFit/>
          </a:bodyPr>
          <a:lstStyle/>
          <a:p>
            <a:r>
              <a:rPr lang="en-US" b="0" i="0" dirty="0">
                <a:solidFill>
                  <a:srgbClr val="242424"/>
                </a:solidFill>
                <a:effectLst/>
                <a:highlight>
                  <a:srgbClr val="FFFFFF"/>
                </a:highlight>
                <a:latin typeface="source-serif-pro"/>
              </a:rPr>
              <a:t>Soft-prompting is a technique that tries to avoid this dataset creation. In hard prompting, we are creating data in a discrete representation (picking words.) In soft-prompting, we seek a </a:t>
            </a:r>
            <a:r>
              <a:rPr lang="en-US" b="1" i="0" dirty="0">
                <a:solidFill>
                  <a:srgbClr val="C00000"/>
                </a:solidFill>
                <a:effectLst/>
                <a:highlight>
                  <a:srgbClr val="FFFFFF"/>
                </a:highlight>
                <a:latin typeface="source-serif-pro"/>
              </a:rPr>
              <a:t>continuous representation of the text we will input to the model</a:t>
            </a:r>
            <a:endParaRPr lang="en-IN" b="1" dirty="0">
              <a:solidFill>
                <a:srgbClr val="C00000"/>
              </a:solidFill>
            </a:endParaRPr>
          </a:p>
        </p:txBody>
      </p:sp>
      <p:sp>
        <p:nvSpPr>
          <p:cNvPr id="9" name="TextBox 8">
            <a:extLst>
              <a:ext uri="{FF2B5EF4-FFF2-40B4-BE49-F238E27FC236}">
                <a16:creationId xmlns:a16="http://schemas.microsoft.com/office/drawing/2014/main" id="{C2431690-34AF-4BB6-E14D-12CB7BA141FE}"/>
              </a:ext>
            </a:extLst>
          </p:cNvPr>
          <p:cNvSpPr txBox="1"/>
          <p:nvPr/>
        </p:nvSpPr>
        <p:spPr>
          <a:xfrm>
            <a:off x="1250373" y="4322132"/>
            <a:ext cx="10103427" cy="1200329"/>
          </a:xfrm>
          <a:prstGeom prst="rect">
            <a:avLst/>
          </a:prstGeom>
          <a:noFill/>
          <a:ln w="50800">
            <a:solidFill>
              <a:schemeClr val="accent1">
                <a:shade val="50000"/>
              </a:schemeClr>
            </a:solidFill>
          </a:ln>
        </p:spPr>
        <p:txBody>
          <a:bodyPr wrap="square">
            <a:spAutoFit/>
          </a:bodyPr>
          <a:lstStyle/>
          <a:p>
            <a:r>
              <a:rPr lang="en-US" b="0" i="0" dirty="0">
                <a:solidFill>
                  <a:srgbClr val="242424"/>
                </a:solidFill>
                <a:effectLst/>
                <a:highlight>
                  <a:srgbClr val="FFFFFF"/>
                </a:highlight>
                <a:latin typeface="source-serif-pro"/>
              </a:rPr>
              <a:t>Depending on the technique, there are different methods for how the information is added to the network. The core idea is that the base model does not optimize the text itself but rather the </a:t>
            </a:r>
            <a:r>
              <a:rPr lang="en-US" b="1" i="0" dirty="0">
                <a:solidFill>
                  <a:srgbClr val="C00000"/>
                </a:solidFill>
                <a:effectLst/>
                <a:highlight>
                  <a:srgbClr val="FFFFFF"/>
                </a:highlight>
                <a:latin typeface="source-serif-pro"/>
              </a:rPr>
              <a:t>continuous representation (i.e. some type of learnable tensor) of the prompt text. </a:t>
            </a:r>
            <a:r>
              <a:rPr lang="en-US" b="0" i="0" dirty="0">
                <a:solidFill>
                  <a:srgbClr val="242424"/>
                </a:solidFill>
                <a:effectLst/>
                <a:highlight>
                  <a:srgbClr val="FFFFFF"/>
                </a:highlight>
                <a:latin typeface="source-serif-pro"/>
              </a:rPr>
              <a:t>This can be some form of embedding or some transformation applied to that embedding.</a:t>
            </a:r>
            <a:endParaRPr lang="en-IN" dirty="0"/>
          </a:p>
        </p:txBody>
      </p:sp>
    </p:spTree>
    <p:extLst>
      <p:ext uri="{BB962C8B-B14F-4D97-AF65-F5344CB8AC3E}">
        <p14:creationId xmlns:p14="http://schemas.microsoft.com/office/powerpoint/2010/main" val="419883463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A9623-3E59-AA58-BDB7-E38A39D218E4}"/>
              </a:ext>
            </a:extLst>
          </p:cNvPr>
          <p:cNvSpPr>
            <a:spLocks noGrp="1"/>
          </p:cNvSpPr>
          <p:nvPr>
            <p:ph type="title"/>
          </p:nvPr>
        </p:nvSpPr>
        <p:spPr/>
        <p:txBody>
          <a:bodyPr>
            <a:normAutofit fontScale="90000"/>
          </a:bodyPr>
          <a:lstStyle/>
          <a:p>
            <a:endParaRPr lang="en-IN"/>
          </a:p>
        </p:txBody>
      </p:sp>
      <p:sp>
        <p:nvSpPr>
          <p:cNvPr id="3" name="Content Placeholder 2">
            <a:extLst>
              <a:ext uri="{FF2B5EF4-FFF2-40B4-BE49-F238E27FC236}">
                <a16:creationId xmlns:a16="http://schemas.microsoft.com/office/drawing/2014/main" id="{B07582AC-8892-146A-DCCB-BC236099229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7B84ECF-7196-F053-170A-6EC3D25355EC}"/>
              </a:ext>
            </a:extLst>
          </p:cNvPr>
          <p:cNvPicPr>
            <a:picLocks noChangeAspect="1"/>
          </p:cNvPicPr>
          <p:nvPr/>
        </p:nvPicPr>
        <p:blipFill>
          <a:blip r:embed="rId2"/>
          <a:stretch>
            <a:fillRect/>
          </a:stretch>
        </p:blipFill>
        <p:spPr>
          <a:xfrm>
            <a:off x="1304928" y="2389910"/>
            <a:ext cx="9934771" cy="3195684"/>
          </a:xfrm>
          <a:prstGeom prst="rect">
            <a:avLst/>
          </a:prstGeom>
        </p:spPr>
      </p:pic>
      <p:sp>
        <p:nvSpPr>
          <p:cNvPr id="7" name="TextBox 6">
            <a:extLst>
              <a:ext uri="{FF2B5EF4-FFF2-40B4-BE49-F238E27FC236}">
                <a16:creationId xmlns:a16="http://schemas.microsoft.com/office/drawing/2014/main" id="{7E1CC4F4-A1F8-1287-1C21-EA3F4586ECCA}"/>
              </a:ext>
            </a:extLst>
          </p:cNvPr>
          <p:cNvSpPr txBox="1"/>
          <p:nvPr/>
        </p:nvSpPr>
        <p:spPr>
          <a:xfrm>
            <a:off x="1579418" y="992777"/>
            <a:ext cx="9307654" cy="1323439"/>
          </a:xfrm>
          <a:prstGeom prst="rect">
            <a:avLst/>
          </a:prstGeom>
          <a:noFill/>
          <a:ln w="44450">
            <a:solidFill>
              <a:schemeClr val="accent1">
                <a:shade val="50000"/>
              </a:schemeClr>
            </a:solidFill>
          </a:ln>
        </p:spPr>
        <p:txBody>
          <a:bodyPr wrap="square">
            <a:spAutoFit/>
          </a:bodyPr>
          <a:lstStyle/>
          <a:p>
            <a:r>
              <a:rPr lang="en-US" sz="2000" b="1" dirty="0"/>
              <a:t>Prompt Tuning:</a:t>
            </a:r>
            <a:endParaRPr lang="en-US" sz="2000" dirty="0"/>
          </a:p>
          <a:p>
            <a:pPr>
              <a:buFont typeface="Arial" panose="020B0604020202020204" pitchFamily="34" charset="0"/>
              <a:buChar char="•"/>
            </a:pPr>
            <a:r>
              <a:rPr lang="en-US" sz="2000" b="1" dirty="0"/>
              <a:t>Trainable Prompt Parameters:</a:t>
            </a:r>
            <a:r>
              <a:rPr lang="en-US" sz="2000" dirty="0"/>
              <a:t> This approach focuses on creating a set of trainable parameters specifically for the prompt tokens. These parameters are essentially learned representations of the task that guide the LLM.</a:t>
            </a:r>
          </a:p>
        </p:txBody>
      </p:sp>
    </p:spTree>
    <p:extLst>
      <p:ext uri="{BB962C8B-B14F-4D97-AF65-F5344CB8AC3E}">
        <p14:creationId xmlns:p14="http://schemas.microsoft.com/office/powerpoint/2010/main" val="315337379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4A9F5-856E-B5BC-FE38-C86DE16AC013}"/>
              </a:ext>
            </a:extLst>
          </p:cNvPr>
          <p:cNvSpPr>
            <a:spLocks noGrp="1"/>
          </p:cNvSpPr>
          <p:nvPr>
            <p:ph type="title"/>
          </p:nvPr>
        </p:nvSpPr>
        <p:spPr/>
        <p:txBody>
          <a:bodyPr>
            <a:normAutofit fontScale="90000"/>
          </a:bodyPr>
          <a:lstStyle/>
          <a:p>
            <a:r>
              <a:rPr lang="en-IN" sz="3200" b="1" dirty="0">
                <a:solidFill>
                  <a:srgbClr val="C00000"/>
                </a:solidFill>
                <a:latin typeface="+mn-lt"/>
                <a:ea typeface="+mn-ea"/>
                <a:cs typeface="+mn-cs"/>
              </a:rPr>
              <a:t>Example sentiment Analysis</a:t>
            </a:r>
          </a:p>
        </p:txBody>
      </p:sp>
      <p:sp>
        <p:nvSpPr>
          <p:cNvPr id="3" name="Content Placeholder 2">
            <a:extLst>
              <a:ext uri="{FF2B5EF4-FFF2-40B4-BE49-F238E27FC236}">
                <a16:creationId xmlns:a16="http://schemas.microsoft.com/office/drawing/2014/main" id="{DBED7A50-8ABE-781E-0A3D-21B7A0816899}"/>
              </a:ext>
            </a:extLst>
          </p:cNvPr>
          <p:cNvSpPr>
            <a:spLocks noGrp="1"/>
          </p:cNvSpPr>
          <p:nvPr>
            <p:ph idx="1"/>
          </p:nvPr>
        </p:nvSpPr>
        <p:spPr/>
        <p:txBody>
          <a:bodyPr/>
          <a:lstStyle/>
          <a:p>
            <a:endParaRPr lang="en-IN"/>
          </a:p>
        </p:txBody>
      </p:sp>
      <p:sp>
        <p:nvSpPr>
          <p:cNvPr id="6" name="TextBox 5">
            <a:extLst>
              <a:ext uri="{FF2B5EF4-FFF2-40B4-BE49-F238E27FC236}">
                <a16:creationId xmlns:a16="http://schemas.microsoft.com/office/drawing/2014/main" id="{C42595C9-4190-3938-A82E-B353A57854A4}"/>
              </a:ext>
            </a:extLst>
          </p:cNvPr>
          <p:cNvSpPr txBox="1"/>
          <p:nvPr/>
        </p:nvSpPr>
        <p:spPr>
          <a:xfrm>
            <a:off x="552450" y="1322712"/>
            <a:ext cx="11087100" cy="4739759"/>
          </a:xfrm>
          <a:prstGeom prst="rect">
            <a:avLst/>
          </a:prstGeom>
          <a:noFill/>
        </p:spPr>
        <p:txBody>
          <a:bodyPr wrap="square">
            <a:spAutoFit/>
          </a:bodyPr>
          <a:lstStyle/>
          <a:p>
            <a:r>
              <a:rPr lang="en-US" dirty="0"/>
              <a:t>Imagine you want to fine-tune a pre-trained LLM for sentiment analysis. Here's how prompt tuning might work:</a:t>
            </a:r>
          </a:p>
          <a:p>
            <a:endParaRPr lang="en-US"/>
          </a:p>
          <a:p>
            <a:r>
              <a:rPr lang="en-US" sz="2000" b="1" dirty="0">
                <a:solidFill>
                  <a:srgbClr val="C00000"/>
                </a:solidFill>
              </a:rPr>
              <a:t>Define Prompt Template</a:t>
            </a:r>
            <a:r>
              <a:rPr lang="en-US" sz="2000" dirty="0"/>
              <a:t>: You create a prompt template with special tokens representing the task and sentiment categories (positive, negative, neutral). </a:t>
            </a:r>
          </a:p>
          <a:p>
            <a:endParaRPr lang="en-US" sz="2000"/>
          </a:p>
          <a:p>
            <a:r>
              <a:rPr lang="en-US" dirty="0"/>
              <a:t>An example template could be</a:t>
            </a:r>
            <a:r>
              <a:rPr lang="en-US" b="1" dirty="0">
                <a:solidFill>
                  <a:srgbClr val="0070C0"/>
                </a:solidFill>
              </a:rPr>
              <a:t>:[SENTIMENT] sentiment: __label__ , review:  "This movie was fantastic!“</a:t>
            </a:r>
          </a:p>
          <a:p>
            <a:r>
              <a:rPr lang="en-US" dirty="0"/>
              <a:t>[SENTIMENT] is a special token representing the task (sentiment analysis).__label__ is a placeholder that will be filled with the predicted sentiment during inference.“</a:t>
            </a:r>
          </a:p>
          <a:p>
            <a:endParaRPr lang="en-US"/>
          </a:p>
          <a:p>
            <a:r>
              <a:rPr lang="en-US" dirty="0"/>
              <a:t>This movie was fantastic!" is the actual review text you want the model to analyze.</a:t>
            </a:r>
          </a:p>
          <a:p>
            <a:endParaRPr lang="en-US"/>
          </a:p>
          <a:p>
            <a:r>
              <a:rPr lang="en-US" sz="2000" b="1" dirty="0">
                <a:solidFill>
                  <a:srgbClr val="C00000"/>
                </a:solidFill>
              </a:rPr>
              <a:t>Trainable Prompt Parameters</a:t>
            </a:r>
            <a:r>
              <a:rPr lang="en-US" sz="2000" dirty="0"/>
              <a:t>: The model learns a set of parameters (embeddings) for each special token in the prompt template. These parameters capture the task-specific information.</a:t>
            </a:r>
          </a:p>
          <a:p>
            <a:endParaRPr lang="en-US"/>
          </a:p>
          <a:p>
            <a:r>
              <a:rPr lang="en-US" sz="2000" b="1" dirty="0">
                <a:solidFill>
                  <a:srgbClr val="C00000"/>
                </a:solidFill>
              </a:rPr>
              <a:t>Feeding the Input</a:t>
            </a:r>
            <a:r>
              <a:rPr lang="en-US" dirty="0"/>
              <a:t>: </a:t>
            </a:r>
            <a:r>
              <a:rPr lang="en-US" sz="2000" dirty="0"/>
              <a:t>During training and inference, you combine the prompt template with the actual review text, replacing __label__ with a special "unknown" token.</a:t>
            </a:r>
            <a:endParaRPr lang="en-IN" sz="2000" dirty="0"/>
          </a:p>
        </p:txBody>
      </p:sp>
    </p:spTree>
    <p:extLst>
      <p:ext uri="{BB962C8B-B14F-4D97-AF65-F5344CB8AC3E}">
        <p14:creationId xmlns:p14="http://schemas.microsoft.com/office/powerpoint/2010/main" val="700343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369548"/>
            <a:ext cx="10515600" cy="427221"/>
          </a:xfrm>
          <a:prstGeom prst="rect">
            <a:avLst/>
          </a:prstGeom>
        </p:spPr>
        <p:txBody>
          <a:bodyPr vert="horz" wrap="square" lIns="0" tIns="11609" rIns="0" bIns="0" rtlCol="0">
            <a:spAutoFit/>
          </a:bodyPr>
          <a:lstStyle/>
          <a:p>
            <a:pPr marL="8890">
              <a:lnSpc>
                <a:spcPct val="100000"/>
              </a:lnSpc>
              <a:spcBef>
                <a:spcPts val="91"/>
              </a:spcBef>
            </a:pPr>
            <a:r>
              <a:rPr sz="2700" dirty="0">
                <a:solidFill>
                  <a:srgbClr val="A4123F"/>
                </a:solidFill>
                <a:latin typeface="Georgia" panose="02040502050405020303" pitchFamily="18" charset="0"/>
              </a:rPr>
              <a:t>Settings to keep in mind</a:t>
            </a:r>
            <a:endParaRPr lang="en-US" sz="2700" dirty="0">
              <a:solidFill>
                <a:srgbClr val="A4123F"/>
              </a:solidFill>
              <a:latin typeface="Georgia" panose="02040502050405020303" pitchFamily="18" charset="0"/>
            </a:endParaRPr>
          </a:p>
        </p:txBody>
      </p:sp>
      <p:sp>
        <p:nvSpPr>
          <p:cNvPr id="3" name="object 3"/>
          <p:cNvSpPr txBox="1"/>
          <p:nvPr/>
        </p:nvSpPr>
        <p:spPr>
          <a:xfrm>
            <a:off x="367873" y="1014814"/>
            <a:ext cx="10708766" cy="3452103"/>
          </a:xfrm>
          <a:prstGeom prst="rect">
            <a:avLst/>
          </a:prstGeom>
        </p:spPr>
        <p:txBody>
          <a:bodyPr vert="horz" wrap="square" lIns="0" tIns="58043" rIns="0" bIns="0" rtlCol="0">
            <a:spAutoFit/>
          </a:bodyPr>
          <a:lstStyle/>
          <a:p>
            <a:pPr marL="8929" marR="713903">
              <a:lnSpc>
                <a:spcPts val="2481"/>
              </a:lnSpc>
              <a:spcBef>
                <a:spcPts val="457"/>
              </a:spcBef>
            </a:pPr>
            <a:r>
              <a:rPr sz="2355">
                <a:solidFill>
                  <a:srgbClr val="5E5E5E"/>
                </a:solidFill>
                <a:latin typeface="Arial MT"/>
                <a:cs typeface="Arial MT"/>
              </a:rPr>
              <a:t>When</a:t>
            </a:r>
            <a:r>
              <a:rPr sz="2355" spc="-25">
                <a:solidFill>
                  <a:srgbClr val="5E5E5E"/>
                </a:solidFill>
                <a:latin typeface="Arial MT"/>
                <a:cs typeface="Arial MT"/>
              </a:rPr>
              <a:t> </a:t>
            </a:r>
            <a:r>
              <a:rPr sz="2355">
                <a:solidFill>
                  <a:srgbClr val="5E5E5E"/>
                </a:solidFill>
                <a:latin typeface="Arial MT"/>
                <a:cs typeface="Arial MT"/>
              </a:rPr>
              <a:t>prompting</a:t>
            </a:r>
            <a:r>
              <a:rPr sz="2355" spc="28">
                <a:solidFill>
                  <a:srgbClr val="5E5E5E"/>
                </a:solidFill>
                <a:latin typeface="Arial MT"/>
                <a:cs typeface="Arial MT"/>
              </a:rPr>
              <a:t> </a:t>
            </a:r>
            <a:r>
              <a:rPr sz="2355">
                <a:solidFill>
                  <a:srgbClr val="5E5E5E"/>
                </a:solidFill>
                <a:latin typeface="Arial MT"/>
                <a:cs typeface="Arial MT"/>
              </a:rPr>
              <a:t>a</a:t>
            </a:r>
            <a:r>
              <a:rPr sz="2355" spc="32">
                <a:solidFill>
                  <a:srgbClr val="5E5E5E"/>
                </a:solidFill>
                <a:latin typeface="Arial MT"/>
                <a:cs typeface="Arial MT"/>
              </a:rPr>
              <a:t> </a:t>
            </a:r>
            <a:r>
              <a:rPr sz="2355">
                <a:solidFill>
                  <a:srgbClr val="5E5E5E"/>
                </a:solidFill>
                <a:latin typeface="Arial MT"/>
                <a:cs typeface="Arial MT"/>
              </a:rPr>
              <a:t>language</a:t>
            </a:r>
            <a:r>
              <a:rPr sz="2355" spc="77">
                <a:solidFill>
                  <a:srgbClr val="5E5E5E"/>
                </a:solidFill>
                <a:latin typeface="Arial MT"/>
                <a:cs typeface="Arial MT"/>
              </a:rPr>
              <a:t> </a:t>
            </a:r>
            <a:r>
              <a:rPr sz="2355">
                <a:solidFill>
                  <a:srgbClr val="5E5E5E"/>
                </a:solidFill>
                <a:latin typeface="Arial MT"/>
                <a:cs typeface="Arial MT"/>
              </a:rPr>
              <a:t>model,</a:t>
            </a:r>
            <a:r>
              <a:rPr sz="2355" spc="4">
                <a:solidFill>
                  <a:srgbClr val="5E5E5E"/>
                </a:solidFill>
                <a:latin typeface="Arial MT"/>
                <a:cs typeface="Arial MT"/>
              </a:rPr>
              <a:t> </a:t>
            </a:r>
            <a:r>
              <a:rPr sz="2355">
                <a:solidFill>
                  <a:srgbClr val="5E5E5E"/>
                </a:solidFill>
                <a:latin typeface="Arial MT"/>
                <a:cs typeface="Arial MT"/>
              </a:rPr>
              <a:t>you</a:t>
            </a:r>
            <a:r>
              <a:rPr sz="2355" spc="134">
                <a:solidFill>
                  <a:srgbClr val="5E5E5E"/>
                </a:solidFill>
                <a:latin typeface="Arial MT"/>
                <a:cs typeface="Arial MT"/>
              </a:rPr>
              <a:t> </a:t>
            </a:r>
            <a:r>
              <a:rPr sz="2355">
                <a:solidFill>
                  <a:srgbClr val="5E5E5E"/>
                </a:solidFill>
                <a:latin typeface="Arial MT"/>
                <a:cs typeface="Arial MT"/>
              </a:rPr>
              <a:t>should</a:t>
            </a:r>
            <a:r>
              <a:rPr sz="2355" spc="25">
                <a:solidFill>
                  <a:srgbClr val="5E5E5E"/>
                </a:solidFill>
                <a:latin typeface="Arial MT"/>
                <a:cs typeface="Arial MT"/>
              </a:rPr>
              <a:t> </a:t>
            </a:r>
            <a:r>
              <a:rPr sz="2355">
                <a:solidFill>
                  <a:srgbClr val="5E5E5E"/>
                </a:solidFill>
                <a:latin typeface="Arial MT"/>
                <a:cs typeface="Arial MT"/>
              </a:rPr>
              <a:t>keep</a:t>
            </a:r>
            <a:r>
              <a:rPr sz="2355" spc="84">
                <a:solidFill>
                  <a:srgbClr val="5E5E5E"/>
                </a:solidFill>
                <a:latin typeface="Arial MT"/>
                <a:cs typeface="Arial MT"/>
              </a:rPr>
              <a:t> </a:t>
            </a:r>
            <a:r>
              <a:rPr sz="2355" spc="-18">
                <a:solidFill>
                  <a:srgbClr val="5E5E5E"/>
                </a:solidFill>
                <a:latin typeface="Arial MT"/>
                <a:cs typeface="Arial MT"/>
              </a:rPr>
              <a:t>in </a:t>
            </a:r>
            <a:r>
              <a:rPr sz="2355">
                <a:solidFill>
                  <a:srgbClr val="5E5E5E"/>
                </a:solidFill>
                <a:latin typeface="Arial MT"/>
                <a:cs typeface="Arial MT"/>
              </a:rPr>
              <a:t>mind</a:t>
            </a:r>
            <a:r>
              <a:rPr sz="2355" spc="49">
                <a:solidFill>
                  <a:srgbClr val="5E5E5E"/>
                </a:solidFill>
                <a:latin typeface="Arial MT"/>
                <a:cs typeface="Arial MT"/>
              </a:rPr>
              <a:t> </a:t>
            </a:r>
            <a:r>
              <a:rPr sz="2355">
                <a:solidFill>
                  <a:srgbClr val="5E5E5E"/>
                </a:solidFill>
                <a:latin typeface="Arial MT"/>
                <a:cs typeface="Arial MT"/>
              </a:rPr>
              <a:t>a</a:t>
            </a:r>
            <a:r>
              <a:rPr sz="2355" spc="42">
                <a:solidFill>
                  <a:srgbClr val="5E5E5E"/>
                </a:solidFill>
                <a:latin typeface="Arial MT"/>
                <a:cs typeface="Arial MT"/>
              </a:rPr>
              <a:t> </a:t>
            </a:r>
            <a:r>
              <a:rPr sz="2355">
                <a:solidFill>
                  <a:srgbClr val="5E5E5E"/>
                </a:solidFill>
                <a:latin typeface="Arial MT"/>
                <a:cs typeface="Arial MT"/>
              </a:rPr>
              <a:t>few</a:t>
            </a:r>
            <a:r>
              <a:rPr sz="2355" spc="25">
                <a:solidFill>
                  <a:srgbClr val="5E5E5E"/>
                </a:solidFill>
                <a:latin typeface="Arial MT"/>
                <a:cs typeface="Arial MT"/>
              </a:rPr>
              <a:t> </a:t>
            </a:r>
            <a:r>
              <a:rPr sz="2355" spc="-7">
                <a:solidFill>
                  <a:srgbClr val="5E5E5E"/>
                </a:solidFill>
                <a:latin typeface="Arial MT"/>
                <a:cs typeface="Arial MT"/>
              </a:rPr>
              <a:t>settings</a:t>
            </a:r>
            <a:endParaRPr sz="2355">
              <a:latin typeface="Arial MT"/>
              <a:cs typeface="Arial MT"/>
            </a:endParaRPr>
          </a:p>
          <a:p>
            <a:pPr marL="316993" marR="3572" indent="-308509">
              <a:lnSpc>
                <a:spcPts val="2481"/>
              </a:lnSpc>
              <a:spcBef>
                <a:spcPts val="1533"/>
              </a:spcBef>
              <a:buClr>
                <a:srgbClr val="7570FF"/>
              </a:buClr>
              <a:buChar char="•"/>
              <a:tabLst>
                <a:tab pos="316993" algn="l"/>
              </a:tabLst>
            </a:pPr>
            <a:r>
              <a:rPr sz="2355">
                <a:solidFill>
                  <a:srgbClr val="5E5E5E"/>
                </a:solidFill>
                <a:latin typeface="Arial MT"/>
                <a:cs typeface="Arial MT"/>
              </a:rPr>
              <a:t>You</a:t>
            </a:r>
            <a:r>
              <a:rPr sz="2355" spc="42">
                <a:solidFill>
                  <a:srgbClr val="5E5E5E"/>
                </a:solidFill>
                <a:latin typeface="Arial MT"/>
                <a:cs typeface="Arial MT"/>
              </a:rPr>
              <a:t> </a:t>
            </a:r>
            <a:r>
              <a:rPr sz="2355">
                <a:solidFill>
                  <a:srgbClr val="5E5E5E"/>
                </a:solidFill>
                <a:latin typeface="Arial MT"/>
                <a:cs typeface="Arial MT"/>
              </a:rPr>
              <a:t>can</a:t>
            </a:r>
            <a:r>
              <a:rPr sz="2355" spc="-14">
                <a:solidFill>
                  <a:srgbClr val="5E5E5E"/>
                </a:solidFill>
                <a:latin typeface="Arial MT"/>
                <a:cs typeface="Arial MT"/>
              </a:rPr>
              <a:t> </a:t>
            </a:r>
            <a:r>
              <a:rPr sz="2355">
                <a:solidFill>
                  <a:srgbClr val="5E5E5E"/>
                </a:solidFill>
                <a:latin typeface="Arial MT"/>
                <a:cs typeface="Arial MT"/>
              </a:rPr>
              <a:t>get</a:t>
            </a:r>
            <a:r>
              <a:rPr sz="2355" spc="18">
                <a:solidFill>
                  <a:srgbClr val="5E5E5E"/>
                </a:solidFill>
                <a:latin typeface="Arial MT"/>
                <a:cs typeface="Arial MT"/>
              </a:rPr>
              <a:t> </a:t>
            </a:r>
            <a:r>
              <a:rPr sz="2355">
                <a:solidFill>
                  <a:srgbClr val="5E5E5E"/>
                </a:solidFill>
                <a:latin typeface="Arial MT"/>
                <a:cs typeface="Arial MT"/>
              </a:rPr>
              <a:t>very</a:t>
            </a:r>
            <a:r>
              <a:rPr sz="2355" spc="18">
                <a:solidFill>
                  <a:srgbClr val="5E5E5E"/>
                </a:solidFill>
                <a:latin typeface="Arial MT"/>
                <a:cs typeface="Arial MT"/>
              </a:rPr>
              <a:t> </a:t>
            </a:r>
            <a:r>
              <a:rPr sz="2355">
                <a:solidFill>
                  <a:srgbClr val="5E5E5E"/>
                </a:solidFill>
                <a:latin typeface="Arial MT"/>
                <a:cs typeface="Arial MT"/>
              </a:rPr>
              <a:t>different</a:t>
            </a:r>
            <a:r>
              <a:rPr sz="2355" spc="28">
                <a:solidFill>
                  <a:srgbClr val="5E5E5E"/>
                </a:solidFill>
                <a:latin typeface="Arial MT"/>
                <a:cs typeface="Arial MT"/>
              </a:rPr>
              <a:t> </a:t>
            </a:r>
            <a:r>
              <a:rPr sz="2355">
                <a:solidFill>
                  <a:srgbClr val="5E5E5E"/>
                </a:solidFill>
                <a:latin typeface="Arial MT"/>
                <a:cs typeface="Arial MT"/>
              </a:rPr>
              <a:t>results</a:t>
            </a:r>
            <a:r>
              <a:rPr sz="2355" spc="25">
                <a:solidFill>
                  <a:srgbClr val="5E5E5E"/>
                </a:solidFill>
                <a:latin typeface="Arial MT"/>
                <a:cs typeface="Arial MT"/>
              </a:rPr>
              <a:t> </a:t>
            </a:r>
            <a:r>
              <a:rPr sz="2355">
                <a:solidFill>
                  <a:srgbClr val="5E5E5E"/>
                </a:solidFill>
                <a:latin typeface="Arial MT"/>
                <a:cs typeface="Arial MT"/>
              </a:rPr>
              <a:t>with</a:t>
            </a:r>
            <a:r>
              <a:rPr sz="2355" spc="-11">
                <a:solidFill>
                  <a:srgbClr val="5E5E5E"/>
                </a:solidFill>
                <a:latin typeface="Arial MT"/>
                <a:cs typeface="Arial MT"/>
              </a:rPr>
              <a:t> </a:t>
            </a:r>
            <a:r>
              <a:rPr sz="2355">
                <a:solidFill>
                  <a:srgbClr val="5E5E5E"/>
                </a:solidFill>
                <a:latin typeface="Arial MT"/>
                <a:cs typeface="Arial MT"/>
              </a:rPr>
              <a:t>prompts</a:t>
            </a:r>
            <a:r>
              <a:rPr sz="2355" spc="28">
                <a:solidFill>
                  <a:srgbClr val="5E5E5E"/>
                </a:solidFill>
                <a:latin typeface="Arial MT"/>
                <a:cs typeface="Arial MT"/>
              </a:rPr>
              <a:t> </a:t>
            </a:r>
            <a:r>
              <a:rPr sz="2355">
                <a:solidFill>
                  <a:srgbClr val="5E5E5E"/>
                </a:solidFill>
                <a:latin typeface="Arial MT"/>
                <a:cs typeface="Arial MT"/>
              </a:rPr>
              <a:t>when</a:t>
            </a:r>
            <a:r>
              <a:rPr sz="2355" spc="-18">
                <a:solidFill>
                  <a:srgbClr val="5E5E5E"/>
                </a:solidFill>
                <a:latin typeface="Arial MT"/>
                <a:cs typeface="Arial MT"/>
              </a:rPr>
              <a:t> </a:t>
            </a:r>
            <a:r>
              <a:rPr sz="2355" spc="-7">
                <a:solidFill>
                  <a:srgbClr val="5E5E5E"/>
                </a:solidFill>
                <a:latin typeface="Arial MT"/>
                <a:cs typeface="Arial MT"/>
              </a:rPr>
              <a:t>using </a:t>
            </a:r>
            <a:r>
              <a:rPr sz="2355">
                <a:solidFill>
                  <a:srgbClr val="5E5E5E"/>
                </a:solidFill>
                <a:latin typeface="Arial MT"/>
                <a:cs typeface="Arial MT"/>
              </a:rPr>
              <a:t>different</a:t>
            </a:r>
            <a:r>
              <a:rPr sz="2355" spc="49">
                <a:solidFill>
                  <a:srgbClr val="5E5E5E"/>
                </a:solidFill>
                <a:latin typeface="Arial MT"/>
                <a:cs typeface="Arial MT"/>
              </a:rPr>
              <a:t> </a:t>
            </a:r>
            <a:r>
              <a:rPr sz="2355" spc="-7">
                <a:solidFill>
                  <a:srgbClr val="5E5E5E"/>
                </a:solidFill>
                <a:latin typeface="Arial MT"/>
                <a:cs typeface="Arial MT"/>
              </a:rPr>
              <a:t>settings</a:t>
            </a:r>
            <a:endParaRPr sz="2355">
              <a:latin typeface="Arial MT"/>
              <a:cs typeface="Arial MT"/>
            </a:endParaRPr>
          </a:p>
          <a:p>
            <a:pPr marL="316993" marR="225020" indent="-308509">
              <a:lnSpc>
                <a:spcPts val="2426"/>
              </a:lnSpc>
              <a:spcBef>
                <a:spcPts val="1575"/>
              </a:spcBef>
              <a:buClr>
                <a:srgbClr val="7570FF"/>
              </a:buClr>
              <a:buChar char="•"/>
              <a:tabLst>
                <a:tab pos="316993" algn="l"/>
              </a:tabLst>
            </a:pPr>
            <a:r>
              <a:rPr sz="2355">
                <a:solidFill>
                  <a:srgbClr val="5E5E5E"/>
                </a:solidFill>
                <a:latin typeface="Arial MT"/>
                <a:cs typeface="Arial MT"/>
              </a:rPr>
              <a:t>One</a:t>
            </a:r>
            <a:r>
              <a:rPr sz="2355" spc="60">
                <a:solidFill>
                  <a:srgbClr val="5E5E5E"/>
                </a:solidFill>
                <a:latin typeface="Arial MT"/>
                <a:cs typeface="Arial MT"/>
              </a:rPr>
              <a:t> </a:t>
            </a:r>
            <a:r>
              <a:rPr sz="2355">
                <a:solidFill>
                  <a:srgbClr val="5E5E5E"/>
                </a:solidFill>
                <a:latin typeface="Arial MT"/>
                <a:cs typeface="Arial MT"/>
              </a:rPr>
              <a:t>important</a:t>
            </a:r>
            <a:r>
              <a:rPr sz="2355" spc="88">
                <a:solidFill>
                  <a:srgbClr val="5E5E5E"/>
                </a:solidFill>
                <a:latin typeface="Arial MT"/>
                <a:cs typeface="Arial MT"/>
              </a:rPr>
              <a:t> </a:t>
            </a:r>
            <a:r>
              <a:rPr sz="2355">
                <a:solidFill>
                  <a:srgbClr val="5E5E5E"/>
                </a:solidFill>
                <a:latin typeface="Arial MT"/>
                <a:cs typeface="Arial MT"/>
              </a:rPr>
              <a:t>setting</a:t>
            </a:r>
            <a:r>
              <a:rPr sz="2355" spc="11">
                <a:solidFill>
                  <a:srgbClr val="5E5E5E"/>
                </a:solidFill>
                <a:latin typeface="Arial MT"/>
                <a:cs typeface="Arial MT"/>
              </a:rPr>
              <a:t> </a:t>
            </a:r>
            <a:r>
              <a:rPr sz="2355">
                <a:solidFill>
                  <a:srgbClr val="5E5E5E"/>
                </a:solidFill>
                <a:latin typeface="Arial MT"/>
                <a:cs typeface="Arial MT"/>
              </a:rPr>
              <a:t>is</a:t>
            </a:r>
            <a:r>
              <a:rPr sz="2355" spc="35">
                <a:solidFill>
                  <a:srgbClr val="5E5E5E"/>
                </a:solidFill>
                <a:latin typeface="Arial MT"/>
                <a:cs typeface="Arial MT"/>
              </a:rPr>
              <a:t> </a:t>
            </a:r>
            <a:r>
              <a:rPr sz="2355">
                <a:solidFill>
                  <a:srgbClr val="5E5E5E"/>
                </a:solidFill>
                <a:latin typeface="Arial MT"/>
                <a:cs typeface="Arial MT"/>
              </a:rPr>
              <a:t>controlling</a:t>
            </a:r>
            <a:r>
              <a:rPr sz="2355" spc="67">
                <a:solidFill>
                  <a:srgbClr val="5E5E5E"/>
                </a:solidFill>
                <a:latin typeface="Arial MT"/>
                <a:cs typeface="Arial MT"/>
              </a:rPr>
              <a:t> </a:t>
            </a:r>
            <a:r>
              <a:rPr sz="2355">
                <a:solidFill>
                  <a:srgbClr val="5E5E5E"/>
                </a:solidFill>
                <a:latin typeface="Arial MT"/>
                <a:cs typeface="Arial MT"/>
              </a:rPr>
              <a:t>how</a:t>
            </a:r>
            <a:r>
              <a:rPr sz="2355" spc="39">
                <a:solidFill>
                  <a:srgbClr val="5E5E5E"/>
                </a:solidFill>
                <a:latin typeface="Arial MT"/>
                <a:cs typeface="Arial MT"/>
              </a:rPr>
              <a:t> </a:t>
            </a:r>
            <a:r>
              <a:rPr sz="2355">
                <a:solidFill>
                  <a:srgbClr val="5E5E5E"/>
                </a:solidFill>
                <a:latin typeface="Arial MT"/>
                <a:cs typeface="Arial MT"/>
              </a:rPr>
              <a:t>deterministic</a:t>
            </a:r>
            <a:r>
              <a:rPr sz="2355" spc="46">
                <a:solidFill>
                  <a:srgbClr val="5E5E5E"/>
                </a:solidFill>
                <a:latin typeface="Arial MT"/>
                <a:cs typeface="Arial MT"/>
              </a:rPr>
              <a:t> </a:t>
            </a:r>
            <a:r>
              <a:rPr sz="2355" spc="-18">
                <a:solidFill>
                  <a:srgbClr val="5E5E5E"/>
                </a:solidFill>
                <a:latin typeface="Arial MT"/>
                <a:cs typeface="Arial MT"/>
              </a:rPr>
              <a:t>the </a:t>
            </a:r>
            <a:r>
              <a:rPr sz="2355">
                <a:solidFill>
                  <a:srgbClr val="5E5E5E"/>
                </a:solidFill>
                <a:latin typeface="Arial MT"/>
                <a:cs typeface="Arial MT"/>
              </a:rPr>
              <a:t>model</a:t>
            </a:r>
            <a:r>
              <a:rPr sz="2355" spc="46">
                <a:solidFill>
                  <a:srgbClr val="5E5E5E"/>
                </a:solidFill>
                <a:latin typeface="Arial MT"/>
                <a:cs typeface="Arial MT"/>
              </a:rPr>
              <a:t> </a:t>
            </a:r>
            <a:r>
              <a:rPr sz="2355">
                <a:solidFill>
                  <a:srgbClr val="5E5E5E"/>
                </a:solidFill>
                <a:latin typeface="Arial MT"/>
                <a:cs typeface="Arial MT"/>
              </a:rPr>
              <a:t>is</a:t>
            </a:r>
            <a:r>
              <a:rPr sz="2355" spc="32">
                <a:solidFill>
                  <a:srgbClr val="5E5E5E"/>
                </a:solidFill>
                <a:latin typeface="Arial MT"/>
                <a:cs typeface="Arial MT"/>
              </a:rPr>
              <a:t> </a:t>
            </a:r>
            <a:r>
              <a:rPr sz="2355">
                <a:solidFill>
                  <a:srgbClr val="5E5E5E"/>
                </a:solidFill>
                <a:latin typeface="Arial MT"/>
                <a:cs typeface="Arial MT"/>
              </a:rPr>
              <a:t>when</a:t>
            </a:r>
            <a:r>
              <a:rPr sz="2355" spc="53">
                <a:solidFill>
                  <a:srgbClr val="5E5E5E"/>
                </a:solidFill>
                <a:latin typeface="Arial MT"/>
                <a:cs typeface="Arial MT"/>
              </a:rPr>
              <a:t> </a:t>
            </a:r>
            <a:r>
              <a:rPr sz="2355">
                <a:solidFill>
                  <a:srgbClr val="5E5E5E"/>
                </a:solidFill>
                <a:latin typeface="Arial MT"/>
                <a:cs typeface="Arial MT"/>
              </a:rPr>
              <a:t>generating</a:t>
            </a:r>
            <a:r>
              <a:rPr sz="2355" spc="49">
                <a:solidFill>
                  <a:srgbClr val="5E5E5E"/>
                </a:solidFill>
                <a:latin typeface="Arial MT"/>
                <a:cs typeface="Arial MT"/>
              </a:rPr>
              <a:t> </a:t>
            </a:r>
            <a:r>
              <a:rPr sz="2355">
                <a:solidFill>
                  <a:srgbClr val="5E5E5E"/>
                </a:solidFill>
                <a:latin typeface="Arial MT"/>
                <a:cs typeface="Arial MT"/>
              </a:rPr>
              <a:t>completion</a:t>
            </a:r>
            <a:r>
              <a:rPr sz="2355" spc="74">
                <a:solidFill>
                  <a:srgbClr val="5E5E5E"/>
                </a:solidFill>
                <a:latin typeface="Arial MT"/>
                <a:cs typeface="Arial MT"/>
              </a:rPr>
              <a:t> </a:t>
            </a:r>
            <a:r>
              <a:rPr sz="2355">
                <a:solidFill>
                  <a:srgbClr val="5E5E5E"/>
                </a:solidFill>
                <a:latin typeface="Arial MT"/>
                <a:cs typeface="Arial MT"/>
              </a:rPr>
              <a:t>for</a:t>
            </a:r>
            <a:r>
              <a:rPr sz="2355" spc="60">
                <a:solidFill>
                  <a:srgbClr val="5E5E5E"/>
                </a:solidFill>
                <a:latin typeface="Arial MT"/>
                <a:cs typeface="Arial MT"/>
              </a:rPr>
              <a:t> </a:t>
            </a:r>
            <a:r>
              <a:rPr sz="2355" spc="-7">
                <a:solidFill>
                  <a:srgbClr val="5E5E5E"/>
                </a:solidFill>
                <a:latin typeface="Arial MT"/>
                <a:cs typeface="Arial MT"/>
              </a:rPr>
              <a:t>prompts</a:t>
            </a:r>
            <a:endParaRPr sz="2355">
              <a:latin typeface="Arial MT"/>
              <a:cs typeface="Arial MT"/>
            </a:endParaRPr>
          </a:p>
          <a:p>
            <a:pPr marL="625056" marR="75900" lvl="1" indent="-295115">
              <a:lnSpc>
                <a:spcPts val="2215"/>
              </a:lnSpc>
              <a:spcBef>
                <a:spcPts val="1547"/>
              </a:spcBef>
              <a:buClr>
                <a:srgbClr val="7570FF"/>
              </a:buClr>
              <a:buSzPct val="121666"/>
              <a:buFont typeface="Arial MT"/>
              <a:buChar char="•"/>
              <a:tabLst>
                <a:tab pos="625056" algn="l"/>
              </a:tabLst>
            </a:pPr>
            <a:r>
              <a:rPr sz="2109" b="1" spc="-7">
                <a:solidFill>
                  <a:srgbClr val="5E5E5E"/>
                </a:solidFill>
                <a:latin typeface="Arial"/>
                <a:cs typeface="Arial"/>
              </a:rPr>
              <a:t>Temperature</a:t>
            </a:r>
            <a:r>
              <a:rPr sz="2109" b="1" spc="-88">
                <a:solidFill>
                  <a:srgbClr val="5E5E5E"/>
                </a:solidFill>
                <a:latin typeface="Arial"/>
                <a:cs typeface="Arial"/>
              </a:rPr>
              <a:t> </a:t>
            </a:r>
            <a:r>
              <a:rPr sz="2109">
                <a:solidFill>
                  <a:srgbClr val="5E5E5E"/>
                </a:solidFill>
                <a:latin typeface="Arial MT"/>
                <a:cs typeface="Arial MT"/>
              </a:rPr>
              <a:t>and </a:t>
            </a:r>
            <a:r>
              <a:rPr sz="2109" b="1">
                <a:solidFill>
                  <a:srgbClr val="5E5E5E"/>
                </a:solidFill>
                <a:latin typeface="Arial"/>
                <a:cs typeface="Arial"/>
              </a:rPr>
              <a:t>top_p</a:t>
            </a:r>
            <a:r>
              <a:rPr sz="2109" b="1" spc="-11">
                <a:solidFill>
                  <a:srgbClr val="5E5E5E"/>
                </a:solidFill>
                <a:latin typeface="Arial"/>
                <a:cs typeface="Arial"/>
              </a:rPr>
              <a:t> </a:t>
            </a:r>
            <a:r>
              <a:rPr sz="2109">
                <a:solidFill>
                  <a:srgbClr val="5E5E5E"/>
                </a:solidFill>
                <a:latin typeface="Arial MT"/>
                <a:cs typeface="Arial MT"/>
              </a:rPr>
              <a:t>are</a:t>
            </a:r>
            <a:r>
              <a:rPr sz="2109" spc="-95">
                <a:solidFill>
                  <a:srgbClr val="5E5E5E"/>
                </a:solidFill>
                <a:latin typeface="Arial MT"/>
                <a:cs typeface="Arial MT"/>
              </a:rPr>
              <a:t> </a:t>
            </a:r>
            <a:r>
              <a:rPr sz="2109">
                <a:solidFill>
                  <a:srgbClr val="5E5E5E"/>
                </a:solidFill>
                <a:latin typeface="Arial MT"/>
                <a:cs typeface="Arial MT"/>
              </a:rPr>
              <a:t>two</a:t>
            </a:r>
            <a:r>
              <a:rPr sz="2109" spc="-91">
                <a:solidFill>
                  <a:srgbClr val="5E5E5E"/>
                </a:solidFill>
                <a:latin typeface="Arial MT"/>
                <a:cs typeface="Arial MT"/>
              </a:rPr>
              <a:t> </a:t>
            </a:r>
            <a:r>
              <a:rPr sz="2109">
                <a:solidFill>
                  <a:srgbClr val="5E5E5E"/>
                </a:solidFill>
                <a:latin typeface="Arial MT"/>
                <a:cs typeface="Arial MT"/>
              </a:rPr>
              <a:t>important</a:t>
            </a:r>
            <a:r>
              <a:rPr sz="2109" spc="53">
                <a:solidFill>
                  <a:srgbClr val="5E5E5E"/>
                </a:solidFill>
                <a:latin typeface="Arial MT"/>
                <a:cs typeface="Arial MT"/>
              </a:rPr>
              <a:t> </a:t>
            </a:r>
            <a:r>
              <a:rPr sz="2109">
                <a:solidFill>
                  <a:srgbClr val="5E5E5E"/>
                </a:solidFill>
                <a:latin typeface="Arial MT"/>
                <a:cs typeface="Arial MT"/>
              </a:rPr>
              <a:t>parameters</a:t>
            </a:r>
            <a:r>
              <a:rPr sz="2109" spc="-77">
                <a:solidFill>
                  <a:srgbClr val="5E5E5E"/>
                </a:solidFill>
                <a:latin typeface="Arial MT"/>
                <a:cs typeface="Arial MT"/>
              </a:rPr>
              <a:t> </a:t>
            </a:r>
            <a:r>
              <a:rPr sz="2109">
                <a:solidFill>
                  <a:srgbClr val="5E5E5E"/>
                </a:solidFill>
                <a:latin typeface="Arial MT"/>
                <a:cs typeface="Arial MT"/>
              </a:rPr>
              <a:t>to</a:t>
            </a:r>
            <a:r>
              <a:rPr sz="2109" spc="-49">
                <a:solidFill>
                  <a:srgbClr val="5E5E5E"/>
                </a:solidFill>
                <a:latin typeface="Arial MT"/>
                <a:cs typeface="Arial MT"/>
              </a:rPr>
              <a:t> </a:t>
            </a:r>
            <a:r>
              <a:rPr sz="2109" spc="-14">
                <a:solidFill>
                  <a:srgbClr val="5E5E5E"/>
                </a:solidFill>
                <a:latin typeface="Arial MT"/>
                <a:cs typeface="Arial MT"/>
              </a:rPr>
              <a:t>keep </a:t>
            </a:r>
            <a:r>
              <a:rPr sz="2109">
                <a:solidFill>
                  <a:srgbClr val="5E5E5E"/>
                </a:solidFill>
                <a:latin typeface="Arial MT"/>
                <a:cs typeface="Arial MT"/>
              </a:rPr>
              <a:t>in</a:t>
            </a:r>
            <a:r>
              <a:rPr sz="2109" spc="-25">
                <a:solidFill>
                  <a:srgbClr val="5E5E5E"/>
                </a:solidFill>
                <a:latin typeface="Arial MT"/>
                <a:cs typeface="Arial MT"/>
              </a:rPr>
              <a:t> </a:t>
            </a:r>
            <a:r>
              <a:rPr sz="2109" spc="-14">
                <a:solidFill>
                  <a:srgbClr val="5E5E5E"/>
                </a:solidFill>
                <a:latin typeface="Arial MT"/>
                <a:cs typeface="Arial MT"/>
              </a:rPr>
              <a:t>mind</a:t>
            </a:r>
            <a:endParaRPr sz="2109">
              <a:latin typeface="Arial MT"/>
              <a:cs typeface="Arial MT"/>
            </a:endParaRPr>
          </a:p>
          <a:p>
            <a:pPr marL="625056" lvl="1" indent="-294669">
              <a:lnSpc>
                <a:spcPct val="100000"/>
              </a:lnSpc>
              <a:spcBef>
                <a:spcPts val="1146"/>
              </a:spcBef>
              <a:buClr>
                <a:srgbClr val="7570FF"/>
              </a:buClr>
              <a:buSzPct val="121666"/>
              <a:buChar char="•"/>
              <a:tabLst>
                <a:tab pos="625056" algn="l"/>
              </a:tabLst>
            </a:pPr>
            <a:r>
              <a:rPr sz="2109" spc="-7">
                <a:solidFill>
                  <a:srgbClr val="5E5E5E"/>
                </a:solidFill>
                <a:latin typeface="Arial MT"/>
                <a:cs typeface="Arial MT"/>
              </a:rPr>
              <a:t>Generally,</a:t>
            </a:r>
            <a:r>
              <a:rPr sz="2109" spc="67">
                <a:solidFill>
                  <a:srgbClr val="5E5E5E"/>
                </a:solidFill>
                <a:latin typeface="Arial MT"/>
                <a:cs typeface="Arial MT"/>
              </a:rPr>
              <a:t> </a:t>
            </a:r>
            <a:r>
              <a:rPr sz="2109">
                <a:solidFill>
                  <a:srgbClr val="5E5E5E"/>
                </a:solidFill>
                <a:latin typeface="Arial MT"/>
                <a:cs typeface="Arial MT"/>
              </a:rPr>
              <a:t>keep</a:t>
            </a:r>
            <a:r>
              <a:rPr sz="2109" spc="-109">
                <a:solidFill>
                  <a:srgbClr val="5E5E5E"/>
                </a:solidFill>
                <a:latin typeface="Arial MT"/>
                <a:cs typeface="Arial MT"/>
              </a:rPr>
              <a:t> </a:t>
            </a:r>
            <a:r>
              <a:rPr sz="2109">
                <a:solidFill>
                  <a:srgbClr val="5E5E5E"/>
                </a:solidFill>
                <a:latin typeface="Arial MT"/>
                <a:cs typeface="Arial MT"/>
              </a:rPr>
              <a:t>these</a:t>
            </a:r>
            <a:r>
              <a:rPr sz="2109" spc="32">
                <a:solidFill>
                  <a:srgbClr val="5E5E5E"/>
                </a:solidFill>
                <a:latin typeface="Arial MT"/>
                <a:cs typeface="Arial MT"/>
              </a:rPr>
              <a:t> </a:t>
            </a:r>
            <a:r>
              <a:rPr sz="2109">
                <a:solidFill>
                  <a:srgbClr val="5E5E5E"/>
                </a:solidFill>
                <a:latin typeface="Arial MT"/>
                <a:cs typeface="Arial MT"/>
              </a:rPr>
              <a:t>low</a:t>
            </a:r>
            <a:r>
              <a:rPr sz="2109" spc="-91">
                <a:solidFill>
                  <a:srgbClr val="5E5E5E"/>
                </a:solidFill>
                <a:latin typeface="Arial MT"/>
                <a:cs typeface="Arial MT"/>
              </a:rPr>
              <a:t> </a:t>
            </a:r>
            <a:r>
              <a:rPr sz="2109">
                <a:solidFill>
                  <a:srgbClr val="5E5E5E"/>
                </a:solidFill>
                <a:latin typeface="Arial MT"/>
                <a:cs typeface="Arial MT"/>
              </a:rPr>
              <a:t>if</a:t>
            </a:r>
            <a:r>
              <a:rPr sz="2109" spc="-53">
                <a:solidFill>
                  <a:srgbClr val="5E5E5E"/>
                </a:solidFill>
                <a:latin typeface="Arial MT"/>
                <a:cs typeface="Arial MT"/>
              </a:rPr>
              <a:t> </a:t>
            </a:r>
            <a:r>
              <a:rPr sz="2109">
                <a:solidFill>
                  <a:srgbClr val="5E5E5E"/>
                </a:solidFill>
                <a:latin typeface="Arial MT"/>
                <a:cs typeface="Arial MT"/>
              </a:rPr>
              <a:t>you</a:t>
            </a:r>
            <a:r>
              <a:rPr sz="2109" spc="-18">
                <a:solidFill>
                  <a:srgbClr val="5E5E5E"/>
                </a:solidFill>
                <a:latin typeface="Arial MT"/>
                <a:cs typeface="Arial MT"/>
              </a:rPr>
              <a:t> </a:t>
            </a:r>
            <a:r>
              <a:rPr sz="2109">
                <a:solidFill>
                  <a:srgbClr val="5E5E5E"/>
                </a:solidFill>
                <a:latin typeface="Arial MT"/>
                <a:cs typeface="Arial MT"/>
              </a:rPr>
              <a:t>are</a:t>
            </a:r>
            <a:r>
              <a:rPr sz="2109" spc="-105">
                <a:solidFill>
                  <a:srgbClr val="5E5E5E"/>
                </a:solidFill>
                <a:latin typeface="Arial MT"/>
                <a:cs typeface="Arial MT"/>
              </a:rPr>
              <a:t> </a:t>
            </a:r>
            <a:r>
              <a:rPr sz="2109">
                <a:solidFill>
                  <a:srgbClr val="5E5E5E"/>
                </a:solidFill>
                <a:latin typeface="Arial MT"/>
                <a:cs typeface="Arial MT"/>
              </a:rPr>
              <a:t>looking</a:t>
            </a:r>
            <a:r>
              <a:rPr sz="2109" spc="74">
                <a:solidFill>
                  <a:srgbClr val="5E5E5E"/>
                </a:solidFill>
                <a:latin typeface="Arial MT"/>
                <a:cs typeface="Arial MT"/>
              </a:rPr>
              <a:t> </a:t>
            </a:r>
            <a:r>
              <a:rPr sz="2109">
                <a:solidFill>
                  <a:srgbClr val="5E5E5E"/>
                </a:solidFill>
                <a:latin typeface="Arial MT"/>
                <a:cs typeface="Arial MT"/>
              </a:rPr>
              <a:t>for</a:t>
            </a:r>
            <a:r>
              <a:rPr sz="2109" spc="-148">
                <a:solidFill>
                  <a:srgbClr val="5E5E5E"/>
                </a:solidFill>
                <a:latin typeface="Arial MT"/>
                <a:cs typeface="Arial MT"/>
              </a:rPr>
              <a:t> </a:t>
            </a:r>
            <a:r>
              <a:rPr sz="2109">
                <a:solidFill>
                  <a:srgbClr val="5E5E5E"/>
                </a:solidFill>
                <a:latin typeface="Arial MT"/>
                <a:cs typeface="Arial MT"/>
              </a:rPr>
              <a:t>exact</a:t>
            </a:r>
            <a:r>
              <a:rPr sz="2109" spc="28">
                <a:solidFill>
                  <a:srgbClr val="5E5E5E"/>
                </a:solidFill>
                <a:latin typeface="Arial MT"/>
                <a:cs typeface="Arial MT"/>
              </a:rPr>
              <a:t> </a:t>
            </a:r>
            <a:r>
              <a:rPr sz="2109" spc="-7">
                <a:solidFill>
                  <a:srgbClr val="5E5E5E"/>
                </a:solidFill>
                <a:latin typeface="Arial MT"/>
                <a:cs typeface="Arial MT"/>
              </a:rPr>
              <a:t>answers</a:t>
            </a:r>
            <a:endParaRPr sz="2109">
              <a:latin typeface="Arial MT"/>
              <a:cs typeface="Arial MT"/>
            </a:endParaRPr>
          </a:p>
          <a:p>
            <a:pPr marL="625056" lvl="1" indent="-294669">
              <a:lnSpc>
                <a:spcPct val="100000"/>
              </a:lnSpc>
              <a:spcBef>
                <a:spcPts val="1216"/>
              </a:spcBef>
              <a:buClr>
                <a:srgbClr val="7570FF"/>
              </a:buClr>
              <a:buSzPct val="121666"/>
              <a:buChar char="•"/>
              <a:tabLst>
                <a:tab pos="625056" algn="l"/>
              </a:tabLst>
            </a:pPr>
            <a:r>
              <a:rPr sz="2109">
                <a:solidFill>
                  <a:srgbClr val="5E5E5E"/>
                </a:solidFill>
                <a:latin typeface="Arial MT"/>
                <a:cs typeface="Arial MT"/>
              </a:rPr>
              <a:t>…keep</a:t>
            </a:r>
            <a:r>
              <a:rPr sz="2109" spc="-49">
                <a:solidFill>
                  <a:srgbClr val="5E5E5E"/>
                </a:solidFill>
                <a:latin typeface="Arial MT"/>
                <a:cs typeface="Arial MT"/>
              </a:rPr>
              <a:t> </a:t>
            </a:r>
            <a:r>
              <a:rPr sz="2109">
                <a:solidFill>
                  <a:srgbClr val="5E5E5E"/>
                </a:solidFill>
                <a:latin typeface="Arial MT"/>
                <a:cs typeface="Arial MT"/>
              </a:rPr>
              <a:t>them</a:t>
            </a:r>
            <a:r>
              <a:rPr sz="2109" spc="-4">
                <a:solidFill>
                  <a:srgbClr val="5E5E5E"/>
                </a:solidFill>
                <a:latin typeface="Arial MT"/>
                <a:cs typeface="Arial MT"/>
              </a:rPr>
              <a:t> </a:t>
            </a:r>
            <a:r>
              <a:rPr sz="2109">
                <a:solidFill>
                  <a:srgbClr val="5E5E5E"/>
                </a:solidFill>
                <a:latin typeface="Arial MT"/>
                <a:cs typeface="Arial MT"/>
              </a:rPr>
              <a:t>high if</a:t>
            </a:r>
            <a:r>
              <a:rPr sz="2109" spc="-42">
                <a:solidFill>
                  <a:srgbClr val="5E5E5E"/>
                </a:solidFill>
                <a:latin typeface="Arial MT"/>
                <a:cs typeface="Arial MT"/>
              </a:rPr>
              <a:t> </a:t>
            </a:r>
            <a:r>
              <a:rPr sz="2109">
                <a:solidFill>
                  <a:srgbClr val="5E5E5E"/>
                </a:solidFill>
                <a:latin typeface="Arial MT"/>
                <a:cs typeface="Arial MT"/>
              </a:rPr>
              <a:t>you are</a:t>
            </a:r>
            <a:r>
              <a:rPr sz="2109" spc="-91">
                <a:solidFill>
                  <a:srgbClr val="5E5E5E"/>
                </a:solidFill>
                <a:latin typeface="Arial MT"/>
                <a:cs typeface="Arial MT"/>
              </a:rPr>
              <a:t> </a:t>
            </a:r>
            <a:r>
              <a:rPr sz="2109">
                <a:solidFill>
                  <a:srgbClr val="5E5E5E"/>
                </a:solidFill>
                <a:latin typeface="Arial MT"/>
                <a:cs typeface="Arial MT"/>
              </a:rPr>
              <a:t>looking</a:t>
            </a:r>
            <a:r>
              <a:rPr sz="2109" spc="91">
                <a:solidFill>
                  <a:srgbClr val="5E5E5E"/>
                </a:solidFill>
                <a:latin typeface="Arial MT"/>
                <a:cs typeface="Arial MT"/>
              </a:rPr>
              <a:t> </a:t>
            </a:r>
            <a:r>
              <a:rPr sz="2109">
                <a:solidFill>
                  <a:srgbClr val="5E5E5E"/>
                </a:solidFill>
                <a:latin typeface="Arial MT"/>
                <a:cs typeface="Arial MT"/>
              </a:rPr>
              <a:t>for</a:t>
            </a:r>
            <a:r>
              <a:rPr sz="2109" spc="-91">
                <a:solidFill>
                  <a:srgbClr val="5E5E5E"/>
                </a:solidFill>
                <a:latin typeface="Arial MT"/>
                <a:cs typeface="Arial MT"/>
              </a:rPr>
              <a:t> </a:t>
            </a:r>
            <a:r>
              <a:rPr sz="2109">
                <a:solidFill>
                  <a:srgbClr val="5E5E5E"/>
                </a:solidFill>
                <a:latin typeface="Arial MT"/>
                <a:cs typeface="Arial MT"/>
              </a:rPr>
              <a:t>more</a:t>
            </a:r>
            <a:r>
              <a:rPr sz="2109" spc="-88">
                <a:solidFill>
                  <a:srgbClr val="5E5E5E"/>
                </a:solidFill>
                <a:latin typeface="Arial MT"/>
                <a:cs typeface="Arial MT"/>
              </a:rPr>
              <a:t> </a:t>
            </a:r>
            <a:r>
              <a:rPr sz="2109">
                <a:solidFill>
                  <a:srgbClr val="5E5E5E"/>
                </a:solidFill>
                <a:latin typeface="Arial MT"/>
                <a:cs typeface="Arial MT"/>
              </a:rPr>
              <a:t>diverse</a:t>
            </a:r>
            <a:r>
              <a:rPr sz="2109" spc="84">
                <a:solidFill>
                  <a:srgbClr val="5E5E5E"/>
                </a:solidFill>
                <a:latin typeface="Arial MT"/>
                <a:cs typeface="Arial MT"/>
              </a:rPr>
              <a:t> </a:t>
            </a:r>
            <a:r>
              <a:rPr sz="2109" spc="-7">
                <a:solidFill>
                  <a:srgbClr val="5E5E5E"/>
                </a:solidFill>
                <a:latin typeface="Arial MT"/>
                <a:cs typeface="Arial MT"/>
              </a:rPr>
              <a:t>responses</a:t>
            </a:r>
            <a:endParaRPr sz="2109">
              <a:latin typeface="Arial MT"/>
              <a:cs typeface="Arial MT"/>
            </a:endParaRPr>
          </a:p>
        </p:txBody>
      </p:sp>
      <p:sp>
        <p:nvSpPr>
          <p:cNvPr id="5" name="object 4">
            <a:extLst>
              <a:ext uri="{FF2B5EF4-FFF2-40B4-BE49-F238E27FC236}">
                <a16:creationId xmlns:a16="http://schemas.microsoft.com/office/drawing/2014/main" id="{A3A93EF7-3C06-9826-6419-21036D9C4B59}"/>
              </a:ext>
            </a:extLst>
          </p:cNvPr>
          <p:cNvSpPr txBox="1"/>
          <p:nvPr/>
        </p:nvSpPr>
        <p:spPr>
          <a:xfrm>
            <a:off x="367872" y="4322884"/>
            <a:ext cx="4494372" cy="2713036"/>
          </a:xfrm>
          <a:prstGeom prst="rect">
            <a:avLst/>
          </a:prstGeom>
          <a:solidFill>
            <a:schemeClr val="accent4">
              <a:lumMod val="20000"/>
              <a:lumOff val="80000"/>
            </a:schemeClr>
          </a:solidFill>
        </p:spPr>
        <p:txBody>
          <a:bodyPr vert="horz" wrap="square" lIns="0" tIns="11162" rIns="0" bIns="0" rtlCol="0" anchor="t">
            <a:spAutoFit/>
          </a:bodyPr>
          <a:lstStyle/>
          <a:p>
            <a:pPr marL="316865" indent="-307975">
              <a:lnSpc>
                <a:spcPct val="100000"/>
              </a:lnSpc>
              <a:spcBef>
                <a:spcPts val="88"/>
              </a:spcBef>
              <a:buClr>
                <a:srgbClr val="7570FF"/>
              </a:buClr>
              <a:buChar char="•"/>
              <a:tabLst>
                <a:tab pos="316993" algn="l"/>
              </a:tabLst>
            </a:pPr>
            <a:r>
              <a:rPr sz="1934" spc="-7">
                <a:solidFill>
                  <a:srgbClr val="5E5E5E"/>
                </a:solidFill>
                <a:latin typeface="Arial MT"/>
                <a:cs typeface="Arial MT"/>
              </a:rPr>
              <a:t>Temperature</a:t>
            </a:r>
            <a:endParaRPr lang="en-US" sz="1934">
              <a:latin typeface="Arial MT"/>
              <a:cs typeface="Arial MT"/>
            </a:endParaRPr>
          </a:p>
          <a:p>
            <a:pPr marL="470535" lvl="1" indent="-153035">
              <a:lnSpc>
                <a:spcPct val="100000"/>
              </a:lnSpc>
              <a:spcBef>
                <a:spcPts val="56"/>
              </a:spcBef>
              <a:buChar char="-"/>
              <a:tabLst>
                <a:tab pos="470578" algn="l"/>
              </a:tabLst>
            </a:pPr>
            <a:r>
              <a:rPr sz="1934">
                <a:solidFill>
                  <a:srgbClr val="5E5E5E"/>
                </a:solidFill>
                <a:latin typeface="Arial MT"/>
                <a:cs typeface="Arial MT"/>
              </a:rPr>
              <a:t>controls</a:t>
            </a:r>
            <a:r>
              <a:rPr sz="1934" spc="98">
                <a:solidFill>
                  <a:srgbClr val="5E5E5E"/>
                </a:solidFill>
                <a:latin typeface="Arial MT"/>
                <a:cs typeface="Arial MT"/>
              </a:rPr>
              <a:t> </a:t>
            </a:r>
            <a:r>
              <a:rPr sz="1934">
                <a:solidFill>
                  <a:srgbClr val="5E5E5E"/>
                </a:solidFill>
                <a:latin typeface="Arial MT"/>
                <a:cs typeface="Arial MT"/>
              </a:rPr>
              <a:t>sharpness</a:t>
            </a:r>
            <a:r>
              <a:rPr sz="1934" spc="207">
                <a:solidFill>
                  <a:srgbClr val="5E5E5E"/>
                </a:solidFill>
                <a:latin typeface="Arial MT"/>
                <a:cs typeface="Arial MT"/>
              </a:rPr>
              <a:t> </a:t>
            </a:r>
            <a:r>
              <a:rPr sz="1934">
                <a:solidFill>
                  <a:srgbClr val="5E5E5E"/>
                </a:solidFill>
                <a:latin typeface="Arial MT"/>
                <a:cs typeface="Arial MT"/>
              </a:rPr>
              <a:t>of</a:t>
            </a:r>
            <a:r>
              <a:rPr sz="1934" spc="53">
                <a:solidFill>
                  <a:srgbClr val="5E5E5E"/>
                </a:solidFill>
                <a:latin typeface="Arial MT"/>
                <a:cs typeface="Arial MT"/>
              </a:rPr>
              <a:t> </a:t>
            </a:r>
            <a:r>
              <a:rPr sz="1934">
                <a:solidFill>
                  <a:srgbClr val="5E5E5E"/>
                </a:solidFill>
                <a:latin typeface="Arial MT"/>
                <a:cs typeface="Arial MT"/>
              </a:rPr>
              <a:t>the</a:t>
            </a:r>
            <a:r>
              <a:rPr sz="1934" spc="35">
                <a:solidFill>
                  <a:srgbClr val="5E5E5E"/>
                </a:solidFill>
                <a:latin typeface="Arial MT"/>
                <a:cs typeface="Arial MT"/>
              </a:rPr>
              <a:t> </a:t>
            </a:r>
            <a:r>
              <a:rPr sz="1934" spc="-18">
                <a:solidFill>
                  <a:srgbClr val="5E5E5E"/>
                </a:solidFill>
                <a:latin typeface="Arial MT"/>
                <a:cs typeface="Arial MT"/>
              </a:rPr>
              <a:t>next-</a:t>
            </a:r>
            <a:r>
              <a:rPr sz="1934">
                <a:solidFill>
                  <a:srgbClr val="5E5E5E"/>
                </a:solidFill>
                <a:latin typeface="Arial MT"/>
                <a:cs typeface="Arial MT"/>
              </a:rPr>
              <a:t>token</a:t>
            </a:r>
            <a:r>
              <a:rPr sz="1934" spc="257">
                <a:solidFill>
                  <a:srgbClr val="5E5E5E"/>
                </a:solidFill>
                <a:latin typeface="Arial MT"/>
                <a:cs typeface="Arial MT"/>
              </a:rPr>
              <a:t> </a:t>
            </a:r>
            <a:r>
              <a:rPr sz="1934" spc="-7">
                <a:solidFill>
                  <a:srgbClr val="5E5E5E"/>
                </a:solidFill>
                <a:latin typeface="Arial MT"/>
                <a:cs typeface="Arial MT"/>
              </a:rPr>
              <a:t>distribution</a:t>
            </a:r>
            <a:endParaRPr sz="1934">
              <a:latin typeface="Arial MT"/>
              <a:cs typeface="Arial MT"/>
            </a:endParaRPr>
          </a:p>
          <a:p>
            <a:pPr marL="470535" lvl="1" indent="-153035">
              <a:lnSpc>
                <a:spcPct val="100000"/>
              </a:lnSpc>
              <a:spcBef>
                <a:spcPts val="56"/>
              </a:spcBef>
              <a:buChar char="-"/>
              <a:tabLst>
                <a:tab pos="470578" algn="l"/>
              </a:tabLst>
            </a:pPr>
            <a:r>
              <a:rPr sz="1934">
                <a:solidFill>
                  <a:srgbClr val="5E5E5E"/>
                </a:solidFill>
                <a:latin typeface="Arial MT"/>
                <a:cs typeface="Arial MT"/>
              </a:rPr>
              <a:t>value</a:t>
            </a:r>
            <a:r>
              <a:rPr sz="1934" spc="179">
                <a:solidFill>
                  <a:srgbClr val="5E5E5E"/>
                </a:solidFill>
                <a:latin typeface="Arial MT"/>
                <a:cs typeface="Arial MT"/>
              </a:rPr>
              <a:t> </a:t>
            </a:r>
            <a:r>
              <a:rPr sz="1934">
                <a:solidFill>
                  <a:srgbClr val="5E5E5E"/>
                </a:solidFill>
                <a:latin typeface="Arial MT"/>
                <a:cs typeface="Arial MT"/>
              </a:rPr>
              <a:t>between</a:t>
            </a:r>
            <a:r>
              <a:rPr sz="1934" spc="77">
                <a:solidFill>
                  <a:srgbClr val="5E5E5E"/>
                </a:solidFill>
                <a:latin typeface="Arial MT"/>
                <a:cs typeface="Arial MT"/>
              </a:rPr>
              <a:t> </a:t>
            </a:r>
            <a:r>
              <a:rPr sz="1934">
                <a:solidFill>
                  <a:srgbClr val="5E5E5E"/>
                </a:solidFill>
                <a:latin typeface="Arial MT"/>
                <a:cs typeface="Arial MT"/>
              </a:rPr>
              <a:t>0</a:t>
            </a:r>
            <a:r>
              <a:rPr sz="1934" spc="28">
                <a:solidFill>
                  <a:srgbClr val="5E5E5E"/>
                </a:solidFill>
                <a:latin typeface="Arial MT"/>
                <a:cs typeface="Arial MT"/>
              </a:rPr>
              <a:t> </a:t>
            </a:r>
            <a:r>
              <a:rPr sz="1934">
                <a:solidFill>
                  <a:srgbClr val="5E5E5E"/>
                </a:solidFill>
                <a:latin typeface="Arial MT"/>
                <a:cs typeface="Arial MT"/>
              </a:rPr>
              <a:t>to</a:t>
            </a:r>
            <a:r>
              <a:rPr sz="1934" spc="-25">
                <a:solidFill>
                  <a:srgbClr val="5E5E5E"/>
                </a:solidFill>
                <a:latin typeface="Arial MT"/>
                <a:cs typeface="Arial MT"/>
              </a:rPr>
              <a:t> </a:t>
            </a:r>
            <a:r>
              <a:rPr sz="1934" spc="-42">
                <a:solidFill>
                  <a:srgbClr val="5E5E5E"/>
                </a:solidFill>
                <a:latin typeface="Arial MT"/>
                <a:cs typeface="Arial MT"/>
              </a:rPr>
              <a:t>1</a:t>
            </a:r>
            <a:endParaRPr sz="1934">
              <a:latin typeface="Arial MT"/>
              <a:cs typeface="Arial MT"/>
            </a:endParaRPr>
          </a:p>
          <a:p>
            <a:pPr marL="470535" lvl="1" indent="-153035">
              <a:lnSpc>
                <a:spcPct val="100000"/>
              </a:lnSpc>
              <a:spcBef>
                <a:spcPts val="56"/>
              </a:spcBef>
              <a:buChar char="-"/>
              <a:tabLst>
                <a:tab pos="470578" algn="l"/>
                <a:tab pos="5062060" algn="l"/>
              </a:tabLst>
            </a:pPr>
            <a:r>
              <a:rPr sz="1934">
                <a:solidFill>
                  <a:srgbClr val="5E5E5E"/>
                </a:solidFill>
                <a:latin typeface="Arial MT"/>
                <a:cs typeface="Arial MT"/>
              </a:rPr>
              <a:t>lower</a:t>
            </a:r>
            <a:r>
              <a:rPr sz="1934" spc="112">
                <a:solidFill>
                  <a:srgbClr val="5E5E5E"/>
                </a:solidFill>
                <a:latin typeface="Arial MT"/>
                <a:cs typeface="Arial MT"/>
              </a:rPr>
              <a:t> </a:t>
            </a:r>
            <a:r>
              <a:rPr sz="1934">
                <a:solidFill>
                  <a:srgbClr val="5E5E5E"/>
                </a:solidFill>
                <a:latin typeface="Arial MT"/>
                <a:cs typeface="Arial MT"/>
              </a:rPr>
              <a:t>temperature</a:t>
            </a:r>
            <a:r>
              <a:rPr sz="1934" spc="232">
                <a:solidFill>
                  <a:srgbClr val="5E5E5E"/>
                </a:solidFill>
                <a:latin typeface="Arial MT"/>
                <a:cs typeface="Arial MT"/>
              </a:rPr>
              <a:t> </a:t>
            </a:r>
            <a:r>
              <a:rPr sz="1934" spc="-18">
                <a:solidFill>
                  <a:srgbClr val="5E5E5E"/>
                </a:solidFill>
                <a:latin typeface="Arial MT"/>
                <a:cs typeface="Arial MT"/>
              </a:rPr>
              <a:t>-</a:t>
            </a:r>
            <a:r>
              <a:rPr sz="1934">
                <a:solidFill>
                  <a:srgbClr val="5E5E5E"/>
                </a:solidFill>
                <a:latin typeface="Arial MT"/>
                <a:cs typeface="Arial MT"/>
              </a:rPr>
              <a:t>&gt;</a:t>
            </a:r>
            <a:r>
              <a:rPr sz="1934" spc="-7">
                <a:solidFill>
                  <a:srgbClr val="5E5E5E"/>
                </a:solidFill>
                <a:latin typeface="Arial MT"/>
                <a:cs typeface="Arial MT"/>
              </a:rPr>
              <a:t> </a:t>
            </a:r>
            <a:r>
              <a:rPr sz="1934">
                <a:solidFill>
                  <a:srgbClr val="5E5E5E"/>
                </a:solidFill>
                <a:latin typeface="Arial MT"/>
                <a:cs typeface="Arial MT"/>
              </a:rPr>
              <a:t>sharper</a:t>
            </a:r>
            <a:r>
              <a:rPr sz="1934" spc="165">
                <a:solidFill>
                  <a:srgbClr val="5E5E5E"/>
                </a:solidFill>
                <a:latin typeface="Arial MT"/>
                <a:cs typeface="Arial MT"/>
              </a:rPr>
              <a:t> </a:t>
            </a:r>
            <a:r>
              <a:rPr sz="1934" spc="-7">
                <a:solidFill>
                  <a:srgbClr val="5E5E5E"/>
                </a:solidFill>
                <a:latin typeface="Arial MT"/>
                <a:cs typeface="Arial MT"/>
              </a:rPr>
              <a:t>distribution</a:t>
            </a:r>
            <a:r>
              <a:rPr sz="1934">
                <a:solidFill>
                  <a:srgbClr val="5E5E5E"/>
                </a:solidFill>
                <a:latin typeface="Arial MT"/>
                <a:cs typeface="Arial MT"/>
              </a:rPr>
              <a:t>	</a:t>
            </a:r>
            <a:r>
              <a:rPr sz="1934" spc="-18">
                <a:solidFill>
                  <a:srgbClr val="5E5E5E"/>
                </a:solidFill>
                <a:latin typeface="Arial MT"/>
                <a:cs typeface="Arial MT"/>
              </a:rPr>
              <a:t>-</a:t>
            </a:r>
            <a:r>
              <a:rPr sz="1934">
                <a:solidFill>
                  <a:srgbClr val="5E5E5E"/>
                </a:solidFill>
                <a:latin typeface="Arial MT"/>
                <a:cs typeface="Arial MT"/>
              </a:rPr>
              <a:t>&gt;</a:t>
            </a:r>
            <a:r>
              <a:rPr sz="1934" spc="18">
                <a:solidFill>
                  <a:srgbClr val="5E5E5E"/>
                </a:solidFill>
                <a:latin typeface="Arial MT"/>
                <a:cs typeface="Arial MT"/>
              </a:rPr>
              <a:t> </a:t>
            </a:r>
            <a:r>
              <a:rPr sz="1934">
                <a:solidFill>
                  <a:srgbClr val="5E5E5E"/>
                </a:solidFill>
                <a:latin typeface="Arial MT"/>
                <a:cs typeface="Arial MT"/>
              </a:rPr>
              <a:t>repetitive</a:t>
            </a:r>
            <a:r>
              <a:rPr sz="1934" spc="179">
                <a:solidFill>
                  <a:srgbClr val="5E5E5E"/>
                </a:solidFill>
                <a:latin typeface="Arial MT"/>
                <a:cs typeface="Arial MT"/>
              </a:rPr>
              <a:t> </a:t>
            </a:r>
            <a:r>
              <a:rPr sz="1934" spc="-7">
                <a:solidFill>
                  <a:srgbClr val="5E5E5E"/>
                </a:solidFill>
                <a:latin typeface="Arial MT"/>
                <a:cs typeface="Arial MT"/>
              </a:rPr>
              <a:t>generations</a:t>
            </a:r>
            <a:endParaRPr sz="1934">
              <a:latin typeface="Arial MT"/>
              <a:cs typeface="Arial MT"/>
            </a:endParaRPr>
          </a:p>
          <a:p>
            <a:pPr marL="316865" indent="-307975">
              <a:lnSpc>
                <a:spcPct val="100000"/>
              </a:lnSpc>
              <a:spcBef>
                <a:spcPts val="742"/>
              </a:spcBef>
              <a:buClr>
                <a:srgbClr val="7570FF"/>
              </a:buClr>
              <a:buChar char="•"/>
              <a:tabLst>
                <a:tab pos="316993" algn="l"/>
              </a:tabLst>
            </a:pPr>
            <a:endParaRPr sz="1250" spc="-7">
              <a:latin typeface="Arial MT"/>
              <a:cs typeface="Arial MT"/>
            </a:endParaRPr>
          </a:p>
        </p:txBody>
      </p:sp>
      <p:sp>
        <p:nvSpPr>
          <p:cNvPr id="7" name="object 4">
            <a:extLst>
              <a:ext uri="{FF2B5EF4-FFF2-40B4-BE49-F238E27FC236}">
                <a16:creationId xmlns:a16="http://schemas.microsoft.com/office/drawing/2014/main" id="{45403934-97DC-447A-3BAF-9E51AB772E7D}"/>
              </a:ext>
            </a:extLst>
          </p:cNvPr>
          <p:cNvSpPr txBox="1"/>
          <p:nvPr/>
        </p:nvSpPr>
        <p:spPr>
          <a:xfrm>
            <a:off x="7009628" y="4230208"/>
            <a:ext cx="4937156" cy="2219824"/>
          </a:xfrm>
          <a:prstGeom prst="rect">
            <a:avLst/>
          </a:prstGeom>
          <a:solidFill>
            <a:schemeClr val="accent4">
              <a:lumMod val="20000"/>
              <a:lumOff val="80000"/>
            </a:schemeClr>
          </a:solidFill>
        </p:spPr>
        <p:txBody>
          <a:bodyPr vert="horz" wrap="square" lIns="0" tIns="11162" rIns="0" bIns="0" rtlCol="0" anchor="t">
            <a:spAutoFit/>
          </a:bodyPr>
          <a:lstStyle/>
          <a:p>
            <a:pPr marL="8890">
              <a:lnSpc>
                <a:spcPct val="100000"/>
              </a:lnSpc>
              <a:spcBef>
                <a:spcPts val="88"/>
              </a:spcBef>
              <a:buClr>
                <a:srgbClr val="7570FF"/>
              </a:buClr>
              <a:tabLst>
                <a:tab pos="316993" algn="l"/>
              </a:tabLst>
            </a:pPr>
            <a:endParaRPr lang="en-US" sz="1900" spc="-7">
              <a:solidFill>
                <a:srgbClr val="5E5E5E"/>
              </a:solidFill>
              <a:latin typeface="Arial MT"/>
              <a:cs typeface="Arial MT"/>
            </a:endParaRPr>
          </a:p>
          <a:p>
            <a:pPr marL="316865" indent="-307975">
              <a:lnSpc>
                <a:spcPct val="100000"/>
              </a:lnSpc>
              <a:spcBef>
                <a:spcPts val="742"/>
              </a:spcBef>
              <a:buClr>
                <a:srgbClr val="7570FF"/>
              </a:buClr>
              <a:buChar char="•"/>
              <a:tabLst>
                <a:tab pos="316993" algn="l"/>
              </a:tabLst>
            </a:pPr>
            <a:r>
              <a:rPr sz="1934">
                <a:solidFill>
                  <a:srgbClr val="5E5E5E"/>
                </a:solidFill>
                <a:latin typeface="Arial MT"/>
                <a:cs typeface="Arial MT"/>
              </a:rPr>
              <a:t>Top</a:t>
            </a:r>
            <a:r>
              <a:rPr sz="1934" spc="80">
                <a:solidFill>
                  <a:srgbClr val="5E5E5E"/>
                </a:solidFill>
                <a:latin typeface="Arial MT"/>
                <a:cs typeface="Arial MT"/>
              </a:rPr>
              <a:t> </a:t>
            </a:r>
            <a:r>
              <a:rPr sz="1934" spc="-35">
                <a:solidFill>
                  <a:srgbClr val="5E5E5E"/>
                </a:solidFill>
                <a:latin typeface="Arial MT"/>
                <a:cs typeface="Arial MT"/>
              </a:rPr>
              <a:t>p</a:t>
            </a:r>
            <a:endParaRPr sz="1934">
              <a:latin typeface="Arial MT"/>
              <a:cs typeface="Arial MT"/>
            </a:endParaRPr>
          </a:p>
          <a:p>
            <a:pPr marL="470535" lvl="1" indent="-153035">
              <a:lnSpc>
                <a:spcPct val="100000"/>
              </a:lnSpc>
              <a:spcBef>
                <a:spcPts val="56"/>
              </a:spcBef>
              <a:buChar char="-"/>
              <a:tabLst>
                <a:tab pos="470578" algn="l"/>
              </a:tabLst>
            </a:pPr>
            <a:r>
              <a:rPr sz="1934">
                <a:solidFill>
                  <a:srgbClr val="5E5E5E"/>
                </a:solidFill>
                <a:latin typeface="Arial MT"/>
                <a:cs typeface="Arial MT"/>
              </a:rPr>
              <a:t>value</a:t>
            </a:r>
            <a:r>
              <a:rPr sz="1934" spc="179">
                <a:solidFill>
                  <a:srgbClr val="5E5E5E"/>
                </a:solidFill>
                <a:latin typeface="Arial MT"/>
                <a:cs typeface="Arial MT"/>
              </a:rPr>
              <a:t> </a:t>
            </a:r>
            <a:r>
              <a:rPr sz="1934">
                <a:solidFill>
                  <a:srgbClr val="5E5E5E"/>
                </a:solidFill>
                <a:latin typeface="Arial MT"/>
                <a:cs typeface="Arial MT"/>
              </a:rPr>
              <a:t>between</a:t>
            </a:r>
            <a:r>
              <a:rPr sz="1934" spc="77">
                <a:solidFill>
                  <a:srgbClr val="5E5E5E"/>
                </a:solidFill>
                <a:latin typeface="Arial MT"/>
                <a:cs typeface="Arial MT"/>
              </a:rPr>
              <a:t> </a:t>
            </a:r>
            <a:r>
              <a:rPr sz="1934">
                <a:solidFill>
                  <a:srgbClr val="5E5E5E"/>
                </a:solidFill>
                <a:latin typeface="Arial MT"/>
                <a:cs typeface="Arial MT"/>
              </a:rPr>
              <a:t>0</a:t>
            </a:r>
            <a:r>
              <a:rPr sz="1934" spc="28">
                <a:solidFill>
                  <a:srgbClr val="5E5E5E"/>
                </a:solidFill>
                <a:latin typeface="Arial MT"/>
                <a:cs typeface="Arial MT"/>
              </a:rPr>
              <a:t> </a:t>
            </a:r>
            <a:r>
              <a:rPr sz="1934">
                <a:solidFill>
                  <a:srgbClr val="5E5E5E"/>
                </a:solidFill>
                <a:latin typeface="Arial MT"/>
                <a:cs typeface="Arial MT"/>
              </a:rPr>
              <a:t>to</a:t>
            </a:r>
            <a:r>
              <a:rPr sz="1934" spc="-25">
                <a:solidFill>
                  <a:srgbClr val="5E5E5E"/>
                </a:solidFill>
                <a:latin typeface="Arial MT"/>
                <a:cs typeface="Arial MT"/>
              </a:rPr>
              <a:t> </a:t>
            </a:r>
            <a:r>
              <a:rPr sz="1934" spc="-42">
                <a:solidFill>
                  <a:srgbClr val="5E5E5E"/>
                </a:solidFill>
                <a:latin typeface="Arial MT"/>
                <a:cs typeface="Arial MT"/>
              </a:rPr>
              <a:t>1</a:t>
            </a:r>
            <a:endParaRPr sz="1934">
              <a:latin typeface="Arial MT"/>
              <a:cs typeface="Arial MT"/>
            </a:endParaRPr>
          </a:p>
          <a:p>
            <a:pPr marL="316865" marR="402590" lvl="1" indent="153035">
              <a:lnSpc>
                <a:spcPts val="2376"/>
              </a:lnSpc>
              <a:spcBef>
                <a:spcPts val="32"/>
              </a:spcBef>
              <a:buChar char="-"/>
              <a:tabLst>
                <a:tab pos="470578" algn="l"/>
              </a:tabLst>
            </a:pPr>
            <a:r>
              <a:rPr sz="1934">
                <a:solidFill>
                  <a:srgbClr val="5E5E5E"/>
                </a:solidFill>
                <a:latin typeface="Arial MT"/>
                <a:cs typeface="Arial MT"/>
              </a:rPr>
              <a:t>select</a:t>
            </a:r>
            <a:r>
              <a:rPr sz="1934" spc="148">
                <a:solidFill>
                  <a:srgbClr val="5E5E5E"/>
                </a:solidFill>
                <a:latin typeface="Arial MT"/>
                <a:cs typeface="Arial MT"/>
              </a:rPr>
              <a:t> </a:t>
            </a:r>
            <a:r>
              <a:rPr sz="1934">
                <a:solidFill>
                  <a:srgbClr val="5E5E5E"/>
                </a:solidFill>
                <a:latin typeface="Arial MT"/>
                <a:cs typeface="Arial MT"/>
              </a:rPr>
              <a:t>smallest</a:t>
            </a:r>
            <a:r>
              <a:rPr sz="1934" spc="200">
                <a:solidFill>
                  <a:srgbClr val="5E5E5E"/>
                </a:solidFill>
                <a:latin typeface="Arial MT"/>
                <a:cs typeface="Arial MT"/>
              </a:rPr>
              <a:t> </a:t>
            </a:r>
            <a:r>
              <a:rPr sz="1934">
                <a:solidFill>
                  <a:srgbClr val="5E5E5E"/>
                </a:solidFill>
                <a:latin typeface="Arial MT"/>
                <a:cs typeface="Arial MT"/>
              </a:rPr>
              <a:t>set</a:t>
            </a:r>
            <a:r>
              <a:rPr sz="1934" spc="46">
                <a:solidFill>
                  <a:srgbClr val="5E5E5E"/>
                </a:solidFill>
                <a:latin typeface="Arial MT"/>
                <a:cs typeface="Arial MT"/>
              </a:rPr>
              <a:t> </a:t>
            </a:r>
            <a:r>
              <a:rPr sz="1934">
                <a:solidFill>
                  <a:srgbClr val="5E5E5E"/>
                </a:solidFill>
                <a:latin typeface="Arial MT"/>
                <a:cs typeface="Arial MT"/>
              </a:rPr>
              <a:t>of</a:t>
            </a:r>
            <a:r>
              <a:rPr sz="1934" spc="-4">
                <a:solidFill>
                  <a:srgbClr val="5E5E5E"/>
                </a:solidFill>
                <a:latin typeface="Arial MT"/>
                <a:cs typeface="Arial MT"/>
              </a:rPr>
              <a:t> </a:t>
            </a:r>
            <a:r>
              <a:rPr sz="1934">
                <a:solidFill>
                  <a:srgbClr val="5E5E5E"/>
                </a:solidFill>
                <a:latin typeface="Arial MT"/>
                <a:cs typeface="Arial MT"/>
              </a:rPr>
              <a:t>tokens</a:t>
            </a:r>
            <a:r>
              <a:rPr sz="1934" spc="-18">
                <a:solidFill>
                  <a:srgbClr val="5E5E5E"/>
                </a:solidFill>
                <a:latin typeface="Arial MT"/>
                <a:cs typeface="Arial MT"/>
              </a:rPr>
              <a:t> </a:t>
            </a:r>
            <a:r>
              <a:rPr sz="1934">
                <a:solidFill>
                  <a:srgbClr val="5E5E5E"/>
                </a:solidFill>
                <a:latin typeface="Arial MT"/>
                <a:cs typeface="Arial MT"/>
              </a:rPr>
              <a:t>whose</a:t>
            </a:r>
            <a:r>
              <a:rPr sz="1934" spc="35">
                <a:solidFill>
                  <a:srgbClr val="5E5E5E"/>
                </a:solidFill>
                <a:latin typeface="Arial MT"/>
                <a:cs typeface="Arial MT"/>
              </a:rPr>
              <a:t> </a:t>
            </a:r>
            <a:r>
              <a:rPr sz="1934">
                <a:solidFill>
                  <a:srgbClr val="5E5E5E"/>
                </a:solidFill>
                <a:latin typeface="Arial MT"/>
                <a:cs typeface="Arial MT"/>
              </a:rPr>
              <a:t>total</a:t>
            </a:r>
            <a:r>
              <a:rPr sz="1934" spc="49">
                <a:solidFill>
                  <a:srgbClr val="5E5E5E"/>
                </a:solidFill>
                <a:latin typeface="Arial MT"/>
                <a:cs typeface="Arial MT"/>
              </a:rPr>
              <a:t> </a:t>
            </a:r>
            <a:r>
              <a:rPr sz="1934">
                <a:solidFill>
                  <a:srgbClr val="5E5E5E"/>
                </a:solidFill>
                <a:latin typeface="Arial MT"/>
                <a:cs typeface="Arial MT"/>
              </a:rPr>
              <a:t>likelihood</a:t>
            </a:r>
            <a:r>
              <a:rPr sz="1934" spc="183">
                <a:solidFill>
                  <a:srgbClr val="5E5E5E"/>
                </a:solidFill>
                <a:latin typeface="Arial MT"/>
                <a:cs typeface="Arial MT"/>
              </a:rPr>
              <a:t> </a:t>
            </a:r>
            <a:r>
              <a:rPr sz="1934">
                <a:solidFill>
                  <a:srgbClr val="5E5E5E"/>
                </a:solidFill>
                <a:latin typeface="Arial MT"/>
                <a:cs typeface="Arial MT"/>
              </a:rPr>
              <a:t>exceeds</a:t>
            </a:r>
            <a:r>
              <a:rPr sz="1934" spc="186">
                <a:solidFill>
                  <a:srgbClr val="5E5E5E"/>
                </a:solidFill>
                <a:latin typeface="Arial MT"/>
                <a:cs typeface="Arial MT"/>
              </a:rPr>
              <a:t> </a:t>
            </a:r>
            <a:r>
              <a:rPr sz="1934" spc="-18">
                <a:solidFill>
                  <a:srgbClr val="5E5E5E"/>
                </a:solidFill>
                <a:latin typeface="Arial MT"/>
                <a:cs typeface="Arial MT"/>
              </a:rPr>
              <a:t>p. </a:t>
            </a:r>
            <a:r>
              <a:rPr sz="1934">
                <a:solidFill>
                  <a:srgbClr val="5E5E5E"/>
                </a:solidFill>
                <a:latin typeface="Arial MT"/>
                <a:cs typeface="Arial MT"/>
              </a:rPr>
              <a:t>Redistribute</a:t>
            </a:r>
            <a:r>
              <a:rPr sz="1934" spc="211">
                <a:solidFill>
                  <a:srgbClr val="5E5E5E"/>
                </a:solidFill>
                <a:latin typeface="Arial MT"/>
                <a:cs typeface="Arial MT"/>
              </a:rPr>
              <a:t> </a:t>
            </a:r>
            <a:r>
              <a:rPr sz="1934">
                <a:solidFill>
                  <a:srgbClr val="5E5E5E"/>
                </a:solidFill>
                <a:latin typeface="Arial MT"/>
                <a:cs typeface="Arial MT"/>
              </a:rPr>
              <a:t>the</a:t>
            </a:r>
            <a:r>
              <a:rPr sz="1934" spc="7">
                <a:solidFill>
                  <a:srgbClr val="5E5E5E"/>
                </a:solidFill>
                <a:latin typeface="Arial MT"/>
                <a:cs typeface="Arial MT"/>
              </a:rPr>
              <a:t> </a:t>
            </a:r>
            <a:r>
              <a:rPr sz="1934" spc="-7">
                <a:solidFill>
                  <a:srgbClr val="5E5E5E"/>
                </a:solidFill>
                <a:latin typeface="Arial MT"/>
                <a:cs typeface="Arial MT"/>
              </a:rPr>
              <a:t>probabilities</a:t>
            </a:r>
            <a:endParaRPr sz="1934">
              <a:latin typeface="Arial MT"/>
              <a:cs typeface="Arial MT"/>
            </a:endParaRPr>
          </a:p>
          <a:p>
            <a:pPr marL="470535" lvl="1" indent="-153035">
              <a:lnSpc>
                <a:spcPts val="2285"/>
              </a:lnSpc>
              <a:buChar char="-"/>
              <a:tabLst>
                <a:tab pos="470578" algn="l"/>
                <a:tab pos="1348335" algn="l"/>
              </a:tabLst>
            </a:pPr>
            <a:r>
              <a:rPr sz="1934" spc="-7">
                <a:solidFill>
                  <a:srgbClr val="5E5E5E"/>
                </a:solidFill>
                <a:latin typeface="Arial MT"/>
                <a:cs typeface="Arial MT"/>
              </a:rPr>
              <a:t>smaller</a:t>
            </a:r>
            <a:r>
              <a:rPr sz="1934">
                <a:solidFill>
                  <a:srgbClr val="5E5E5E"/>
                </a:solidFill>
                <a:latin typeface="Arial MT"/>
                <a:cs typeface="Arial MT"/>
              </a:rPr>
              <a:t>	p</a:t>
            </a:r>
            <a:r>
              <a:rPr sz="1934" spc="-25">
                <a:solidFill>
                  <a:srgbClr val="5E5E5E"/>
                </a:solidFill>
                <a:latin typeface="Arial MT"/>
                <a:cs typeface="Arial MT"/>
              </a:rPr>
              <a:t> </a:t>
            </a:r>
            <a:r>
              <a:rPr sz="1934">
                <a:solidFill>
                  <a:srgbClr val="5E5E5E"/>
                </a:solidFill>
                <a:latin typeface="Arial MT"/>
                <a:cs typeface="Arial MT"/>
              </a:rPr>
              <a:t>leads</a:t>
            </a:r>
            <a:r>
              <a:rPr sz="1934" spc="134">
                <a:solidFill>
                  <a:srgbClr val="5E5E5E"/>
                </a:solidFill>
                <a:latin typeface="Arial MT"/>
                <a:cs typeface="Arial MT"/>
              </a:rPr>
              <a:t> </a:t>
            </a:r>
            <a:r>
              <a:rPr sz="1934">
                <a:solidFill>
                  <a:srgbClr val="5E5E5E"/>
                </a:solidFill>
                <a:latin typeface="Arial MT"/>
                <a:cs typeface="Arial MT"/>
              </a:rPr>
              <a:t>to</a:t>
            </a:r>
            <a:r>
              <a:rPr sz="1934" spc="-28">
                <a:solidFill>
                  <a:srgbClr val="5E5E5E"/>
                </a:solidFill>
                <a:latin typeface="Arial MT"/>
                <a:cs typeface="Arial MT"/>
              </a:rPr>
              <a:t> </a:t>
            </a:r>
            <a:r>
              <a:rPr sz="1934">
                <a:solidFill>
                  <a:srgbClr val="5E5E5E"/>
                </a:solidFill>
                <a:latin typeface="Arial MT"/>
                <a:cs typeface="Arial MT"/>
              </a:rPr>
              <a:t>repetitive</a:t>
            </a:r>
            <a:r>
              <a:rPr sz="1934" spc="176">
                <a:solidFill>
                  <a:srgbClr val="5E5E5E"/>
                </a:solidFill>
                <a:latin typeface="Arial MT"/>
                <a:cs typeface="Arial MT"/>
              </a:rPr>
              <a:t> </a:t>
            </a:r>
            <a:r>
              <a:rPr sz="1934" spc="-7">
                <a:solidFill>
                  <a:srgbClr val="5E5E5E"/>
                </a:solidFill>
                <a:latin typeface="Arial MT"/>
                <a:cs typeface="Arial MT"/>
              </a:rPr>
              <a:t>generations</a:t>
            </a:r>
            <a:endParaRPr sz="1266">
              <a:latin typeface="Arial MT"/>
              <a:cs typeface="Arial MT"/>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D52DF-E384-5AE2-8426-D3DA39182C02}"/>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26580DAD-D8DF-6DDC-B646-A39EC4E67612}"/>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429139867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85C2A-6198-D463-533A-AB3CB1911EE7}"/>
              </a:ext>
            </a:extLst>
          </p:cNvPr>
          <p:cNvSpPr>
            <a:spLocks noGrp="1"/>
          </p:cNvSpPr>
          <p:nvPr>
            <p:ph type="title"/>
          </p:nvPr>
        </p:nvSpPr>
        <p:spPr/>
        <p:txBody>
          <a:bodyPr>
            <a:normAutofit fontScale="90000"/>
          </a:bodyPr>
          <a:lstStyle/>
          <a:p>
            <a:endParaRPr lang="en-IN"/>
          </a:p>
        </p:txBody>
      </p:sp>
      <p:sp>
        <p:nvSpPr>
          <p:cNvPr id="3" name="Content Placeholder 2">
            <a:extLst>
              <a:ext uri="{FF2B5EF4-FFF2-40B4-BE49-F238E27FC236}">
                <a16:creationId xmlns:a16="http://schemas.microsoft.com/office/drawing/2014/main" id="{85647568-A928-5EA2-CF94-C1BC9C7C89FA}"/>
              </a:ext>
            </a:extLst>
          </p:cNvPr>
          <p:cNvSpPr>
            <a:spLocks noGrp="1"/>
          </p:cNvSpPr>
          <p:nvPr>
            <p:ph idx="1"/>
          </p:nvPr>
        </p:nvSpPr>
        <p:spPr/>
        <p:txBody>
          <a:bodyPr/>
          <a:lstStyle/>
          <a:p>
            <a:endParaRPr lang="en-IN"/>
          </a:p>
        </p:txBody>
      </p:sp>
      <p:sp>
        <p:nvSpPr>
          <p:cNvPr id="4" name="AutoShape 2">
            <a:extLst>
              <a:ext uri="{FF2B5EF4-FFF2-40B4-BE49-F238E27FC236}">
                <a16:creationId xmlns:a16="http://schemas.microsoft.com/office/drawing/2014/main" id="{C7E9A40C-52B1-767E-BFB0-BA75B51E10F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0D6FBCEF-4268-8E10-16CD-F29A0C297143}"/>
              </a:ext>
            </a:extLst>
          </p:cNvPr>
          <p:cNvPicPr>
            <a:picLocks noChangeAspect="1"/>
          </p:cNvPicPr>
          <p:nvPr/>
        </p:nvPicPr>
        <p:blipFill>
          <a:blip r:embed="rId2"/>
          <a:stretch>
            <a:fillRect/>
          </a:stretch>
        </p:blipFill>
        <p:spPr>
          <a:xfrm>
            <a:off x="1082385" y="681037"/>
            <a:ext cx="9346991" cy="5068598"/>
          </a:xfrm>
          <a:prstGeom prst="rect">
            <a:avLst/>
          </a:prstGeom>
        </p:spPr>
      </p:pic>
    </p:spTree>
    <p:extLst>
      <p:ext uri="{BB962C8B-B14F-4D97-AF65-F5344CB8AC3E}">
        <p14:creationId xmlns:p14="http://schemas.microsoft.com/office/powerpoint/2010/main" val="141011675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4CB8A-1B9C-033C-1224-DBF342A2AC3E}"/>
              </a:ext>
            </a:extLst>
          </p:cNvPr>
          <p:cNvSpPr>
            <a:spLocks noGrp="1"/>
          </p:cNvSpPr>
          <p:nvPr>
            <p:ph type="title"/>
          </p:nvPr>
        </p:nvSpPr>
        <p:spPr/>
        <p:txBody>
          <a:bodyPr>
            <a:noAutofit/>
          </a:bodyPr>
          <a:lstStyle/>
          <a:p>
            <a:r>
              <a:rPr lang="en-IN" sz="2800" b="1" dirty="0">
                <a:solidFill>
                  <a:srgbClr val="C00000"/>
                </a:solidFill>
                <a:latin typeface="+mn-lt"/>
                <a:ea typeface="+mn-ea"/>
                <a:cs typeface="+mn-cs"/>
              </a:rPr>
              <a:t>Soft Prompt</a:t>
            </a:r>
          </a:p>
        </p:txBody>
      </p:sp>
      <p:sp>
        <p:nvSpPr>
          <p:cNvPr id="3" name="Content Placeholder 2">
            <a:extLst>
              <a:ext uri="{FF2B5EF4-FFF2-40B4-BE49-F238E27FC236}">
                <a16:creationId xmlns:a16="http://schemas.microsoft.com/office/drawing/2014/main" id="{9D382AEC-D4DE-C8D8-2CDF-6897BFA6BDE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9CC3D4D-F52E-B957-A2FD-6148B2C2361E}"/>
              </a:ext>
            </a:extLst>
          </p:cNvPr>
          <p:cNvPicPr>
            <a:picLocks noChangeAspect="1"/>
          </p:cNvPicPr>
          <p:nvPr/>
        </p:nvPicPr>
        <p:blipFill>
          <a:blip r:embed="rId2"/>
          <a:stretch>
            <a:fillRect/>
          </a:stretch>
        </p:blipFill>
        <p:spPr>
          <a:xfrm>
            <a:off x="304846" y="801190"/>
            <a:ext cx="11575649" cy="5184186"/>
          </a:xfrm>
          <a:prstGeom prst="rect">
            <a:avLst/>
          </a:prstGeom>
        </p:spPr>
      </p:pic>
    </p:spTree>
    <p:extLst>
      <p:ext uri="{BB962C8B-B14F-4D97-AF65-F5344CB8AC3E}">
        <p14:creationId xmlns:p14="http://schemas.microsoft.com/office/powerpoint/2010/main" val="10404774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8A7F3-C9B5-DBAC-FFFE-377C5330BC50}"/>
              </a:ext>
            </a:extLst>
          </p:cNvPr>
          <p:cNvSpPr>
            <a:spLocks noGrp="1"/>
          </p:cNvSpPr>
          <p:nvPr>
            <p:ph type="title"/>
          </p:nvPr>
        </p:nvSpPr>
        <p:spPr/>
        <p:txBody>
          <a:bodyPr>
            <a:normAutofit fontScale="90000"/>
          </a:bodyPr>
          <a:lstStyle/>
          <a:p>
            <a:r>
              <a:rPr lang="en-IN" dirty="0"/>
              <a:t>P-Tuning</a:t>
            </a:r>
          </a:p>
        </p:txBody>
      </p:sp>
      <p:sp>
        <p:nvSpPr>
          <p:cNvPr id="3" name="Content Placeholder 2">
            <a:extLst>
              <a:ext uri="{FF2B5EF4-FFF2-40B4-BE49-F238E27FC236}">
                <a16:creationId xmlns:a16="http://schemas.microsoft.com/office/drawing/2014/main" id="{9A22548C-D545-78C4-D0BF-FD760617F9DD}"/>
              </a:ext>
            </a:extLst>
          </p:cNvPr>
          <p:cNvSpPr>
            <a:spLocks noGrp="1"/>
          </p:cNvSpPr>
          <p:nvPr>
            <p:ph idx="1"/>
          </p:nvPr>
        </p:nvSpPr>
        <p:spPr/>
        <p:txBody>
          <a:bodyPr/>
          <a:lstStyle/>
          <a:p>
            <a:endParaRPr lang="en-IN"/>
          </a:p>
        </p:txBody>
      </p:sp>
      <p:sp>
        <p:nvSpPr>
          <p:cNvPr id="5" name="TextBox 4">
            <a:extLst>
              <a:ext uri="{FF2B5EF4-FFF2-40B4-BE49-F238E27FC236}">
                <a16:creationId xmlns:a16="http://schemas.microsoft.com/office/drawing/2014/main" id="{4BA24192-71A5-9A47-949F-E6357B6FD17D}"/>
              </a:ext>
            </a:extLst>
          </p:cNvPr>
          <p:cNvSpPr txBox="1"/>
          <p:nvPr/>
        </p:nvSpPr>
        <p:spPr>
          <a:xfrm>
            <a:off x="1704108" y="1199103"/>
            <a:ext cx="9649691" cy="1446550"/>
          </a:xfrm>
          <a:prstGeom prst="rect">
            <a:avLst/>
          </a:prstGeom>
          <a:noFill/>
        </p:spPr>
        <p:txBody>
          <a:bodyPr wrap="square">
            <a:spAutoFit/>
          </a:bodyPr>
          <a:lstStyle/>
          <a:p>
            <a:r>
              <a:rPr lang="en-US" sz="4400" dirty="0"/>
              <a:t>P-Tuning is prompt-tuning but encoding the prompt using an LSTM.</a:t>
            </a:r>
            <a:endParaRPr lang="en-IN" sz="4400" dirty="0"/>
          </a:p>
        </p:txBody>
      </p:sp>
      <p:sp>
        <p:nvSpPr>
          <p:cNvPr id="7" name="TextBox 6">
            <a:extLst>
              <a:ext uri="{FF2B5EF4-FFF2-40B4-BE49-F238E27FC236}">
                <a16:creationId xmlns:a16="http://schemas.microsoft.com/office/drawing/2014/main" id="{2F26B92A-475E-CA2E-F939-6A5839B65ADA}"/>
              </a:ext>
            </a:extLst>
          </p:cNvPr>
          <p:cNvSpPr txBox="1"/>
          <p:nvPr/>
        </p:nvSpPr>
        <p:spPr>
          <a:xfrm>
            <a:off x="266701" y="2564649"/>
            <a:ext cx="4918362" cy="3693319"/>
          </a:xfrm>
          <a:prstGeom prst="rect">
            <a:avLst/>
          </a:prstGeom>
          <a:noFill/>
          <a:ln w="50800">
            <a:solidFill>
              <a:schemeClr val="accent1"/>
            </a:solidFill>
          </a:ln>
        </p:spPr>
        <p:txBody>
          <a:bodyPr wrap="square">
            <a:spAutoFit/>
          </a:bodyPr>
          <a:lstStyle/>
          <a:p>
            <a:r>
              <a:rPr lang="en-US" b="0" i="0" dirty="0">
                <a:solidFill>
                  <a:srgbClr val="242424"/>
                </a:solidFill>
                <a:effectLst/>
                <a:highlight>
                  <a:srgbClr val="FFFFFF"/>
                </a:highlight>
                <a:latin typeface="source-serif-pro"/>
              </a:rPr>
              <a:t>Here prompt is a function that takes a context x and a target y and organizes itself into a template T. The authors provide the example sequence</a:t>
            </a:r>
          </a:p>
          <a:p>
            <a:r>
              <a:rPr lang="en-US" b="0" i="0">
                <a:solidFill>
                  <a:srgbClr val="242424"/>
                </a:solidFill>
                <a:effectLst/>
                <a:highlight>
                  <a:srgbClr val="FFFFFF"/>
                </a:highlight>
                <a:latin typeface="source-serif-pro"/>
              </a:rPr>
              <a:t> </a:t>
            </a:r>
          </a:p>
          <a:p>
            <a:r>
              <a:rPr lang="en-US" b="0" i="0" dirty="0">
                <a:solidFill>
                  <a:srgbClr val="242424"/>
                </a:solidFill>
                <a:effectLst/>
                <a:highlight>
                  <a:srgbClr val="FFFFFF"/>
                </a:highlight>
                <a:latin typeface="source-serif-pro"/>
              </a:rPr>
              <a:t>“The capital of Britain is [MASK]”. </a:t>
            </a:r>
          </a:p>
          <a:p>
            <a:endParaRPr lang="en-US">
              <a:solidFill>
                <a:srgbClr val="242424"/>
              </a:solidFill>
              <a:highlight>
                <a:srgbClr val="FFFFFF"/>
              </a:highlight>
              <a:latin typeface="source-serif-pro"/>
            </a:endParaRPr>
          </a:p>
          <a:p>
            <a:r>
              <a:rPr lang="en-US" b="0" i="0" dirty="0">
                <a:solidFill>
                  <a:srgbClr val="242424"/>
                </a:solidFill>
                <a:effectLst/>
                <a:highlight>
                  <a:srgbClr val="FFFFFF"/>
                </a:highlight>
                <a:latin typeface="source-serif-pro"/>
              </a:rPr>
              <a:t>Here the prompt is “The capital of … is …”, </a:t>
            </a:r>
          </a:p>
          <a:p>
            <a:r>
              <a:rPr lang="en-US" b="0" i="0" dirty="0">
                <a:solidFill>
                  <a:srgbClr val="242424"/>
                </a:solidFill>
                <a:effectLst/>
                <a:highlight>
                  <a:srgbClr val="FFFFFF"/>
                </a:highlight>
                <a:latin typeface="source-serif-pro"/>
              </a:rPr>
              <a:t>the context is “Britain” and the target is [MASK]</a:t>
            </a:r>
          </a:p>
          <a:p>
            <a:endParaRPr lang="en-US">
              <a:solidFill>
                <a:srgbClr val="242424"/>
              </a:solidFill>
              <a:highlight>
                <a:srgbClr val="FFFFFF"/>
              </a:highlight>
              <a:latin typeface="source-serif-pro"/>
            </a:endParaRPr>
          </a:p>
          <a:p>
            <a:r>
              <a:rPr lang="en-US" b="0" i="0" dirty="0">
                <a:solidFill>
                  <a:srgbClr val="242424"/>
                </a:solidFill>
                <a:effectLst/>
                <a:highlight>
                  <a:srgbClr val="FFFFFF"/>
                </a:highlight>
                <a:latin typeface="source-serif-pro"/>
              </a:rPr>
              <a:t>. We can use this formulation to create two sequences of tokens, everything before the context and everything after the context before the target.</a:t>
            </a:r>
            <a:endParaRPr lang="en-IN"/>
          </a:p>
        </p:txBody>
      </p:sp>
      <p:pic>
        <p:nvPicPr>
          <p:cNvPr id="9" name="Picture 8">
            <a:extLst>
              <a:ext uri="{FF2B5EF4-FFF2-40B4-BE49-F238E27FC236}">
                <a16:creationId xmlns:a16="http://schemas.microsoft.com/office/drawing/2014/main" id="{687F722B-9F11-9586-46B9-E35CCBD708F4}"/>
              </a:ext>
            </a:extLst>
          </p:cNvPr>
          <p:cNvPicPr>
            <a:picLocks noChangeAspect="1"/>
          </p:cNvPicPr>
          <p:nvPr/>
        </p:nvPicPr>
        <p:blipFill>
          <a:blip r:embed="rId3"/>
          <a:stretch>
            <a:fillRect/>
          </a:stretch>
        </p:blipFill>
        <p:spPr>
          <a:xfrm>
            <a:off x="5368027" y="2887037"/>
            <a:ext cx="7076817" cy="3122125"/>
          </a:xfrm>
          <a:prstGeom prst="rect">
            <a:avLst/>
          </a:prstGeom>
        </p:spPr>
      </p:pic>
      <p:sp>
        <p:nvSpPr>
          <p:cNvPr id="10" name="TextBox 9">
            <a:extLst>
              <a:ext uri="{FF2B5EF4-FFF2-40B4-BE49-F238E27FC236}">
                <a16:creationId xmlns:a16="http://schemas.microsoft.com/office/drawing/2014/main" id="{DD18F0CA-785F-9979-D4D7-8984A6884E1E}"/>
              </a:ext>
            </a:extLst>
          </p:cNvPr>
          <p:cNvSpPr txBox="1"/>
          <p:nvPr/>
        </p:nvSpPr>
        <p:spPr>
          <a:xfrm>
            <a:off x="7221682" y="243402"/>
            <a:ext cx="6109854" cy="523220"/>
          </a:xfrm>
          <a:prstGeom prst="rect">
            <a:avLst/>
          </a:prstGeom>
          <a:noFill/>
        </p:spPr>
        <p:txBody>
          <a:bodyPr wrap="square">
            <a:spAutoFit/>
          </a:bodyPr>
          <a:lstStyle/>
          <a:p>
            <a:r>
              <a:rPr lang="en-IN" sz="2800" b="1" dirty="0">
                <a:solidFill>
                  <a:srgbClr val="C00000"/>
                </a:solidFill>
                <a:latin typeface="+mn-lt"/>
                <a:ea typeface="+mn-ea"/>
                <a:cs typeface="+mn-cs"/>
              </a:rPr>
              <a:t>Soft Prompting </a:t>
            </a:r>
            <a:endParaRPr lang="en-IN" sz="2800" dirty="0"/>
          </a:p>
        </p:txBody>
      </p:sp>
    </p:spTree>
    <p:extLst>
      <p:ext uri="{BB962C8B-B14F-4D97-AF65-F5344CB8AC3E}">
        <p14:creationId xmlns:p14="http://schemas.microsoft.com/office/powerpoint/2010/main" val="189472087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B6F14-14CB-2625-4F4D-10F84BDB7470}"/>
              </a:ext>
            </a:extLst>
          </p:cNvPr>
          <p:cNvSpPr>
            <a:spLocks noGrp="1"/>
          </p:cNvSpPr>
          <p:nvPr>
            <p:ph type="title"/>
          </p:nvPr>
        </p:nvSpPr>
        <p:spPr/>
        <p:txBody>
          <a:bodyPr>
            <a:normAutofit fontScale="90000"/>
          </a:bodyPr>
          <a:lstStyle/>
          <a:p>
            <a:r>
              <a:rPr lang="en-IN" b="0" i="0" dirty="0" err="1">
                <a:solidFill>
                  <a:srgbClr val="242424"/>
                </a:solidFill>
                <a:effectLst/>
                <a:highlight>
                  <a:srgbClr val="FFFFFF"/>
                </a:highlight>
                <a:latin typeface="source-serif-pro"/>
              </a:rPr>
              <a:t>LLaMA</a:t>
            </a:r>
            <a:r>
              <a:rPr lang="en-IN" b="0" i="0" dirty="0">
                <a:solidFill>
                  <a:srgbClr val="242424"/>
                </a:solidFill>
                <a:effectLst/>
                <a:highlight>
                  <a:srgbClr val="FFFFFF"/>
                </a:highlight>
                <a:latin typeface="source-serif-pro"/>
              </a:rPr>
              <a:t> adapter</a:t>
            </a:r>
            <a:endParaRPr lang="en-IN" dirty="0"/>
          </a:p>
        </p:txBody>
      </p:sp>
      <p:sp>
        <p:nvSpPr>
          <p:cNvPr id="3" name="Content Placeholder 2">
            <a:extLst>
              <a:ext uri="{FF2B5EF4-FFF2-40B4-BE49-F238E27FC236}">
                <a16:creationId xmlns:a16="http://schemas.microsoft.com/office/drawing/2014/main" id="{1C171C86-38C1-37F3-AECB-BB74BA2B7AAE}"/>
              </a:ext>
            </a:extLst>
          </p:cNvPr>
          <p:cNvSpPr>
            <a:spLocks noGrp="1"/>
          </p:cNvSpPr>
          <p:nvPr>
            <p:ph idx="1"/>
          </p:nvPr>
        </p:nvSpPr>
        <p:spPr/>
        <p:txBody>
          <a:bodyPr/>
          <a:lstStyle/>
          <a:p>
            <a:endParaRPr lang="en-IN"/>
          </a:p>
        </p:txBody>
      </p:sp>
      <p:sp>
        <p:nvSpPr>
          <p:cNvPr id="5" name="TextBox 4">
            <a:extLst>
              <a:ext uri="{FF2B5EF4-FFF2-40B4-BE49-F238E27FC236}">
                <a16:creationId xmlns:a16="http://schemas.microsoft.com/office/drawing/2014/main" id="{8E854034-59BB-693E-F8D9-16953FF29747}"/>
              </a:ext>
            </a:extLst>
          </p:cNvPr>
          <p:cNvSpPr txBox="1"/>
          <p:nvPr/>
        </p:nvSpPr>
        <p:spPr>
          <a:xfrm>
            <a:off x="1454727" y="1109140"/>
            <a:ext cx="9570028" cy="1200329"/>
          </a:xfrm>
          <a:prstGeom prst="rect">
            <a:avLst/>
          </a:prstGeom>
          <a:noFill/>
          <a:ln w="44450">
            <a:solidFill>
              <a:schemeClr val="accent1"/>
            </a:solidFill>
          </a:ln>
        </p:spPr>
        <p:txBody>
          <a:bodyPr wrap="square">
            <a:spAutoFit/>
          </a:bodyPr>
          <a:lstStyle/>
          <a:p>
            <a:r>
              <a:rPr lang="en-IN" sz="2400" b="1" i="0" dirty="0" err="1">
                <a:solidFill>
                  <a:srgbClr val="C00000"/>
                </a:solidFill>
                <a:effectLst/>
                <a:highlight>
                  <a:srgbClr val="FFFFFF"/>
                </a:highlight>
                <a:latin typeface="source-serif-pro"/>
              </a:rPr>
              <a:t>LLaMA</a:t>
            </a:r>
            <a:r>
              <a:rPr lang="en-IN" sz="2400" b="1" i="0" dirty="0">
                <a:solidFill>
                  <a:srgbClr val="C00000"/>
                </a:solidFill>
                <a:effectLst/>
                <a:highlight>
                  <a:srgbClr val="FFFFFF"/>
                </a:highlight>
                <a:latin typeface="source-serif-pro"/>
              </a:rPr>
              <a:t> adapter </a:t>
            </a:r>
            <a:r>
              <a:rPr lang="en-US" sz="2400" dirty="0"/>
              <a:t>introduce Adaptation Prompts, which are soft-prompts appended with the input to the transformer layer. These adaption </a:t>
            </a:r>
            <a:r>
              <a:rPr lang="en-US" sz="2400" dirty="0">
                <a:solidFill>
                  <a:srgbClr val="C00000"/>
                </a:solidFill>
              </a:rPr>
              <a:t>prompts are inserted in the L topmost</a:t>
            </a:r>
            <a:r>
              <a:rPr lang="en-US" sz="2400" dirty="0"/>
              <a:t> of the N transformer layers.</a:t>
            </a:r>
            <a:endParaRPr lang="en-IN" sz="2400" dirty="0"/>
          </a:p>
        </p:txBody>
      </p:sp>
      <p:sp>
        <p:nvSpPr>
          <p:cNvPr id="8" name="TextBox 7">
            <a:extLst>
              <a:ext uri="{FF2B5EF4-FFF2-40B4-BE49-F238E27FC236}">
                <a16:creationId xmlns:a16="http://schemas.microsoft.com/office/drawing/2014/main" id="{857E4E3B-15ED-E67F-8ABF-CF52D1E11BC2}"/>
              </a:ext>
            </a:extLst>
          </p:cNvPr>
          <p:cNvSpPr txBox="1"/>
          <p:nvPr/>
        </p:nvSpPr>
        <p:spPr>
          <a:xfrm>
            <a:off x="914398" y="2725902"/>
            <a:ext cx="9902537" cy="2585323"/>
          </a:xfrm>
          <a:prstGeom prst="rect">
            <a:avLst/>
          </a:prstGeom>
          <a:solidFill>
            <a:schemeClr val="accent5">
              <a:lumMod val="20000"/>
              <a:lumOff val="80000"/>
            </a:schemeClr>
          </a:solidFill>
        </p:spPr>
        <p:txBody>
          <a:bodyPr wrap="square">
            <a:spAutoFit/>
          </a:bodyPr>
          <a:lstStyle/>
          <a:p>
            <a:r>
              <a:rPr lang="en-US" dirty="0"/>
              <a:t>With additive methods </a:t>
            </a:r>
            <a:r>
              <a:rPr lang="en-IN" b="0" i="0" dirty="0" err="1">
                <a:solidFill>
                  <a:srgbClr val="242424"/>
                </a:solidFill>
                <a:effectLst/>
                <a:highlight>
                  <a:srgbClr val="FFFFFF"/>
                </a:highlight>
                <a:latin typeface="source-serif-pro"/>
              </a:rPr>
              <a:t>LLaMA</a:t>
            </a:r>
            <a:r>
              <a:rPr lang="en-IN" b="0" i="0" dirty="0">
                <a:solidFill>
                  <a:srgbClr val="242424"/>
                </a:solidFill>
                <a:effectLst/>
                <a:highlight>
                  <a:srgbClr val="FFFFFF"/>
                </a:highlight>
                <a:latin typeface="source-serif-pro"/>
              </a:rPr>
              <a:t> adapter</a:t>
            </a:r>
            <a:r>
              <a:rPr lang="en-US" dirty="0"/>
              <a:t> introduce a </a:t>
            </a:r>
            <a:r>
              <a:rPr lang="en-US" dirty="0">
                <a:solidFill>
                  <a:srgbClr val="C00000"/>
                </a:solidFill>
              </a:rPr>
              <a:t>new set of parameters that have some random initialization </a:t>
            </a:r>
            <a:r>
              <a:rPr lang="en-US" dirty="0"/>
              <a:t>over the weights. Because of this random noise added to the LM, we can potentially experience </a:t>
            </a:r>
            <a:r>
              <a:rPr lang="en-US" dirty="0">
                <a:solidFill>
                  <a:srgbClr val="C00000"/>
                </a:solidFill>
              </a:rPr>
              <a:t>unstable fine-tuning </a:t>
            </a:r>
            <a:r>
              <a:rPr lang="en-US" dirty="0"/>
              <a:t>which can cause a problem with large loss values at the early stages.</a:t>
            </a:r>
          </a:p>
          <a:p>
            <a:endParaRPr lang="en-US"/>
          </a:p>
          <a:p>
            <a:r>
              <a:rPr lang="en-US" dirty="0"/>
              <a:t> To solve this problem, the authors </a:t>
            </a:r>
            <a:r>
              <a:rPr lang="en-US" dirty="0">
                <a:solidFill>
                  <a:srgbClr val="C00000"/>
                </a:solidFill>
              </a:rPr>
              <a:t>introduce a gating factor</a:t>
            </a:r>
            <a:r>
              <a:rPr lang="en-US" dirty="0"/>
              <a:t>, initialized to 0, that is multiplied by the self attention mechanism. The product of the gating factor and self-attention is referred to as </a:t>
            </a:r>
            <a:r>
              <a:rPr lang="en-US" b="1" dirty="0">
                <a:solidFill>
                  <a:srgbClr val="C00000"/>
                </a:solidFill>
              </a:rPr>
              <a:t>zero-</a:t>
            </a:r>
            <a:r>
              <a:rPr lang="en-US" b="1" dirty="0" err="1">
                <a:solidFill>
                  <a:srgbClr val="C00000"/>
                </a:solidFill>
              </a:rPr>
              <a:t>init</a:t>
            </a:r>
            <a:r>
              <a:rPr lang="en-US" b="1" dirty="0">
                <a:solidFill>
                  <a:srgbClr val="C00000"/>
                </a:solidFill>
              </a:rPr>
              <a:t> attention</a:t>
            </a:r>
            <a:r>
              <a:rPr lang="en-US" dirty="0"/>
              <a:t>. The </a:t>
            </a:r>
            <a:r>
              <a:rPr lang="en-US" dirty="0">
                <a:solidFill>
                  <a:srgbClr val="C00000"/>
                </a:solidFill>
              </a:rPr>
              <a:t>gating value is adaptively tuned </a:t>
            </a:r>
            <a:r>
              <a:rPr lang="en-US" dirty="0"/>
              <a:t>over the training steps to create a smoother update of the network parameters.</a:t>
            </a:r>
          </a:p>
          <a:p>
            <a:endParaRPr lang="en-US"/>
          </a:p>
        </p:txBody>
      </p:sp>
      <p:sp>
        <p:nvSpPr>
          <p:cNvPr id="10" name="TextBox 9">
            <a:extLst>
              <a:ext uri="{FF2B5EF4-FFF2-40B4-BE49-F238E27FC236}">
                <a16:creationId xmlns:a16="http://schemas.microsoft.com/office/drawing/2014/main" id="{13639B17-1EDF-7F27-FF1B-98A25C09A880}"/>
              </a:ext>
            </a:extLst>
          </p:cNvPr>
          <p:cNvSpPr txBox="1"/>
          <p:nvPr/>
        </p:nvSpPr>
        <p:spPr>
          <a:xfrm>
            <a:off x="7221682" y="243402"/>
            <a:ext cx="6109854" cy="523220"/>
          </a:xfrm>
          <a:prstGeom prst="rect">
            <a:avLst/>
          </a:prstGeom>
          <a:noFill/>
        </p:spPr>
        <p:txBody>
          <a:bodyPr wrap="square">
            <a:spAutoFit/>
          </a:bodyPr>
          <a:lstStyle/>
          <a:p>
            <a:r>
              <a:rPr lang="en-IN" sz="2800" b="1" dirty="0">
                <a:solidFill>
                  <a:srgbClr val="C00000"/>
                </a:solidFill>
                <a:latin typeface="+mn-lt"/>
                <a:ea typeface="+mn-ea"/>
                <a:cs typeface="+mn-cs"/>
              </a:rPr>
              <a:t>Soft Prompting </a:t>
            </a:r>
            <a:endParaRPr lang="en-IN" sz="2800" dirty="0"/>
          </a:p>
        </p:txBody>
      </p:sp>
    </p:spTree>
    <p:extLst>
      <p:ext uri="{BB962C8B-B14F-4D97-AF65-F5344CB8AC3E}">
        <p14:creationId xmlns:p14="http://schemas.microsoft.com/office/powerpoint/2010/main" val="379080519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08F48-E21C-3C8E-F766-550C3F3B5D2C}"/>
              </a:ext>
            </a:extLst>
          </p:cNvPr>
          <p:cNvSpPr>
            <a:spLocks noGrp="1"/>
          </p:cNvSpPr>
          <p:nvPr>
            <p:ph type="title"/>
          </p:nvPr>
        </p:nvSpPr>
        <p:spPr/>
        <p:txBody>
          <a:bodyPr>
            <a:normAutofit fontScale="90000"/>
          </a:bodyPr>
          <a:lstStyle/>
          <a:p>
            <a:r>
              <a:rPr lang="en-IN" b="0" i="0" dirty="0" err="1">
                <a:solidFill>
                  <a:srgbClr val="242424"/>
                </a:solidFill>
                <a:effectLst/>
                <a:highlight>
                  <a:srgbClr val="FFFFFF"/>
                </a:highlight>
                <a:latin typeface="source-serif-pro"/>
              </a:rPr>
              <a:t>LLaMA</a:t>
            </a:r>
            <a:r>
              <a:rPr lang="en-IN" b="0" i="0" dirty="0">
                <a:solidFill>
                  <a:srgbClr val="242424"/>
                </a:solidFill>
                <a:effectLst/>
                <a:highlight>
                  <a:srgbClr val="FFFFFF"/>
                </a:highlight>
                <a:latin typeface="source-serif-pro"/>
              </a:rPr>
              <a:t> adapter</a:t>
            </a:r>
            <a:endParaRPr lang="en-IN" dirty="0"/>
          </a:p>
        </p:txBody>
      </p:sp>
      <p:sp>
        <p:nvSpPr>
          <p:cNvPr id="3" name="Content Placeholder 2">
            <a:extLst>
              <a:ext uri="{FF2B5EF4-FFF2-40B4-BE49-F238E27FC236}">
                <a16:creationId xmlns:a16="http://schemas.microsoft.com/office/drawing/2014/main" id="{7B011D69-DD28-D6F3-32C7-42274F360CE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FA7E827-1769-1B81-06DA-27862B2F1118}"/>
              </a:ext>
            </a:extLst>
          </p:cNvPr>
          <p:cNvPicPr>
            <a:picLocks noChangeAspect="1"/>
          </p:cNvPicPr>
          <p:nvPr/>
        </p:nvPicPr>
        <p:blipFill>
          <a:blip r:embed="rId2"/>
          <a:stretch>
            <a:fillRect/>
          </a:stretch>
        </p:blipFill>
        <p:spPr>
          <a:xfrm>
            <a:off x="0" y="1230412"/>
            <a:ext cx="7512627" cy="4196177"/>
          </a:xfrm>
          <a:prstGeom prst="rect">
            <a:avLst/>
          </a:prstGeom>
        </p:spPr>
      </p:pic>
      <p:pic>
        <p:nvPicPr>
          <p:cNvPr id="6" name="Picture 2">
            <a:extLst>
              <a:ext uri="{FF2B5EF4-FFF2-40B4-BE49-F238E27FC236}">
                <a16:creationId xmlns:a16="http://schemas.microsoft.com/office/drawing/2014/main" id="{FE835B4A-7C40-7E01-FB37-FA7BC6FCBB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6827" y="-64096"/>
            <a:ext cx="5365173" cy="5917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416316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6B379-8957-479C-33BC-70D404342A0E}"/>
              </a:ext>
            </a:extLst>
          </p:cNvPr>
          <p:cNvSpPr>
            <a:spLocks noGrp="1"/>
          </p:cNvSpPr>
          <p:nvPr>
            <p:ph type="title"/>
          </p:nvPr>
        </p:nvSpPr>
        <p:spPr>
          <a:xfrm>
            <a:off x="1371600" y="82296"/>
            <a:ext cx="10241280" cy="1234440"/>
          </a:xfrm>
        </p:spPr>
        <p:txBody>
          <a:bodyPr/>
          <a:lstStyle/>
          <a:p>
            <a:r>
              <a:rPr lang="en-US" spc="0">
                <a:latin typeface="Times New Roman" panose="02020603050405020304" pitchFamily="18" charset="0"/>
                <a:cs typeface="Times New Roman" panose="02020603050405020304" pitchFamily="18" charset="0"/>
              </a:rPr>
              <a:t>Selective Methods</a:t>
            </a:r>
            <a:endParaRPr lang="en-IN" spc="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6DD59B8-AD4A-E7D4-44C8-E105BDDFD5D2}"/>
              </a:ext>
            </a:extLst>
          </p:cNvPr>
          <p:cNvSpPr>
            <a:spLocks noGrp="1"/>
          </p:cNvSpPr>
          <p:nvPr>
            <p:ph idx="1"/>
          </p:nvPr>
        </p:nvSpPr>
        <p:spPr>
          <a:xfrm>
            <a:off x="765464" y="1537289"/>
            <a:ext cx="10515600" cy="5184186"/>
          </a:xfrm>
        </p:spPr>
        <p:txBody>
          <a:bodyPr>
            <a:normAutofit/>
          </a:bodyPr>
          <a:lstStyle/>
          <a:p>
            <a:r>
              <a:rPr lang="en-US" sz="3200">
                <a:cs typeface="Times New Roman" panose="02020603050405020304" pitchFamily="18" charset="0"/>
              </a:rPr>
              <a:t>Selectively fine-tuning some parts of the network</a:t>
            </a:r>
          </a:p>
          <a:p>
            <a:pPr lvl="1"/>
            <a:r>
              <a:rPr lang="en-US" sz="3200">
                <a:cs typeface="Times New Roman" panose="02020603050405020304" pitchFamily="18" charset="0"/>
              </a:rPr>
              <a:t>Fine-tuning </a:t>
            </a:r>
            <a:r>
              <a:rPr lang="en-US" sz="3200" b="1">
                <a:solidFill>
                  <a:srgbClr val="C00000"/>
                </a:solidFill>
                <a:cs typeface="Times New Roman" panose="02020603050405020304" pitchFamily="18" charset="0"/>
              </a:rPr>
              <a:t>only a few top layers </a:t>
            </a:r>
            <a:r>
              <a:rPr lang="en-US" sz="3200">
                <a:cs typeface="Times New Roman" panose="02020603050405020304" pitchFamily="18" charset="0"/>
              </a:rPr>
              <a:t>of a network</a:t>
            </a:r>
          </a:p>
          <a:p>
            <a:pPr lvl="1"/>
            <a:r>
              <a:rPr lang="en-US" sz="3200">
                <a:cs typeface="Times New Roman" panose="02020603050405020304" pitchFamily="18" charset="0"/>
              </a:rPr>
              <a:t>Based on the </a:t>
            </a:r>
            <a:r>
              <a:rPr lang="en-US" sz="3200" b="1">
                <a:solidFill>
                  <a:srgbClr val="C00000"/>
                </a:solidFill>
                <a:cs typeface="Times New Roman" panose="02020603050405020304" pitchFamily="18" charset="0"/>
              </a:rPr>
              <a:t>type</a:t>
            </a:r>
            <a:r>
              <a:rPr lang="en-US" sz="3200">
                <a:cs typeface="Times New Roman" panose="02020603050405020304" pitchFamily="18" charset="0"/>
              </a:rPr>
              <a:t> of the layer</a:t>
            </a:r>
          </a:p>
          <a:p>
            <a:pPr lvl="1"/>
            <a:r>
              <a:rPr lang="en-US" sz="3200">
                <a:cs typeface="Times New Roman" panose="02020603050405020304" pitchFamily="18" charset="0"/>
              </a:rPr>
              <a:t>Internal structure of the network (tuning </a:t>
            </a:r>
            <a:r>
              <a:rPr lang="en-US" sz="3200" b="1">
                <a:solidFill>
                  <a:srgbClr val="C00000"/>
                </a:solidFill>
                <a:cs typeface="Times New Roman" panose="02020603050405020304" pitchFamily="18" charset="0"/>
              </a:rPr>
              <a:t>only model biases</a:t>
            </a:r>
            <a:r>
              <a:rPr lang="en-US" sz="3200">
                <a:cs typeface="Times New Roman" panose="02020603050405020304" pitchFamily="18" charset="0"/>
              </a:rPr>
              <a:t>)</a:t>
            </a:r>
          </a:p>
          <a:p>
            <a:pPr lvl="1"/>
            <a:r>
              <a:rPr lang="en-US" sz="3200">
                <a:cs typeface="Times New Roman" panose="02020603050405020304" pitchFamily="18" charset="0"/>
              </a:rPr>
              <a:t>Tuning only </a:t>
            </a:r>
            <a:r>
              <a:rPr lang="en-US" sz="3200" b="1">
                <a:solidFill>
                  <a:srgbClr val="C00000"/>
                </a:solidFill>
                <a:cs typeface="Times New Roman" panose="02020603050405020304" pitchFamily="18" charset="0"/>
              </a:rPr>
              <a:t>particular rows of the parameter matrix</a:t>
            </a:r>
          </a:p>
          <a:p>
            <a:pPr lvl="1"/>
            <a:r>
              <a:rPr lang="en-US" sz="3200" b="1">
                <a:solidFill>
                  <a:srgbClr val="C00000"/>
                </a:solidFill>
                <a:cs typeface="Times New Roman" panose="02020603050405020304" pitchFamily="18" charset="0"/>
              </a:rPr>
              <a:t>Sparsity-</a:t>
            </a:r>
            <a:r>
              <a:rPr lang="en-US" sz="3200">
                <a:cs typeface="Times New Roman" panose="02020603050405020304" pitchFamily="18" charset="0"/>
              </a:rPr>
              <a:t>based approaches</a:t>
            </a:r>
          </a:p>
          <a:p>
            <a:endParaRPr lang="en-IN" sz="240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277C6117-AF03-D4A2-8FED-7D8EACD6F844}"/>
              </a:ext>
            </a:extLst>
          </p:cNvPr>
          <p:cNvSpPr>
            <a:spLocks noGrp="1"/>
          </p:cNvSpPr>
          <p:nvPr>
            <p:ph type="ftr" sz="quarter" idx="11"/>
          </p:nvPr>
        </p:nvSpPr>
        <p:spPr/>
        <p:txBody>
          <a:bodyPr/>
          <a:lstStyle/>
          <a:p>
            <a:r>
              <a:rPr lang="en-US"/>
              <a:t>LLM | Premjith B</a:t>
            </a:r>
          </a:p>
        </p:txBody>
      </p:sp>
      <p:sp>
        <p:nvSpPr>
          <p:cNvPr id="5" name="Slide Number Placeholder 4">
            <a:extLst>
              <a:ext uri="{FF2B5EF4-FFF2-40B4-BE49-F238E27FC236}">
                <a16:creationId xmlns:a16="http://schemas.microsoft.com/office/drawing/2014/main" id="{EF6829C2-DF1D-EA6D-CAE0-C8A4017FA62B}"/>
              </a:ext>
            </a:extLst>
          </p:cNvPr>
          <p:cNvSpPr>
            <a:spLocks noGrp="1"/>
          </p:cNvSpPr>
          <p:nvPr>
            <p:ph type="sldNum" sz="quarter" idx="12"/>
          </p:nvPr>
        </p:nvSpPr>
        <p:spPr/>
        <p:txBody>
          <a:bodyPr/>
          <a:lstStyle/>
          <a:p>
            <a:fld id="{C01389E6-C847-4AD0-B56D-D205B2EAB1EE}" type="slidenum">
              <a:rPr lang="en-US" smtClean="0"/>
              <a:t>126</a:t>
            </a:fld>
            <a:endParaRPr lang="en-US"/>
          </a:p>
        </p:txBody>
      </p:sp>
    </p:spTree>
    <p:extLst>
      <p:ext uri="{BB962C8B-B14F-4D97-AF65-F5344CB8AC3E}">
        <p14:creationId xmlns:p14="http://schemas.microsoft.com/office/powerpoint/2010/main" val="157426456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008DB-2E76-CD43-A032-ABB8AF6940F3}"/>
              </a:ext>
            </a:extLst>
          </p:cNvPr>
          <p:cNvSpPr>
            <a:spLocks noGrp="1"/>
          </p:cNvSpPr>
          <p:nvPr>
            <p:ph type="title"/>
          </p:nvPr>
        </p:nvSpPr>
        <p:spPr/>
        <p:txBody>
          <a:bodyPr>
            <a:normAutofit fontScale="90000"/>
          </a:bodyPr>
          <a:lstStyle/>
          <a:p>
            <a:endParaRPr lang="en-IN"/>
          </a:p>
        </p:txBody>
      </p:sp>
      <p:sp>
        <p:nvSpPr>
          <p:cNvPr id="3" name="Content Placeholder 2">
            <a:extLst>
              <a:ext uri="{FF2B5EF4-FFF2-40B4-BE49-F238E27FC236}">
                <a16:creationId xmlns:a16="http://schemas.microsoft.com/office/drawing/2014/main" id="{8C2F1B4F-4C0D-9E0E-D872-2D87E0C898B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3DE0EE0-8CFA-F168-EA1E-CF6BE6FAE9C4}"/>
              </a:ext>
            </a:extLst>
          </p:cNvPr>
          <p:cNvPicPr>
            <a:picLocks noChangeAspect="1"/>
          </p:cNvPicPr>
          <p:nvPr/>
        </p:nvPicPr>
        <p:blipFill>
          <a:blip r:embed="rId2"/>
          <a:stretch>
            <a:fillRect/>
          </a:stretch>
        </p:blipFill>
        <p:spPr>
          <a:xfrm>
            <a:off x="1091045" y="-125243"/>
            <a:ext cx="8874535" cy="6302205"/>
          </a:xfrm>
          <a:prstGeom prst="rect">
            <a:avLst/>
          </a:prstGeom>
        </p:spPr>
      </p:pic>
    </p:spTree>
    <p:extLst>
      <p:ext uri="{BB962C8B-B14F-4D97-AF65-F5344CB8AC3E}">
        <p14:creationId xmlns:p14="http://schemas.microsoft.com/office/powerpoint/2010/main" val="247946719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580DA-452D-33BD-64E0-6B63E4135445}"/>
              </a:ext>
            </a:extLst>
          </p:cNvPr>
          <p:cNvSpPr>
            <a:spLocks noGrp="1"/>
          </p:cNvSpPr>
          <p:nvPr>
            <p:ph type="title"/>
          </p:nvPr>
        </p:nvSpPr>
        <p:spPr/>
        <p:txBody>
          <a:bodyPr>
            <a:normAutofit fontScale="90000"/>
          </a:bodyPr>
          <a:lstStyle/>
          <a:p>
            <a:endParaRPr lang="en-IN"/>
          </a:p>
        </p:txBody>
      </p:sp>
      <p:sp>
        <p:nvSpPr>
          <p:cNvPr id="3" name="Content Placeholder 2">
            <a:extLst>
              <a:ext uri="{FF2B5EF4-FFF2-40B4-BE49-F238E27FC236}">
                <a16:creationId xmlns:a16="http://schemas.microsoft.com/office/drawing/2014/main" id="{A561DE63-4143-83B3-B09A-46B9C3CF1AA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4522B1E-9509-FFE0-2958-664C7BB45BCF}"/>
              </a:ext>
            </a:extLst>
          </p:cNvPr>
          <p:cNvPicPr>
            <a:picLocks noChangeAspect="1"/>
          </p:cNvPicPr>
          <p:nvPr/>
        </p:nvPicPr>
        <p:blipFill>
          <a:blip r:embed="rId2"/>
          <a:stretch>
            <a:fillRect/>
          </a:stretch>
        </p:blipFill>
        <p:spPr>
          <a:xfrm>
            <a:off x="420100" y="219653"/>
            <a:ext cx="11597804" cy="5443391"/>
          </a:xfrm>
          <a:prstGeom prst="rect">
            <a:avLst/>
          </a:prstGeom>
        </p:spPr>
      </p:pic>
      <p:sp>
        <p:nvSpPr>
          <p:cNvPr id="8" name="TextBox 7">
            <a:extLst>
              <a:ext uri="{FF2B5EF4-FFF2-40B4-BE49-F238E27FC236}">
                <a16:creationId xmlns:a16="http://schemas.microsoft.com/office/drawing/2014/main" id="{197EDD1F-88C8-36DA-A253-64F6DB1B3648}"/>
              </a:ext>
            </a:extLst>
          </p:cNvPr>
          <p:cNvSpPr txBox="1"/>
          <p:nvPr/>
        </p:nvSpPr>
        <p:spPr>
          <a:xfrm>
            <a:off x="838200" y="4931354"/>
            <a:ext cx="10207336" cy="1200329"/>
          </a:xfrm>
          <a:prstGeom prst="rect">
            <a:avLst/>
          </a:prstGeom>
          <a:noFill/>
          <a:ln w="50800">
            <a:solidFill>
              <a:schemeClr val="accent1">
                <a:shade val="50000"/>
              </a:schemeClr>
            </a:solidFill>
          </a:ln>
        </p:spPr>
        <p:txBody>
          <a:bodyPr wrap="square">
            <a:spAutoFit/>
          </a:bodyPr>
          <a:lstStyle/>
          <a:p>
            <a:r>
              <a:rPr lang="en-US" b="1">
                <a:solidFill>
                  <a:srgbClr val="C00000"/>
                </a:solidFill>
              </a:rPr>
              <a:t>Freezing</a:t>
            </a:r>
            <a:r>
              <a:rPr lang="en-US"/>
              <a:t>: This involves keeping certain layers of the pre-trained LLM's architecture unchanged during fine-tuning. These frozen layers typically represent </a:t>
            </a:r>
            <a:r>
              <a:rPr lang="en-US" b="1">
                <a:solidFill>
                  <a:srgbClr val="0070C0"/>
                </a:solidFill>
              </a:rPr>
              <a:t>the LLM's core capabilities for understanding language</a:t>
            </a:r>
            <a:r>
              <a:rPr lang="en-US"/>
              <a:t>.</a:t>
            </a:r>
          </a:p>
          <a:p>
            <a:r>
              <a:rPr lang="en-US" b="1">
                <a:solidFill>
                  <a:srgbClr val="C00000"/>
                </a:solidFill>
              </a:rPr>
              <a:t>Reconfiguring:</a:t>
            </a:r>
            <a:r>
              <a:rPr lang="en-US"/>
              <a:t> Specific parts of the LLM, particularly the later layers, are reconfigured to </a:t>
            </a:r>
            <a:r>
              <a:rPr lang="en-US" b="1">
                <a:solidFill>
                  <a:srgbClr val="0070C0"/>
                </a:solidFill>
              </a:rPr>
              <a:t>adapt to the target task</a:t>
            </a:r>
            <a:endParaRPr lang="en-IN" b="1">
              <a:solidFill>
                <a:srgbClr val="0070C0"/>
              </a:solidFill>
            </a:endParaRPr>
          </a:p>
        </p:txBody>
      </p:sp>
      <p:sp>
        <p:nvSpPr>
          <p:cNvPr id="9" name="TextBox 8">
            <a:extLst>
              <a:ext uri="{FF2B5EF4-FFF2-40B4-BE49-F238E27FC236}">
                <a16:creationId xmlns:a16="http://schemas.microsoft.com/office/drawing/2014/main" id="{749F9789-E5F9-4AE3-AB8F-02043C942F1A}"/>
              </a:ext>
            </a:extLst>
          </p:cNvPr>
          <p:cNvSpPr txBox="1"/>
          <p:nvPr/>
        </p:nvSpPr>
        <p:spPr>
          <a:xfrm>
            <a:off x="6943205" y="1119652"/>
            <a:ext cx="4526059" cy="923330"/>
          </a:xfrm>
          <a:prstGeom prst="rect">
            <a:avLst/>
          </a:prstGeom>
          <a:noFill/>
          <a:ln w="63500">
            <a:solidFill>
              <a:schemeClr val="accent1">
                <a:shade val="50000"/>
              </a:schemeClr>
            </a:solidFill>
          </a:ln>
        </p:spPr>
        <p:txBody>
          <a:bodyPr wrap="square" rtlCol="0">
            <a:spAutoFit/>
          </a:bodyPr>
          <a:lstStyle/>
          <a:p>
            <a:r>
              <a:rPr lang="en-IN"/>
              <a:t>Split your linear layer into 2 matrices based on information measure or gradient measure-Frozen matrix and Trainable matrix </a:t>
            </a:r>
          </a:p>
        </p:txBody>
      </p:sp>
    </p:spTree>
    <p:extLst>
      <p:ext uri="{BB962C8B-B14F-4D97-AF65-F5344CB8AC3E}">
        <p14:creationId xmlns:p14="http://schemas.microsoft.com/office/powerpoint/2010/main" val="281052099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7FF48-9121-4FE7-9F31-63E6D5C192AE}"/>
              </a:ext>
            </a:extLst>
          </p:cNvPr>
          <p:cNvSpPr>
            <a:spLocks noGrp="1"/>
          </p:cNvSpPr>
          <p:nvPr>
            <p:ph idx="1"/>
          </p:nvPr>
        </p:nvSpPr>
        <p:spPr/>
        <p:txBody>
          <a:bodyPr/>
          <a:lstStyle/>
          <a:p>
            <a:endParaRPr lang="en-IN"/>
          </a:p>
        </p:txBody>
      </p:sp>
      <p:sp>
        <p:nvSpPr>
          <p:cNvPr id="6" name="Rectangle 5">
            <a:extLst>
              <a:ext uri="{FF2B5EF4-FFF2-40B4-BE49-F238E27FC236}">
                <a16:creationId xmlns:a16="http://schemas.microsoft.com/office/drawing/2014/main" id="{6C5019E6-2BD9-4F92-A543-21D90A1A90AC}"/>
              </a:ext>
            </a:extLst>
          </p:cNvPr>
          <p:cNvSpPr/>
          <p:nvPr/>
        </p:nvSpPr>
        <p:spPr>
          <a:xfrm>
            <a:off x="1497840" y="1513927"/>
            <a:ext cx="8860221" cy="3830145"/>
          </a:xfrm>
          <a:prstGeom prst="rect">
            <a:avLst/>
          </a:prstGeom>
          <a:solidFill>
            <a:srgbClr val="FDDAF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IN" sz="4000" spc="0" err="1">
                <a:solidFill>
                  <a:schemeClr val="tx1"/>
                </a:solidFill>
                <a:latin typeface="Times New Roman" panose="02020603050405020304" pitchFamily="18" charset="0"/>
                <a:cs typeface="Times New Roman" panose="02020603050405020304" pitchFamily="18" charset="0"/>
              </a:rPr>
              <a:t>Reparametrization</a:t>
            </a:r>
            <a:r>
              <a:rPr lang="en-IN" sz="4000" spc="0">
                <a:solidFill>
                  <a:schemeClr val="tx1"/>
                </a:solidFill>
                <a:latin typeface="Times New Roman" panose="02020603050405020304" pitchFamily="18" charset="0"/>
                <a:cs typeface="Times New Roman" panose="02020603050405020304" pitchFamily="18" charset="0"/>
              </a:rPr>
              <a:t>-based methods- </a:t>
            </a:r>
            <a:r>
              <a:rPr lang="en-IN" sz="4000" spc="0" err="1">
                <a:solidFill>
                  <a:schemeClr val="tx1"/>
                </a:solidFill>
                <a:latin typeface="Times New Roman" panose="02020603050405020304" pitchFamily="18" charset="0"/>
                <a:cs typeface="Times New Roman" panose="02020603050405020304" pitchFamily="18" charset="0"/>
              </a:rPr>
              <a:t>LoRA</a:t>
            </a:r>
            <a:endParaRPr lang="en-IN" sz="4000" b="1" i="0">
              <a:solidFill>
                <a:schemeClr val="tx1"/>
              </a:solidFill>
              <a:effectLst/>
              <a:highlight>
                <a:srgbClr val="FFFFFF"/>
              </a:highlight>
              <a:latin typeface="sohne"/>
            </a:endParaRPr>
          </a:p>
        </p:txBody>
      </p:sp>
      <p:sp>
        <p:nvSpPr>
          <p:cNvPr id="2" name="TextBox 1">
            <a:extLst>
              <a:ext uri="{FF2B5EF4-FFF2-40B4-BE49-F238E27FC236}">
                <a16:creationId xmlns:a16="http://schemas.microsoft.com/office/drawing/2014/main" id="{F732896F-E8DF-4C07-9CC4-8C7D6DAF73FF}"/>
              </a:ext>
            </a:extLst>
          </p:cNvPr>
          <p:cNvSpPr txBox="1"/>
          <p:nvPr/>
        </p:nvSpPr>
        <p:spPr>
          <a:xfrm>
            <a:off x="0" y="6026639"/>
            <a:ext cx="2808526" cy="369332"/>
          </a:xfrm>
          <a:prstGeom prst="rect">
            <a:avLst/>
          </a:prstGeom>
          <a:noFill/>
        </p:spPr>
        <p:txBody>
          <a:bodyPr wrap="none" rtlCol="0">
            <a:spAutoFit/>
          </a:bodyPr>
          <a:lstStyle/>
          <a:p>
            <a:r>
              <a:rPr lang="en-IN"/>
              <a:t>Courtesy:, deeplearning.ai , </a:t>
            </a:r>
          </a:p>
        </p:txBody>
      </p:sp>
    </p:spTree>
    <p:extLst>
      <p:ext uri="{BB962C8B-B14F-4D97-AF65-F5344CB8AC3E}">
        <p14:creationId xmlns:p14="http://schemas.microsoft.com/office/powerpoint/2010/main" val="2016993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81187-3775-31D7-8FF6-42499298F4B1}"/>
            </a:ext>
          </a:extLst>
        </p:cNvPr>
        <p:cNvGrpSpPr/>
        <p:nvPr/>
      </p:nvGrpSpPr>
      <p:grpSpPr>
        <a:xfrm>
          <a:off x="0" y="0"/>
          <a:ext cx="0" cy="0"/>
          <a:chOff x="0" y="0"/>
          <a:chExt cx="0" cy="0"/>
        </a:xfrm>
      </p:grpSpPr>
      <p:pic>
        <p:nvPicPr>
          <p:cNvPr id="2" name="Picture 1" descr="A screenshot of a computer&#10;&#10;AI-generated content may be incorrect.">
            <a:extLst>
              <a:ext uri="{FF2B5EF4-FFF2-40B4-BE49-F238E27FC236}">
                <a16:creationId xmlns:a16="http://schemas.microsoft.com/office/drawing/2014/main" id="{D6B22DEE-07BB-28B6-6A7B-49184044DE00}"/>
              </a:ext>
            </a:extLst>
          </p:cNvPr>
          <p:cNvPicPr>
            <a:picLocks noChangeAspect="1"/>
          </p:cNvPicPr>
          <p:nvPr/>
        </p:nvPicPr>
        <p:blipFill>
          <a:blip r:embed="rId2"/>
          <a:stretch>
            <a:fillRect/>
          </a:stretch>
        </p:blipFill>
        <p:spPr>
          <a:xfrm>
            <a:off x="2341747" y="1137256"/>
            <a:ext cx="7668879" cy="4908082"/>
          </a:xfrm>
          <a:prstGeom prst="rect">
            <a:avLst/>
          </a:prstGeom>
          <a:noFill/>
        </p:spPr>
      </p:pic>
      <p:sp>
        <p:nvSpPr>
          <p:cNvPr id="3" name="Title 2">
            <a:extLst>
              <a:ext uri="{FF2B5EF4-FFF2-40B4-BE49-F238E27FC236}">
                <a16:creationId xmlns:a16="http://schemas.microsoft.com/office/drawing/2014/main" id="{BF94C4EE-0ED1-E6F3-2F6F-FC5EF2A84048}"/>
              </a:ext>
            </a:extLst>
          </p:cNvPr>
          <p:cNvSpPr>
            <a:spLocks noGrp="1"/>
          </p:cNvSpPr>
          <p:nvPr>
            <p:ph type="title"/>
          </p:nvPr>
        </p:nvSpPr>
        <p:spPr>
          <a:xfrm>
            <a:off x="571499" y="348662"/>
            <a:ext cx="11209376" cy="464000"/>
          </a:xfrm>
        </p:spPr>
        <p:txBody>
          <a:bodyPr anchor="ctr">
            <a:normAutofit/>
          </a:bodyPr>
          <a:lstStyle/>
          <a:p>
            <a:r>
              <a:rPr lang="en-US" sz="2700"/>
              <a:t>First Basic Prompt</a:t>
            </a:r>
          </a:p>
        </p:txBody>
      </p:sp>
    </p:spTree>
    <p:extLst>
      <p:ext uri="{BB962C8B-B14F-4D97-AF65-F5344CB8AC3E}">
        <p14:creationId xmlns:p14="http://schemas.microsoft.com/office/powerpoint/2010/main" val="13060190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DA673-00EC-3096-FC52-4080F9B5CBC7}"/>
              </a:ext>
            </a:extLst>
          </p:cNvPr>
          <p:cNvSpPr>
            <a:spLocks noGrp="1"/>
          </p:cNvSpPr>
          <p:nvPr>
            <p:ph type="title"/>
          </p:nvPr>
        </p:nvSpPr>
        <p:spPr>
          <a:xfrm>
            <a:off x="1371600" y="82296"/>
            <a:ext cx="10241280" cy="1234440"/>
          </a:xfrm>
        </p:spPr>
        <p:txBody>
          <a:bodyPr/>
          <a:lstStyle/>
          <a:p>
            <a:r>
              <a:rPr lang="en-IN" spc="0">
                <a:latin typeface="Times New Roman" panose="02020603050405020304" pitchFamily="18" charset="0"/>
                <a:cs typeface="Times New Roman" panose="02020603050405020304" pitchFamily="18" charset="0"/>
              </a:rPr>
              <a:t>Reparametrization-based methods</a:t>
            </a:r>
          </a:p>
        </p:txBody>
      </p:sp>
      <p:sp>
        <p:nvSpPr>
          <p:cNvPr id="3" name="Content Placeholder 2">
            <a:extLst>
              <a:ext uri="{FF2B5EF4-FFF2-40B4-BE49-F238E27FC236}">
                <a16:creationId xmlns:a16="http://schemas.microsoft.com/office/drawing/2014/main" id="{A1B01565-2CAF-5DCD-A4C4-72450C78EC68}"/>
              </a:ext>
            </a:extLst>
          </p:cNvPr>
          <p:cNvSpPr>
            <a:spLocks noGrp="1"/>
          </p:cNvSpPr>
          <p:nvPr>
            <p:ph idx="1"/>
          </p:nvPr>
        </p:nvSpPr>
        <p:spPr>
          <a:xfrm>
            <a:off x="374073" y="3743636"/>
            <a:ext cx="12046527" cy="3959352"/>
          </a:xfrm>
        </p:spPr>
        <p:txBody>
          <a:bodyPr>
            <a:normAutofit/>
          </a:bodyPr>
          <a:lstStyle/>
          <a:p>
            <a:r>
              <a:rPr lang="en-US" sz="2400">
                <a:latin typeface="Times New Roman" panose="02020603050405020304" pitchFamily="18" charset="0"/>
                <a:cs typeface="Times New Roman" panose="02020603050405020304" pitchFamily="18" charset="0"/>
              </a:rPr>
              <a:t>Leverage low-rank representations to minimize the number of trainable parameters</a:t>
            </a:r>
          </a:p>
          <a:p>
            <a:r>
              <a:rPr lang="en-US" sz="2400">
                <a:latin typeface="Times New Roman" panose="02020603050405020304" pitchFamily="18" charset="0"/>
                <a:cs typeface="Times New Roman" panose="02020603050405020304" pitchFamily="18" charset="0"/>
              </a:rPr>
              <a:t>Basic intuition: neural networks have low dimensional representations</a:t>
            </a:r>
          </a:p>
          <a:p>
            <a:r>
              <a:rPr lang="en-IN" sz="2400">
                <a:latin typeface="Times New Roman" panose="02020603050405020304" pitchFamily="18" charset="0"/>
                <a:cs typeface="Times New Roman" panose="02020603050405020304" pitchFamily="18" charset="0"/>
              </a:rPr>
              <a:t>Common approaches</a:t>
            </a:r>
          </a:p>
          <a:p>
            <a:pPr lvl="1"/>
            <a:r>
              <a:rPr lang="en-IN" sz="2400">
                <a:solidFill>
                  <a:schemeClr val="accent6">
                    <a:lumMod val="75000"/>
                  </a:schemeClr>
                </a:solidFill>
                <a:latin typeface="Times New Roman" panose="02020603050405020304" pitchFamily="18" charset="0"/>
                <a:cs typeface="Times New Roman" panose="02020603050405020304" pitchFamily="18" charset="0"/>
              </a:rPr>
              <a:t>Intrinsic SAID</a:t>
            </a:r>
          </a:p>
          <a:p>
            <a:pPr lvl="1"/>
            <a:r>
              <a:rPr lang="en-IN" sz="2400" err="1">
                <a:solidFill>
                  <a:schemeClr val="accent6">
                    <a:lumMod val="75000"/>
                  </a:schemeClr>
                </a:solidFill>
                <a:latin typeface="Times New Roman" panose="02020603050405020304" pitchFamily="18" charset="0"/>
                <a:cs typeface="Times New Roman" panose="02020603050405020304" pitchFamily="18" charset="0"/>
              </a:rPr>
              <a:t>LoRA</a:t>
            </a:r>
            <a:endParaRPr lang="en-IN" sz="2400">
              <a:solidFill>
                <a:schemeClr val="accent6">
                  <a:lumMod val="75000"/>
                </a:schemeClr>
              </a:solidFill>
              <a:latin typeface="Times New Roman" panose="02020603050405020304" pitchFamily="18" charset="0"/>
              <a:cs typeface="Times New Roman" panose="02020603050405020304" pitchFamily="18" charset="0"/>
            </a:endParaRPr>
          </a:p>
          <a:p>
            <a:pPr lvl="1"/>
            <a:r>
              <a:rPr lang="en-IN" err="1">
                <a:solidFill>
                  <a:schemeClr val="accent6">
                    <a:lumMod val="75000"/>
                  </a:schemeClr>
                </a:solidFill>
                <a:latin typeface="Times New Roman" panose="02020603050405020304" pitchFamily="18" charset="0"/>
                <a:cs typeface="Times New Roman" panose="02020603050405020304" pitchFamily="18" charset="0"/>
              </a:rPr>
              <a:t>QLoRA</a:t>
            </a:r>
            <a:endParaRPr lang="en-IN" sz="240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A7F141C3-62A1-DEED-E24A-5B319CA7DD36}"/>
              </a:ext>
            </a:extLst>
          </p:cNvPr>
          <p:cNvSpPr>
            <a:spLocks noGrp="1"/>
          </p:cNvSpPr>
          <p:nvPr>
            <p:ph type="sldNum" sz="quarter" idx="12"/>
          </p:nvPr>
        </p:nvSpPr>
        <p:spPr/>
        <p:txBody>
          <a:bodyPr/>
          <a:lstStyle/>
          <a:p>
            <a:fld id="{C01389E6-C847-4AD0-B56D-D205B2EAB1EE}" type="slidenum">
              <a:rPr lang="en-US" smtClean="0"/>
              <a:t>130</a:t>
            </a:fld>
            <a:endParaRPr lang="en-US"/>
          </a:p>
        </p:txBody>
      </p:sp>
      <p:sp>
        <p:nvSpPr>
          <p:cNvPr id="7" name="TextBox 6">
            <a:extLst>
              <a:ext uri="{FF2B5EF4-FFF2-40B4-BE49-F238E27FC236}">
                <a16:creationId xmlns:a16="http://schemas.microsoft.com/office/drawing/2014/main" id="{03527940-CA57-EAB5-0EEA-0F7D6DFDC0AC}"/>
              </a:ext>
            </a:extLst>
          </p:cNvPr>
          <p:cNvSpPr txBox="1"/>
          <p:nvPr/>
        </p:nvSpPr>
        <p:spPr>
          <a:xfrm>
            <a:off x="685107" y="1316736"/>
            <a:ext cx="10927773" cy="2246769"/>
          </a:xfrm>
          <a:prstGeom prst="rect">
            <a:avLst/>
          </a:prstGeom>
          <a:noFill/>
          <a:ln w="57150">
            <a:solidFill>
              <a:schemeClr val="accent6">
                <a:lumMod val="75000"/>
              </a:schemeClr>
            </a:solidFill>
          </a:ln>
        </p:spPr>
        <p:txBody>
          <a:bodyPr wrap="square">
            <a:spAutoFit/>
          </a:bodyPr>
          <a:lstStyle/>
          <a:p>
            <a:r>
              <a:rPr lang="en-US" sz="2000" b="1">
                <a:solidFill>
                  <a:schemeClr val="accent6">
                    <a:lumMod val="75000"/>
                  </a:schemeClr>
                </a:solidFill>
              </a:rPr>
              <a:t>Reparameterization</a:t>
            </a:r>
            <a:r>
              <a:rPr lang="en-US" sz="2000"/>
              <a:t> refers to transforming or reformulating the parameters of a model in a way that simplifies certain aspects of the training or optimization process. </a:t>
            </a:r>
          </a:p>
          <a:p>
            <a:r>
              <a:rPr lang="en-US" sz="2000"/>
              <a:t>This can involve:</a:t>
            </a:r>
          </a:p>
          <a:p>
            <a:pPr marL="285750" indent="-285750">
              <a:buFont typeface="Arial" panose="020B0604020202020204" pitchFamily="34" charset="0"/>
              <a:buChar char="•"/>
            </a:pPr>
            <a:r>
              <a:rPr lang="en-US" sz="2000" b="1"/>
              <a:t>Simplifying the Optimization Landscape</a:t>
            </a:r>
            <a:r>
              <a:rPr lang="en-US" sz="2000"/>
              <a:t>: Making the parameter space easier to navigate during training.</a:t>
            </a:r>
          </a:p>
          <a:p>
            <a:pPr marL="285750" indent="-285750">
              <a:buFont typeface="Arial" panose="020B0604020202020204" pitchFamily="34" charset="0"/>
              <a:buChar char="•"/>
            </a:pPr>
            <a:r>
              <a:rPr lang="en-US" sz="2000" b="1"/>
              <a:t>Improving Efficiency</a:t>
            </a:r>
            <a:r>
              <a:rPr lang="en-US" sz="2000"/>
              <a:t>: Reducing the number of parameters or computations required.</a:t>
            </a:r>
          </a:p>
          <a:p>
            <a:pPr marL="285750" indent="-285750">
              <a:buFont typeface="Arial" panose="020B0604020202020204" pitchFamily="34" charset="0"/>
              <a:buChar char="•"/>
            </a:pPr>
            <a:r>
              <a:rPr lang="en-US" sz="2000" b="1"/>
              <a:t>Introducing Constraints</a:t>
            </a:r>
            <a:r>
              <a:rPr lang="en-US" sz="2000"/>
              <a:t>: Incorporating prior knowledge or constraints more naturally into the model.</a:t>
            </a:r>
            <a:endParaRPr lang="en-IN" sz="2000"/>
          </a:p>
        </p:txBody>
      </p:sp>
    </p:spTree>
    <p:extLst>
      <p:ext uri="{BB962C8B-B14F-4D97-AF65-F5344CB8AC3E}">
        <p14:creationId xmlns:p14="http://schemas.microsoft.com/office/powerpoint/2010/main" val="67234670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0F410-B87E-301A-412E-59BBCCDBE83E}"/>
              </a:ext>
            </a:extLst>
          </p:cNvPr>
          <p:cNvSpPr>
            <a:spLocks noGrp="1"/>
          </p:cNvSpPr>
          <p:nvPr>
            <p:ph type="title"/>
          </p:nvPr>
        </p:nvSpPr>
        <p:spPr/>
        <p:txBody>
          <a:bodyPr>
            <a:normAutofit fontScale="90000"/>
          </a:bodyPr>
          <a:lstStyle/>
          <a:p>
            <a:endParaRPr lang="en-IN"/>
          </a:p>
        </p:txBody>
      </p:sp>
      <p:sp>
        <p:nvSpPr>
          <p:cNvPr id="3" name="Content Placeholder 2">
            <a:extLst>
              <a:ext uri="{FF2B5EF4-FFF2-40B4-BE49-F238E27FC236}">
                <a16:creationId xmlns:a16="http://schemas.microsoft.com/office/drawing/2014/main" id="{77D54A4D-41FB-691B-091D-1F261564B95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91392EB-A915-57C2-19A8-90CF4654DECA}"/>
              </a:ext>
            </a:extLst>
          </p:cNvPr>
          <p:cNvPicPr>
            <a:picLocks noChangeAspect="1"/>
          </p:cNvPicPr>
          <p:nvPr/>
        </p:nvPicPr>
        <p:blipFill>
          <a:blip r:embed="rId2"/>
          <a:stretch>
            <a:fillRect/>
          </a:stretch>
        </p:blipFill>
        <p:spPr>
          <a:xfrm>
            <a:off x="2373307" y="754148"/>
            <a:ext cx="7445385" cy="5349704"/>
          </a:xfrm>
          <a:prstGeom prst="rect">
            <a:avLst/>
          </a:prstGeom>
        </p:spPr>
      </p:pic>
    </p:spTree>
    <p:extLst>
      <p:ext uri="{BB962C8B-B14F-4D97-AF65-F5344CB8AC3E}">
        <p14:creationId xmlns:p14="http://schemas.microsoft.com/office/powerpoint/2010/main" val="21438044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89060-AC88-6E29-8F3D-4FA7F82706BE}"/>
              </a:ext>
            </a:extLst>
          </p:cNvPr>
          <p:cNvSpPr>
            <a:spLocks noGrp="1"/>
          </p:cNvSpPr>
          <p:nvPr>
            <p:ph type="title"/>
          </p:nvPr>
        </p:nvSpPr>
        <p:spPr/>
        <p:txBody>
          <a:bodyPr>
            <a:normAutofit fontScale="90000"/>
          </a:bodyPr>
          <a:lstStyle/>
          <a:p>
            <a:r>
              <a:rPr lang="en-US"/>
              <a:t>Low-Rank Adaptation, or </a:t>
            </a:r>
            <a:r>
              <a:rPr lang="en-US" err="1"/>
              <a:t>LoRA</a:t>
            </a:r>
            <a:endParaRPr lang="en-IN"/>
          </a:p>
        </p:txBody>
      </p:sp>
      <p:sp>
        <p:nvSpPr>
          <p:cNvPr id="3" name="Content Placeholder 2">
            <a:extLst>
              <a:ext uri="{FF2B5EF4-FFF2-40B4-BE49-F238E27FC236}">
                <a16:creationId xmlns:a16="http://schemas.microsoft.com/office/drawing/2014/main" id="{47430459-42EB-3323-D2FD-1027AFB1ED35}"/>
              </a:ext>
            </a:extLst>
          </p:cNvPr>
          <p:cNvSpPr>
            <a:spLocks noGrp="1"/>
          </p:cNvSpPr>
          <p:nvPr>
            <p:ph idx="1"/>
          </p:nvPr>
        </p:nvSpPr>
        <p:spPr/>
        <p:txBody>
          <a:bodyPr/>
          <a:lstStyle/>
          <a:p>
            <a:endParaRPr lang="en-IN"/>
          </a:p>
        </p:txBody>
      </p:sp>
      <p:sp>
        <p:nvSpPr>
          <p:cNvPr id="5" name="TextBox 4">
            <a:extLst>
              <a:ext uri="{FF2B5EF4-FFF2-40B4-BE49-F238E27FC236}">
                <a16:creationId xmlns:a16="http://schemas.microsoft.com/office/drawing/2014/main" id="{8D18AC90-7730-367A-B21F-13DD026B6CD8}"/>
              </a:ext>
            </a:extLst>
          </p:cNvPr>
          <p:cNvSpPr txBox="1"/>
          <p:nvPr/>
        </p:nvSpPr>
        <p:spPr>
          <a:xfrm>
            <a:off x="1756061" y="1532713"/>
            <a:ext cx="8593283" cy="1323439"/>
          </a:xfrm>
          <a:prstGeom prst="rect">
            <a:avLst/>
          </a:prstGeom>
          <a:noFill/>
          <a:ln w="57150">
            <a:solidFill>
              <a:schemeClr val="accent6">
                <a:lumMod val="60000"/>
                <a:lumOff val="40000"/>
              </a:schemeClr>
            </a:solidFill>
          </a:ln>
        </p:spPr>
        <p:txBody>
          <a:bodyPr wrap="square">
            <a:spAutoFit/>
          </a:bodyPr>
          <a:lstStyle/>
          <a:p>
            <a:r>
              <a:rPr lang="en-US" sz="2000"/>
              <a:t>Low-Rank Adaptation, or </a:t>
            </a:r>
            <a:r>
              <a:rPr lang="en-US" sz="2000" err="1"/>
              <a:t>LoRA</a:t>
            </a:r>
            <a:r>
              <a:rPr lang="en-US" sz="2000"/>
              <a:t>,  </a:t>
            </a:r>
            <a:r>
              <a:rPr lang="en-US" sz="2000" b="1">
                <a:solidFill>
                  <a:srgbClr val="00B050"/>
                </a:solidFill>
              </a:rPr>
              <a:t>freezes the pretrained model weights </a:t>
            </a:r>
            <a:r>
              <a:rPr lang="en-US" sz="2000"/>
              <a:t>and </a:t>
            </a:r>
            <a:r>
              <a:rPr lang="en-US" sz="2000" b="1">
                <a:solidFill>
                  <a:srgbClr val="00B050"/>
                </a:solidFill>
              </a:rPr>
              <a:t>injects trainable rank decomposition matrices </a:t>
            </a:r>
            <a:r>
              <a:rPr lang="en-US" sz="2000"/>
              <a:t>into each layer of the Transformer architecture, greatly reducing the number of trainable parameters for downstream tasks</a:t>
            </a:r>
            <a:endParaRPr lang="en-IN" sz="2000"/>
          </a:p>
        </p:txBody>
      </p:sp>
      <p:sp>
        <p:nvSpPr>
          <p:cNvPr id="7" name="TextBox 6">
            <a:extLst>
              <a:ext uri="{FF2B5EF4-FFF2-40B4-BE49-F238E27FC236}">
                <a16:creationId xmlns:a16="http://schemas.microsoft.com/office/drawing/2014/main" id="{2197B4DF-0416-A29A-2193-473D7D311C10}"/>
              </a:ext>
            </a:extLst>
          </p:cNvPr>
          <p:cNvSpPr txBox="1"/>
          <p:nvPr/>
        </p:nvSpPr>
        <p:spPr>
          <a:xfrm>
            <a:off x="1756062" y="3429000"/>
            <a:ext cx="8593283" cy="2246769"/>
          </a:xfrm>
          <a:prstGeom prst="rect">
            <a:avLst/>
          </a:prstGeom>
          <a:solidFill>
            <a:schemeClr val="accent6">
              <a:lumMod val="20000"/>
              <a:lumOff val="80000"/>
            </a:schemeClr>
          </a:solidFill>
        </p:spPr>
        <p:txBody>
          <a:bodyPr wrap="square">
            <a:spAutoFit/>
          </a:bodyPr>
          <a:lstStyle/>
          <a:p>
            <a:pPr marL="285750" indent="-285750">
              <a:buFont typeface="Arial" panose="020B0604020202020204" pitchFamily="34" charset="0"/>
              <a:buChar char="•"/>
            </a:pPr>
            <a:r>
              <a:rPr lang="en-US" sz="2000"/>
              <a:t>Compared to GPT-3 175B fine-tuned with Adam, </a:t>
            </a:r>
            <a:r>
              <a:rPr lang="en-US" sz="2000" err="1"/>
              <a:t>LoRA</a:t>
            </a:r>
            <a:r>
              <a:rPr lang="en-US" sz="2000"/>
              <a:t> can reduce the number of trainable parameters by 10,000 times and the GPU memory requirement by 3 times.</a:t>
            </a:r>
          </a:p>
          <a:p>
            <a:pPr marL="285750" indent="-285750">
              <a:buFont typeface="Arial" panose="020B0604020202020204" pitchFamily="34" charset="0"/>
              <a:buChar char="•"/>
            </a:pPr>
            <a:r>
              <a:rPr lang="en-US" sz="2000"/>
              <a:t> </a:t>
            </a:r>
            <a:r>
              <a:rPr lang="en-US" sz="2000" err="1"/>
              <a:t>LoRA</a:t>
            </a:r>
            <a:r>
              <a:rPr lang="en-US" sz="2000"/>
              <a:t> performs on-par or better than finetuning in model quality on </a:t>
            </a:r>
            <a:r>
              <a:rPr lang="en-US" sz="2000" err="1"/>
              <a:t>RoBERTa</a:t>
            </a:r>
            <a:r>
              <a:rPr lang="en-US" sz="2000"/>
              <a:t>, </a:t>
            </a:r>
            <a:r>
              <a:rPr lang="en-US" sz="2000" err="1"/>
              <a:t>DeBERTa</a:t>
            </a:r>
            <a:r>
              <a:rPr lang="en-US" sz="2000"/>
              <a:t>, GPT-2, and GPT-3, despite having fewer trainable parameters, </a:t>
            </a:r>
          </a:p>
          <a:p>
            <a:pPr marL="285750" indent="-285750">
              <a:buFont typeface="Arial" panose="020B0604020202020204" pitchFamily="34" charset="0"/>
              <a:buChar char="•"/>
            </a:pPr>
            <a:r>
              <a:rPr lang="en-US" sz="2000"/>
              <a:t>a higher training throughput, and, unlike adapters, no additional inference latency*</a:t>
            </a:r>
            <a:endParaRPr lang="en-IN" sz="2000"/>
          </a:p>
        </p:txBody>
      </p:sp>
      <p:sp>
        <p:nvSpPr>
          <p:cNvPr id="9" name="TextBox 8">
            <a:extLst>
              <a:ext uri="{FF2B5EF4-FFF2-40B4-BE49-F238E27FC236}">
                <a16:creationId xmlns:a16="http://schemas.microsoft.com/office/drawing/2014/main" id="{12921048-D3AB-D1C7-3216-5F9A00642148}"/>
              </a:ext>
            </a:extLst>
          </p:cNvPr>
          <p:cNvSpPr txBox="1"/>
          <p:nvPr/>
        </p:nvSpPr>
        <p:spPr>
          <a:xfrm>
            <a:off x="218209" y="5826481"/>
            <a:ext cx="11679382" cy="523220"/>
          </a:xfrm>
          <a:prstGeom prst="rect">
            <a:avLst/>
          </a:prstGeom>
          <a:noFill/>
        </p:spPr>
        <p:txBody>
          <a:bodyPr wrap="square">
            <a:spAutoFit/>
          </a:bodyPr>
          <a:lstStyle/>
          <a:p>
            <a:r>
              <a:rPr lang="en-US" sz="1400"/>
              <a:t>*Inference latency refers to the time it takes for a model to process an input and produce an output. It's a crucial factor in real-time applications where quick responses are necessary</a:t>
            </a:r>
            <a:endParaRPr lang="en-IN" sz="1400"/>
          </a:p>
        </p:txBody>
      </p:sp>
    </p:spTree>
    <p:extLst>
      <p:ext uri="{BB962C8B-B14F-4D97-AF65-F5344CB8AC3E}">
        <p14:creationId xmlns:p14="http://schemas.microsoft.com/office/powerpoint/2010/main" val="4911984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A06B-8BFA-D1B0-E764-F6573AC9022A}"/>
              </a:ext>
            </a:extLst>
          </p:cNvPr>
          <p:cNvSpPr>
            <a:spLocks noGrp="1"/>
          </p:cNvSpPr>
          <p:nvPr>
            <p:ph type="title"/>
          </p:nvPr>
        </p:nvSpPr>
        <p:spPr/>
        <p:txBody>
          <a:bodyPr>
            <a:normAutofit fontScale="90000"/>
          </a:bodyPr>
          <a:lstStyle/>
          <a:p>
            <a:r>
              <a:rPr lang="en-IN"/>
              <a:t>Rank of a Matrix</a:t>
            </a:r>
          </a:p>
        </p:txBody>
      </p:sp>
      <p:sp>
        <p:nvSpPr>
          <p:cNvPr id="3" name="Content Placeholder 2">
            <a:extLst>
              <a:ext uri="{FF2B5EF4-FFF2-40B4-BE49-F238E27FC236}">
                <a16:creationId xmlns:a16="http://schemas.microsoft.com/office/drawing/2014/main" id="{2A244042-505D-F419-20A3-34784210CCE4}"/>
              </a:ext>
            </a:extLst>
          </p:cNvPr>
          <p:cNvSpPr>
            <a:spLocks noGrp="1"/>
          </p:cNvSpPr>
          <p:nvPr>
            <p:ph idx="1"/>
          </p:nvPr>
        </p:nvSpPr>
        <p:spPr/>
        <p:txBody>
          <a:bodyPr/>
          <a:lstStyle/>
          <a:p>
            <a:endParaRPr lang="en-IN"/>
          </a:p>
        </p:txBody>
      </p:sp>
      <p:sp>
        <p:nvSpPr>
          <p:cNvPr id="5" name="TextBox 4">
            <a:extLst>
              <a:ext uri="{FF2B5EF4-FFF2-40B4-BE49-F238E27FC236}">
                <a16:creationId xmlns:a16="http://schemas.microsoft.com/office/drawing/2014/main" id="{E82E6F32-BE1D-1E1F-54D7-7681B5953D2C}"/>
              </a:ext>
            </a:extLst>
          </p:cNvPr>
          <p:cNvSpPr txBox="1"/>
          <p:nvPr/>
        </p:nvSpPr>
        <p:spPr>
          <a:xfrm>
            <a:off x="1392382" y="1375886"/>
            <a:ext cx="9559636" cy="923330"/>
          </a:xfrm>
          <a:prstGeom prst="rect">
            <a:avLst/>
          </a:prstGeom>
          <a:noFill/>
        </p:spPr>
        <p:txBody>
          <a:bodyPr wrap="square">
            <a:spAutoFit/>
          </a:bodyPr>
          <a:lstStyle/>
          <a:p>
            <a:pPr algn="l" fontAlgn="base"/>
            <a:r>
              <a:rPr lang="en-US" b="0" i="0">
                <a:solidFill>
                  <a:srgbClr val="0C0D0E"/>
                </a:solidFill>
                <a:effectLst/>
                <a:highlight>
                  <a:srgbClr val="FFFFFF"/>
                </a:highlight>
                <a:latin typeface="Georgia" panose="02040502050405020303" pitchFamily="18" charset="0"/>
              </a:rPr>
              <a:t>The rank of the matrix gives the number of linearly independent column vectors of the matrix and this number also means the dimension of the linear space these vectors span.</a:t>
            </a:r>
          </a:p>
          <a:p>
            <a:pPr algn="l" fontAlgn="base"/>
            <a:r>
              <a:rPr lang="en-US" b="0" i="0">
                <a:solidFill>
                  <a:srgbClr val="0C0D0E"/>
                </a:solidFill>
                <a:effectLst/>
                <a:highlight>
                  <a:srgbClr val="FFFFFF"/>
                </a:highlight>
                <a:latin typeface="Georgia" panose="02040502050405020303" pitchFamily="18" charset="0"/>
              </a:rPr>
              <a:t>For example:</a:t>
            </a:r>
          </a:p>
        </p:txBody>
      </p:sp>
      <p:pic>
        <p:nvPicPr>
          <p:cNvPr id="9" name="Picture 8">
            <a:extLst>
              <a:ext uri="{FF2B5EF4-FFF2-40B4-BE49-F238E27FC236}">
                <a16:creationId xmlns:a16="http://schemas.microsoft.com/office/drawing/2014/main" id="{C4A08032-2EDA-1EE2-62F8-5E3DD8797C13}"/>
              </a:ext>
            </a:extLst>
          </p:cNvPr>
          <p:cNvPicPr>
            <a:picLocks noChangeAspect="1"/>
          </p:cNvPicPr>
          <p:nvPr/>
        </p:nvPicPr>
        <p:blipFill>
          <a:blip r:embed="rId3"/>
          <a:stretch>
            <a:fillRect/>
          </a:stretch>
        </p:blipFill>
        <p:spPr>
          <a:xfrm>
            <a:off x="1641763" y="2682325"/>
            <a:ext cx="1592276" cy="1780340"/>
          </a:xfrm>
          <a:prstGeom prst="rect">
            <a:avLst/>
          </a:prstGeom>
        </p:spPr>
      </p:pic>
      <p:sp>
        <p:nvSpPr>
          <p:cNvPr id="11" name="TextBox 10">
            <a:extLst>
              <a:ext uri="{FF2B5EF4-FFF2-40B4-BE49-F238E27FC236}">
                <a16:creationId xmlns:a16="http://schemas.microsoft.com/office/drawing/2014/main" id="{09C2E063-FE72-DC23-C2A2-F934B5B12084}"/>
              </a:ext>
            </a:extLst>
          </p:cNvPr>
          <p:cNvSpPr txBox="1"/>
          <p:nvPr/>
        </p:nvSpPr>
        <p:spPr>
          <a:xfrm>
            <a:off x="4450275" y="2682325"/>
            <a:ext cx="6109854" cy="923330"/>
          </a:xfrm>
          <a:prstGeom prst="rect">
            <a:avLst/>
          </a:prstGeom>
          <a:noFill/>
        </p:spPr>
        <p:txBody>
          <a:bodyPr wrap="square">
            <a:spAutoFit/>
          </a:bodyPr>
          <a:lstStyle/>
          <a:p>
            <a:r>
              <a:rPr lang="en-US" b="0" i="0">
                <a:solidFill>
                  <a:srgbClr val="0C0D0E"/>
                </a:solidFill>
                <a:effectLst/>
                <a:highlight>
                  <a:srgbClr val="FFFFFF"/>
                </a:highlight>
                <a:latin typeface="Georgia" panose="02040502050405020303" pitchFamily="18" charset="0"/>
              </a:rPr>
              <a:t>This matrix has 3 column vectors which span the 3 dimensional space, they are it's trivial base vectors, so they are linearly independent...</a:t>
            </a:r>
            <a:endParaRPr lang="en-IN"/>
          </a:p>
        </p:txBody>
      </p:sp>
      <p:sp>
        <p:nvSpPr>
          <p:cNvPr id="13" name="TextBox 12">
            <a:extLst>
              <a:ext uri="{FF2B5EF4-FFF2-40B4-BE49-F238E27FC236}">
                <a16:creationId xmlns:a16="http://schemas.microsoft.com/office/drawing/2014/main" id="{9D3E32FD-DBD5-3D45-7891-A8333BB7FC2D}"/>
              </a:ext>
            </a:extLst>
          </p:cNvPr>
          <p:cNvSpPr txBox="1"/>
          <p:nvPr/>
        </p:nvSpPr>
        <p:spPr>
          <a:xfrm>
            <a:off x="109472" y="4448788"/>
            <a:ext cx="8681605" cy="1200329"/>
          </a:xfrm>
          <a:prstGeom prst="rect">
            <a:avLst/>
          </a:prstGeom>
          <a:noFill/>
        </p:spPr>
        <p:txBody>
          <a:bodyPr wrap="square">
            <a:spAutoFit/>
          </a:bodyPr>
          <a:lstStyle/>
          <a:p>
            <a:r>
              <a:rPr lang="en-US" b="1" i="1">
                <a:solidFill>
                  <a:srgbClr val="444444"/>
                </a:solidFill>
                <a:effectLst/>
                <a:highlight>
                  <a:srgbClr val="FFFFFF"/>
                </a:highlight>
                <a:latin typeface="Poppins" panose="00000500000000000000" pitchFamily="2" charset="0"/>
              </a:rPr>
              <a:t>Row-Echelon Form </a:t>
            </a:r>
            <a:r>
              <a:rPr lang="en-US" b="0" i="1">
                <a:solidFill>
                  <a:srgbClr val="444444"/>
                </a:solidFill>
                <a:effectLst/>
                <a:highlight>
                  <a:srgbClr val="FFFFFF"/>
                </a:highlight>
                <a:latin typeface="Poppins" panose="00000500000000000000" pitchFamily="2" charset="0"/>
              </a:rPr>
              <a:t>: A non-zero matrix is said to be in a row-echelon form if all zero rows occur as bottom rows of the matrix and if the first non-zero element in any lower row occurs to the right of the first non-zero entry in the higher row.</a:t>
            </a:r>
            <a:endParaRPr lang="en-IN"/>
          </a:p>
        </p:txBody>
      </p:sp>
      <p:pic>
        <p:nvPicPr>
          <p:cNvPr id="15" name="Picture 14">
            <a:extLst>
              <a:ext uri="{FF2B5EF4-FFF2-40B4-BE49-F238E27FC236}">
                <a16:creationId xmlns:a16="http://schemas.microsoft.com/office/drawing/2014/main" id="{F57FD8F0-2BF4-29A2-C99C-DAF970F12344}"/>
              </a:ext>
            </a:extLst>
          </p:cNvPr>
          <p:cNvPicPr>
            <a:picLocks noChangeAspect="1"/>
          </p:cNvPicPr>
          <p:nvPr/>
        </p:nvPicPr>
        <p:blipFill>
          <a:blip r:embed="rId4"/>
          <a:stretch>
            <a:fillRect/>
          </a:stretch>
        </p:blipFill>
        <p:spPr>
          <a:xfrm>
            <a:off x="8885846" y="4058649"/>
            <a:ext cx="2373185" cy="1460422"/>
          </a:xfrm>
          <a:prstGeom prst="rect">
            <a:avLst/>
          </a:prstGeom>
        </p:spPr>
      </p:pic>
      <p:sp>
        <p:nvSpPr>
          <p:cNvPr id="17" name="TextBox 16">
            <a:extLst>
              <a:ext uri="{FF2B5EF4-FFF2-40B4-BE49-F238E27FC236}">
                <a16:creationId xmlns:a16="http://schemas.microsoft.com/office/drawing/2014/main" id="{30E5AABE-BBD4-429B-0971-C63B04A438AA}"/>
              </a:ext>
            </a:extLst>
          </p:cNvPr>
          <p:cNvSpPr txBox="1"/>
          <p:nvPr/>
        </p:nvSpPr>
        <p:spPr>
          <a:xfrm>
            <a:off x="2090306" y="5623648"/>
            <a:ext cx="7429499" cy="646331"/>
          </a:xfrm>
          <a:prstGeom prst="rect">
            <a:avLst/>
          </a:prstGeom>
          <a:noFill/>
        </p:spPr>
        <p:txBody>
          <a:bodyPr wrap="square">
            <a:spAutoFit/>
          </a:bodyPr>
          <a:lstStyle/>
          <a:p>
            <a:pPr algn="l" fontAlgn="base">
              <a:buFont typeface="Arial" panose="020B0604020202020204" pitchFamily="34" charset="0"/>
              <a:buChar char="•"/>
            </a:pPr>
            <a:r>
              <a:rPr lang="en-US" b="0" i="0">
                <a:solidFill>
                  <a:srgbClr val="273239"/>
                </a:solidFill>
                <a:effectLst/>
                <a:highlight>
                  <a:srgbClr val="FFFFFF"/>
                </a:highlight>
                <a:latin typeface="Nunito" panose="020F0502020204030204" pitchFamily="2" charset="0"/>
              </a:rPr>
              <a:t>Rank of a matrix is equal to the number of non-zero rows if it is in Echelon Form.</a:t>
            </a:r>
          </a:p>
        </p:txBody>
      </p:sp>
    </p:spTree>
    <p:extLst>
      <p:ext uri="{BB962C8B-B14F-4D97-AF65-F5344CB8AC3E}">
        <p14:creationId xmlns:p14="http://schemas.microsoft.com/office/powerpoint/2010/main" val="271019051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675DC-E1DB-B483-4BC4-B1393427538E}"/>
              </a:ext>
            </a:extLst>
          </p:cNvPr>
          <p:cNvSpPr>
            <a:spLocks noGrp="1"/>
          </p:cNvSpPr>
          <p:nvPr>
            <p:ph type="title"/>
          </p:nvPr>
        </p:nvSpPr>
        <p:spPr/>
        <p:txBody>
          <a:bodyPr>
            <a:normAutofit fontScale="90000"/>
          </a:bodyPr>
          <a:lstStyle/>
          <a:p>
            <a:endParaRPr lang="en-IN"/>
          </a:p>
        </p:txBody>
      </p:sp>
      <p:sp>
        <p:nvSpPr>
          <p:cNvPr id="3" name="Content Placeholder 2">
            <a:extLst>
              <a:ext uri="{FF2B5EF4-FFF2-40B4-BE49-F238E27FC236}">
                <a16:creationId xmlns:a16="http://schemas.microsoft.com/office/drawing/2014/main" id="{1619B2D9-F018-CD3F-238F-C97F8BDBCC23}"/>
              </a:ext>
            </a:extLst>
          </p:cNvPr>
          <p:cNvSpPr>
            <a:spLocks noGrp="1"/>
          </p:cNvSpPr>
          <p:nvPr>
            <p:ph idx="1"/>
          </p:nvPr>
        </p:nvSpPr>
        <p:spPr/>
        <p:txBody>
          <a:bodyPr/>
          <a:lstStyle/>
          <a:p>
            <a:endParaRPr lang="en-IN"/>
          </a:p>
        </p:txBody>
      </p:sp>
      <p:sp>
        <p:nvSpPr>
          <p:cNvPr id="5" name="TextBox 4">
            <a:extLst>
              <a:ext uri="{FF2B5EF4-FFF2-40B4-BE49-F238E27FC236}">
                <a16:creationId xmlns:a16="http://schemas.microsoft.com/office/drawing/2014/main" id="{0C33C4B1-776E-FDA7-7EDD-09AD2FEA9635}"/>
              </a:ext>
            </a:extLst>
          </p:cNvPr>
          <p:cNvSpPr txBox="1"/>
          <p:nvPr/>
        </p:nvSpPr>
        <p:spPr>
          <a:xfrm>
            <a:off x="1309255" y="365126"/>
            <a:ext cx="9310254" cy="2831544"/>
          </a:xfrm>
          <a:prstGeom prst="rect">
            <a:avLst/>
          </a:prstGeom>
          <a:solidFill>
            <a:schemeClr val="accent6">
              <a:lumMod val="20000"/>
              <a:lumOff val="80000"/>
            </a:schemeClr>
          </a:solidFill>
          <a:ln>
            <a:solidFill>
              <a:schemeClr val="accent6">
                <a:lumMod val="20000"/>
                <a:lumOff val="80000"/>
              </a:schemeClr>
            </a:solidFill>
          </a:ln>
        </p:spPr>
        <p:txBody>
          <a:bodyPr wrap="square">
            <a:spAutoFit/>
          </a:bodyPr>
          <a:lstStyle/>
          <a:p>
            <a:r>
              <a:rPr lang="en-US" sz="2000"/>
              <a:t>There are many equivalent definitions of the rank of a matrix A.</a:t>
            </a:r>
          </a:p>
          <a:p>
            <a:r>
              <a:rPr lang="en-US" sz="2000"/>
              <a:t> The following two conditions are equivalent to each other </a:t>
            </a:r>
          </a:p>
          <a:p>
            <a:pPr marL="342900" indent="-342900">
              <a:buAutoNum type="arabicPeriod"/>
            </a:pPr>
            <a:r>
              <a:rPr lang="en-US" sz="2000"/>
              <a:t>The largest linearly independent subset of columns of A has size k. That is, all n columns of A arise as linear combinations of only k of them. </a:t>
            </a:r>
          </a:p>
          <a:p>
            <a:pPr marL="342900" indent="-342900">
              <a:buAutoNum type="arabicPeriod"/>
            </a:pPr>
            <a:r>
              <a:rPr lang="en-US" sz="2000"/>
              <a:t>The largest linearly independent subset of rows of A has size k. That is, all m rows of A arise as linear combinations of only k of them. </a:t>
            </a:r>
          </a:p>
          <a:p>
            <a:r>
              <a:rPr lang="en-US" sz="2000"/>
              <a:t>if A = </a:t>
            </a:r>
            <a:r>
              <a:rPr lang="en-US" sz="2000" kern="100">
                <a:effectLst/>
                <a:latin typeface="Aptos" panose="020B0004020202020204" pitchFamily="34" charset="0"/>
                <a:ea typeface="Aptos" panose="020B0004020202020204" pitchFamily="34" charset="0"/>
                <a:cs typeface="Times New Roman" panose="02020603050405020304" pitchFamily="18" charset="0"/>
              </a:rPr>
              <a:t>YZ</a:t>
            </a:r>
            <a:r>
              <a:rPr lang="en-US" sz="2000" kern="100" baseline="30000">
                <a:effectLst/>
                <a:latin typeface="Cambria Math" panose="02040503050406030204" pitchFamily="18" charset="0"/>
                <a:ea typeface="Aptos" panose="020B0004020202020204" pitchFamily="34" charset="0"/>
                <a:cs typeface="Cambria Math" panose="02040503050406030204" pitchFamily="18" charset="0"/>
              </a:rPr>
              <a:t>⊤. </a:t>
            </a:r>
            <a:r>
              <a:rPr lang="en-US" sz="2000"/>
              <a:t>, then all of A’s columns are linear combinations of the k columns of Y, and all of A’s rows are linear combinations of the k rows of </a:t>
            </a:r>
            <a:r>
              <a:rPr lang="en-US" sz="2000" kern="100">
                <a:effectLst/>
                <a:latin typeface="Aptos" panose="020B0004020202020204" pitchFamily="34" charset="0"/>
                <a:ea typeface="Aptos" panose="020B0004020202020204" pitchFamily="34" charset="0"/>
                <a:cs typeface="Times New Roman" panose="02020603050405020304" pitchFamily="18" charset="0"/>
              </a:rPr>
              <a:t>Z</a:t>
            </a:r>
            <a:r>
              <a:rPr lang="en-US" sz="2000" kern="100" baseline="30000">
                <a:effectLst/>
                <a:latin typeface="Cambria Math" panose="02040503050406030204" pitchFamily="18" charset="0"/>
                <a:ea typeface="Aptos" panose="020B0004020202020204" pitchFamily="34" charset="0"/>
                <a:cs typeface="Cambria Math" panose="02040503050406030204" pitchFamily="18" charset="0"/>
              </a:rPr>
              <a:t>⊤</a:t>
            </a:r>
            <a:endParaRPr lang="en-IN" sz="2000" kern="100">
              <a:effectLst/>
              <a:latin typeface="Aptos" panose="020B0004020202020204" pitchFamily="34" charset="0"/>
              <a:ea typeface="Aptos" panose="020B0004020202020204" pitchFamily="34" charset="0"/>
              <a:cs typeface="Times New Roman" panose="02020603050405020304" pitchFamily="18" charset="0"/>
            </a:endParaRPr>
          </a:p>
          <a:p>
            <a:endParaRPr lang="en-IN"/>
          </a:p>
        </p:txBody>
      </p:sp>
      <p:sp>
        <p:nvSpPr>
          <p:cNvPr id="7" name="TextBox 6">
            <a:extLst>
              <a:ext uri="{FF2B5EF4-FFF2-40B4-BE49-F238E27FC236}">
                <a16:creationId xmlns:a16="http://schemas.microsoft.com/office/drawing/2014/main" id="{2282523E-CFE0-B9EB-2518-94CC31F2F54E}"/>
              </a:ext>
            </a:extLst>
          </p:cNvPr>
          <p:cNvSpPr txBox="1"/>
          <p:nvPr/>
        </p:nvSpPr>
        <p:spPr>
          <a:xfrm>
            <a:off x="1044286" y="3696034"/>
            <a:ext cx="9840191" cy="2585323"/>
          </a:xfrm>
          <a:prstGeom prst="rect">
            <a:avLst/>
          </a:prstGeom>
          <a:noFill/>
          <a:ln w="60325">
            <a:solidFill>
              <a:schemeClr val="accent6">
                <a:lumMod val="75000"/>
              </a:schemeClr>
            </a:solidFill>
          </a:ln>
        </p:spPr>
        <p:txBody>
          <a:bodyPr wrap="square">
            <a:spAutoFit/>
          </a:bodyPr>
          <a:lstStyle/>
          <a:p>
            <a:pPr algn="l" rtl="0"/>
            <a:r>
              <a:rPr lang="en-US" b="0" i="0">
                <a:solidFill>
                  <a:srgbClr val="282829"/>
                </a:solidFill>
                <a:effectLst/>
                <a:highlight>
                  <a:srgbClr val="FFFFFF"/>
                </a:highlight>
                <a:latin typeface="-apple-system"/>
              </a:rPr>
              <a:t> </a:t>
            </a:r>
            <a:r>
              <a:rPr lang="en-US" b="1" i="0">
                <a:solidFill>
                  <a:srgbClr val="282829"/>
                </a:solidFill>
                <a:effectLst/>
                <a:highlight>
                  <a:srgbClr val="FFFFFF"/>
                </a:highlight>
                <a:latin typeface="-apple-system"/>
              </a:rPr>
              <a:t>The "rank" of a matrix is the dimension of that space spanned by the vectors it contains.</a:t>
            </a:r>
            <a:endParaRPr lang="en-US" b="0" i="0">
              <a:solidFill>
                <a:srgbClr val="282829"/>
              </a:solidFill>
              <a:effectLst/>
              <a:highlight>
                <a:srgbClr val="FFFFFF"/>
              </a:highlight>
              <a:latin typeface="-apple-system"/>
            </a:endParaRPr>
          </a:p>
          <a:p>
            <a:pPr algn="l" rtl="0"/>
            <a:r>
              <a:rPr lang="en-US" b="0" i="0">
                <a:solidFill>
                  <a:srgbClr val="282829"/>
                </a:solidFill>
                <a:effectLst/>
                <a:highlight>
                  <a:srgbClr val="FFFFFF"/>
                </a:highlight>
                <a:latin typeface="-apple-system"/>
              </a:rPr>
              <a:t>If we put the two vectors [7, 3, 5] and [-2, -1, 5] into a matrix:</a:t>
            </a:r>
            <a:br>
              <a:rPr lang="en-US" b="0" i="0">
                <a:solidFill>
                  <a:srgbClr val="282829"/>
                </a:solidFill>
                <a:effectLst/>
                <a:highlight>
                  <a:srgbClr val="FFFFFF"/>
                </a:highlight>
                <a:latin typeface="-apple-system"/>
              </a:rPr>
            </a:br>
            <a:endParaRPr lang="en-US" b="0" i="0">
              <a:solidFill>
                <a:srgbClr val="282829"/>
              </a:solidFill>
              <a:effectLst/>
              <a:highlight>
                <a:srgbClr val="FFFFFF"/>
              </a:highlight>
              <a:latin typeface="-apple-system"/>
            </a:endParaRPr>
          </a:p>
          <a:p>
            <a:pPr algn="l" rtl="0"/>
            <a:endParaRPr lang="en-US">
              <a:solidFill>
                <a:srgbClr val="282829"/>
              </a:solidFill>
              <a:highlight>
                <a:srgbClr val="FFFFFF"/>
              </a:highlight>
              <a:latin typeface="-apple-system"/>
            </a:endParaRPr>
          </a:p>
          <a:p>
            <a:pPr algn="l" rtl="0"/>
            <a:endParaRPr lang="en-US" b="0" i="0">
              <a:solidFill>
                <a:srgbClr val="282829"/>
              </a:solidFill>
              <a:effectLst/>
              <a:highlight>
                <a:srgbClr val="FFFFFF"/>
              </a:highlight>
              <a:latin typeface="-apple-system"/>
            </a:endParaRPr>
          </a:p>
          <a:p>
            <a:pPr algn="l" rtl="0"/>
            <a:br>
              <a:rPr lang="en-US" b="0" i="0">
                <a:solidFill>
                  <a:srgbClr val="282829"/>
                </a:solidFill>
                <a:effectLst/>
                <a:highlight>
                  <a:srgbClr val="FFFFFF"/>
                </a:highlight>
                <a:latin typeface="-apple-system"/>
              </a:rPr>
            </a:br>
            <a:r>
              <a:rPr lang="en-US" b="0" i="0">
                <a:solidFill>
                  <a:srgbClr val="282829"/>
                </a:solidFill>
                <a:effectLst/>
                <a:highlight>
                  <a:srgbClr val="FFFFFF"/>
                </a:highlight>
                <a:latin typeface="-apple-system"/>
              </a:rPr>
              <a:t>the rank of the matrix is the dimension of the space that you get by taking all combinations of the vectors. We've already done that, and saw that the space spanned by [7, 3, 5] and [-2, -1, 5] was a plane. In this case, the rank is 2 (because a plane is 2 dimensional).</a:t>
            </a:r>
          </a:p>
        </p:txBody>
      </p:sp>
      <p:pic>
        <p:nvPicPr>
          <p:cNvPr id="9" name="Picture 8">
            <a:extLst>
              <a:ext uri="{FF2B5EF4-FFF2-40B4-BE49-F238E27FC236}">
                <a16:creationId xmlns:a16="http://schemas.microsoft.com/office/drawing/2014/main" id="{DACEFF6F-4351-B07C-A0D2-6AC7BE412C32}"/>
              </a:ext>
            </a:extLst>
          </p:cNvPr>
          <p:cNvPicPr>
            <a:picLocks noChangeAspect="1"/>
          </p:cNvPicPr>
          <p:nvPr/>
        </p:nvPicPr>
        <p:blipFill>
          <a:blip r:embed="rId2"/>
          <a:stretch>
            <a:fillRect/>
          </a:stretch>
        </p:blipFill>
        <p:spPr>
          <a:xfrm>
            <a:off x="1568644" y="4329168"/>
            <a:ext cx="1221447" cy="1001367"/>
          </a:xfrm>
          <a:prstGeom prst="rect">
            <a:avLst/>
          </a:prstGeom>
        </p:spPr>
      </p:pic>
    </p:spTree>
    <p:extLst>
      <p:ext uri="{BB962C8B-B14F-4D97-AF65-F5344CB8AC3E}">
        <p14:creationId xmlns:p14="http://schemas.microsoft.com/office/powerpoint/2010/main" val="369479661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A697-C867-5A58-6DF5-CA70071D9194}"/>
              </a:ext>
            </a:extLst>
          </p:cNvPr>
          <p:cNvSpPr>
            <a:spLocks noGrp="1"/>
          </p:cNvSpPr>
          <p:nvPr>
            <p:ph type="title"/>
          </p:nvPr>
        </p:nvSpPr>
        <p:spPr/>
        <p:txBody>
          <a:bodyPr>
            <a:normAutofit fontScale="90000"/>
          </a:bodyPr>
          <a:lstStyle/>
          <a:p>
            <a:endParaRPr lang="en-IN"/>
          </a:p>
        </p:txBody>
      </p:sp>
      <p:sp>
        <p:nvSpPr>
          <p:cNvPr id="3" name="Content Placeholder 2">
            <a:extLst>
              <a:ext uri="{FF2B5EF4-FFF2-40B4-BE49-F238E27FC236}">
                <a16:creationId xmlns:a16="http://schemas.microsoft.com/office/drawing/2014/main" id="{941AFA91-D400-0828-A900-9BCAC0BFC19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4565495-1D8F-2A70-7864-B5F97B46B08A}"/>
              </a:ext>
            </a:extLst>
          </p:cNvPr>
          <p:cNvPicPr>
            <a:picLocks noChangeAspect="1"/>
          </p:cNvPicPr>
          <p:nvPr/>
        </p:nvPicPr>
        <p:blipFill>
          <a:blip r:embed="rId2"/>
          <a:stretch>
            <a:fillRect/>
          </a:stretch>
        </p:blipFill>
        <p:spPr>
          <a:xfrm>
            <a:off x="838200" y="524309"/>
            <a:ext cx="10238226" cy="5652654"/>
          </a:xfrm>
          <a:prstGeom prst="rect">
            <a:avLst/>
          </a:prstGeom>
        </p:spPr>
      </p:pic>
    </p:spTree>
    <p:extLst>
      <p:ext uri="{BB962C8B-B14F-4D97-AF65-F5344CB8AC3E}">
        <p14:creationId xmlns:p14="http://schemas.microsoft.com/office/powerpoint/2010/main" val="22710293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8C444-FAEC-794C-4D69-1F5F0E434527}"/>
              </a:ext>
            </a:extLst>
          </p:cNvPr>
          <p:cNvSpPr>
            <a:spLocks noGrp="1"/>
          </p:cNvSpPr>
          <p:nvPr>
            <p:ph type="title"/>
          </p:nvPr>
        </p:nvSpPr>
        <p:spPr/>
        <p:txBody>
          <a:bodyPr>
            <a:normAutofit fontScale="90000"/>
          </a:bodyPr>
          <a:lstStyle/>
          <a:p>
            <a:endParaRPr lang="en-IN"/>
          </a:p>
        </p:txBody>
      </p:sp>
      <p:sp>
        <p:nvSpPr>
          <p:cNvPr id="3" name="Content Placeholder 2">
            <a:extLst>
              <a:ext uri="{FF2B5EF4-FFF2-40B4-BE49-F238E27FC236}">
                <a16:creationId xmlns:a16="http://schemas.microsoft.com/office/drawing/2014/main" id="{A17EEBC7-4AE6-F06B-B160-716C49F36C4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D33AAD8-897E-2143-BE1A-CBC6C89347A9}"/>
              </a:ext>
            </a:extLst>
          </p:cNvPr>
          <p:cNvPicPr>
            <a:picLocks noChangeAspect="1"/>
          </p:cNvPicPr>
          <p:nvPr/>
        </p:nvPicPr>
        <p:blipFill>
          <a:blip r:embed="rId2"/>
          <a:stretch>
            <a:fillRect/>
          </a:stretch>
        </p:blipFill>
        <p:spPr>
          <a:xfrm>
            <a:off x="1527464" y="365125"/>
            <a:ext cx="8286424" cy="2872288"/>
          </a:xfrm>
          <a:prstGeom prst="rect">
            <a:avLst/>
          </a:prstGeom>
        </p:spPr>
      </p:pic>
      <p:pic>
        <p:nvPicPr>
          <p:cNvPr id="7" name="Picture 6">
            <a:extLst>
              <a:ext uri="{FF2B5EF4-FFF2-40B4-BE49-F238E27FC236}">
                <a16:creationId xmlns:a16="http://schemas.microsoft.com/office/drawing/2014/main" id="{9C9CF575-CAFE-C276-B2EC-AFEF5BF8CC95}"/>
              </a:ext>
            </a:extLst>
          </p:cNvPr>
          <p:cNvPicPr>
            <a:picLocks noChangeAspect="1"/>
          </p:cNvPicPr>
          <p:nvPr/>
        </p:nvPicPr>
        <p:blipFill>
          <a:blip r:embed="rId3"/>
          <a:stretch>
            <a:fillRect/>
          </a:stretch>
        </p:blipFill>
        <p:spPr>
          <a:xfrm>
            <a:off x="949461" y="3237413"/>
            <a:ext cx="9855423" cy="2939550"/>
          </a:xfrm>
          <a:prstGeom prst="rect">
            <a:avLst/>
          </a:prstGeom>
        </p:spPr>
      </p:pic>
    </p:spTree>
    <p:extLst>
      <p:ext uri="{BB962C8B-B14F-4D97-AF65-F5344CB8AC3E}">
        <p14:creationId xmlns:p14="http://schemas.microsoft.com/office/powerpoint/2010/main" val="25080063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4EFD5-CA6B-07CD-5FC0-AF2A7B06957B}"/>
              </a:ext>
            </a:extLst>
          </p:cNvPr>
          <p:cNvSpPr>
            <a:spLocks noGrp="1"/>
          </p:cNvSpPr>
          <p:nvPr>
            <p:ph type="title"/>
          </p:nvPr>
        </p:nvSpPr>
        <p:spPr/>
        <p:txBody>
          <a:bodyPr>
            <a:normAutofit fontScale="90000"/>
          </a:bodyPr>
          <a:lstStyle/>
          <a:p>
            <a:endParaRPr lang="en-IN"/>
          </a:p>
        </p:txBody>
      </p:sp>
      <p:sp>
        <p:nvSpPr>
          <p:cNvPr id="3" name="Content Placeholder 2">
            <a:extLst>
              <a:ext uri="{FF2B5EF4-FFF2-40B4-BE49-F238E27FC236}">
                <a16:creationId xmlns:a16="http://schemas.microsoft.com/office/drawing/2014/main" id="{2898D881-8BA5-068A-6140-B68FEF015EE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8DAD4D9-F3DD-8419-AFB0-27CEE5275799}"/>
              </a:ext>
            </a:extLst>
          </p:cNvPr>
          <p:cNvPicPr>
            <a:picLocks noChangeAspect="1"/>
          </p:cNvPicPr>
          <p:nvPr/>
        </p:nvPicPr>
        <p:blipFill>
          <a:blip r:embed="rId2"/>
          <a:stretch>
            <a:fillRect/>
          </a:stretch>
        </p:blipFill>
        <p:spPr>
          <a:xfrm>
            <a:off x="969715" y="1294114"/>
            <a:ext cx="10252570" cy="4067596"/>
          </a:xfrm>
          <a:prstGeom prst="rect">
            <a:avLst/>
          </a:prstGeom>
        </p:spPr>
      </p:pic>
    </p:spTree>
    <p:extLst>
      <p:ext uri="{BB962C8B-B14F-4D97-AF65-F5344CB8AC3E}">
        <p14:creationId xmlns:p14="http://schemas.microsoft.com/office/powerpoint/2010/main" val="128123414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ED96B-26DA-8ED4-C9FD-A444ADABDF75}"/>
              </a:ext>
            </a:extLst>
          </p:cNvPr>
          <p:cNvSpPr>
            <a:spLocks noGrp="1"/>
          </p:cNvSpPr>
          <p:nvPr>
            <p:ph type="title"/>
          </p:nvPr>
        </p:nvSpPr>
        <p:spPr/>
        <p:txBody>
          <a:bodyPr>
            <a:normAutofit fontScale="90000"/>
          </a:bodyPr>
          <a:lstStyle/>
          <a:p>
            <a:endParaRPr lang="en-IN"/>
          </a:p>
        </p:txBody>
      </p:sp>
      <p:sp>
        <p:nvSpPr>
          <p:cNvPr id="3" name="Content Placeholder 2">
            <a:extLst>
              <a:ext uri="{FF2B5EF4-FFF2-40B4-BE49-F238E27FC236}">
                <a16:creationId xmlns:a16="http://schemas.microsoft.com/office/drawing/2014/main" id="{FD2B314E-07BF-3637-AD13-54259066ED4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0B1D511-A2D8-47D6-09C3-BE2FB6A6A57F}"/>
              </a:ext>
            </a:extLst>
          </p:cNvPr>
          <p:cNvPicPr>
            <a:picLocks noChangeAspect="1"/>
          </p:cNvPicPr>
          <p:nvPr/>
        </p:nvPicPr>
        <p:blipFill>
          <a:blip r:embed="rId2"/>
          <a:stretch>
            <a:fillRect/>
          </a:stretch>
        </p:blipFill>
        <p:spPr>
          <a:xfrm>
            <a:off x="1604458" y="801190"/>
            <a:ext cx="9179729" cy="4820292"/>
          </a:xfrm>
          <a:prstGeom prst="rect">
            <a:avLst/>
          </a:prstGeom>
        </p:spPr>
      </p:pic>
    </p:spTree>
    <p:extLst>
      <p:ext uri="{BB962C8B-B14F-4D97-AF65-F5344CB8AC3E}">
        <p14:creationId xmlns:p14="http://schemas.microsoft.com/office/powerpoint/2010/main" val="130250962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0E6C70-75A2-D554-CFC1-ADEF32A6472A}"/>
              </a:ext>
            </a:extLst>
          </p:cNvPr>
          <p:cNvSpPr>
            <a:spLocks noGrp="1"/>
          </p:cNvSpPr>
          <p:nvPr>
            <p:ph idx="1"/>
          </p:nvPr>
        </p:nvSpPr>
        <p:spPr>
          <a:xfrm>
            <a:off x="1371600" y="515566"/>
            <a:ext cx="10241280" cy="5556050"/>
          </a:xfrm>
        </p:spPr>
        <p:txBody>
          <a:bodyPr>
            <a:normAutofit/>
          </a:bodyPr>
          <a:lstStyle/>
          <a:p>
            <a:pPr algn="just"/>
            <a:r>
              <a:rPr lang="en-US" sz="2600" err="1">
                <a:solidFill>
                  <a:schemeClr val="tx2">
                    <a:lumMod val="75000"/>
                    <a:lumOff val="25000"/>
                  </a:schemeClr>
                </a:solidFill>
                <a:latin typeface="Times New Roman" panose="02020603050405020304" pitchFamily="18" charset="0"/>
                <a:cs typeface="Times New Roman" panose="02020603050405020304" pitchFamily="18" charset="0"/>
              </a:rPr>
              <a:t>LoRA</a:t>
            </a:r>
            <a:r>
              <a:rPr lang="en-US" sz="2600">
                <a:solidFill>
                  <a:schemeClr val="tx2">
                    <a:lumMod val="75000"/>
                    <a:lumOff val="25000"/>
                  </a:schemeClr>
                </a:solidFill>
                <a:latin typeface="Times New Roman" panose="02020603050405020304" pitchFamily="18" charset="0"/>
                <a:cs typeface="Times New Roman" panose="02020603050405020304" pitchFamily="18" charset="0"/>
              </a:rPr>
              <a:t>: Low-Rank Adaptation of Large Language Models</a:t>
            </a:r>
          </a:p>
          <a:p>
            <a:pPr lvl="1" algn="just"/>
            <a:r>
              <a:rPr lang="en-US" sz="2600">
                <a:latin typeface="Times New Roman" panose="02020603050405020304" pitchFamily="18" charset="0"/>
                <a:cs typeface="Times New Roman" panose="02020603050405020304" pitchFamily="18" charset="0"/>
              </a:rPr>
              <a:t>Try to achieve a </a:t>
            </a:r>
            <a:r>
              <a:rPr lang="en-US" sz="2600" b="1">
                <a:solidFill>
                  <a:schemeClr val="accent6">
                    <a:lumMod val="75000"/>
                  </a:schemeClr>
                </a:solidFill>
                <a:latin typeface="Times New Roman" panose="02020603050405020304" pitchFamily="18" charset="0"/>
                <a:cs typeface="Times New Roman" panose="02020603050405020304" pitchFamily="18" charset="0"/>
              </a:rPr>
              <a:t>small number of task-specific parameters</a:t>
            </a:r>
          </a:p>
          <a:p>
            <a:pPr lvl="1" algn="just"/>
            <a:r>
              <a:rPr lang="en-US" sz="2600">
                <a:latin typeface="Times New Roman" panose="02020603050405020304" pitchFamily="18" charset="0"/>
                <a:cs typeface="Times New Roman" panose="02020603050405020304" pitchFamily="18" charset="0"/>
              </a:rPr>
              <a:t>While the </a:t>
            </a:r>
            <a:r>
              <a:rPr lang="en-US" sz="2600">
                <a:solidFill>
                  <a:schemeClr val="accent6">
                    <a:lumMod val="50000"/>
                  </a:schemeClr>
                </a:solidFill>
                <a:latin typeface="Times New Roman" panose="02020603050405020304" pitchFamily="18" charset="0"/>
                <a:cs typeface="Times New Roman" panose="02020603050405020304" pitchFamily="18" charset="0"/>
              </a:rPr>
              <a:t>weights of a pre-trained model have full rank on the pre-trained tasks</a:t>
            </a:r>
            <a:r>
              <a:rPr lang="en-US" sz="2600">
                <a:latin typeface="Times New Roman" panose="02020603050405020304" pitchFamily="18" charset="0"/>
                <a:cs typeface="Times New Roman" panose="02020603050405020304" pitchFamily="18" charset="0"/>
              </a:rPr>
              <a:t>, the </a:t>
            </a:r>
            <a:r>
              <a:rPr lang="en-US" sz="2600" err="1">
                <a:latin typeface="Times New Roman" panose="02020603050405020304" pitchFamily="18" charset="0"/>
                <a:cs typeface="Times New Roman" panose="02020603050405020304" pitchFamily="18" charset="0"/>
              </a:rPr>
              <a:t>LoRA</a:t>
            </a:r>
            <a:r>
              <a:rPr lang="en-US" sz="2600">
                <a:latin typeface="Times New Roman" panose="02020603050405020304" pitchFamily="18" charset="0"/>
                <a:cs typeface="Times New Roman" panose="02020603050405020304" pitchFamily="18" charset="0"/>
              </a:rPr>
              <a:t> authors point out that </a:t>
            </a:r>
            <a:r>
              <a:rPr lang="en-US" sz="2600">
                <a:solidFill>
                  <a:schemeClr val="accent6">
                    <a:lumMod val="75000"/>
                  </a:schemeClr>
                </a:solidFill>
                <a:latin typeface="Times New Roman" panose="02020603050405020304" pitchFamily="18" charset="0"/>
                <a:cs typeface="Times New Roman" panose="02020603050405020304" pitchFamily="18" charset="0"/>
              </a:rPr>
              <a:t>pre-trained large language models have a low “intrinsic dimension”* when they are adapted to a new task</a:t>
            </a:r>
          </a:p>
          <a:p>
            <a:pPr lvl="1" algn="just"/>
            <a:endParaRPr lang="en-US" sz="2600">
              <a:latin typeface="Times New Roman" panose="02020603050405020304" pitchFamily="18" charset="0"/>
              <a:cs typeface="Times New Roman" panose="02020603050405020304" pitchFamily="18" charset="0"/>
            </a:endParaRPr>
          </a:p>
          <a:p>
            <a:pPr lvl="1" algn="just"/>
            <a:endParaRPr lang="en-IN" sz="260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5F4D8B11-9F40-487D-2F59-01BE41105F0C}"/>
              </a:ext>
            </a:extLst>
          </p:cNvPr>
          <p:cNvSpPr>
            <a:spLocks noGrp="1"/>
          </p:cNvSpPr>
          <p:nvPr>
            <p:ph type="sldNum" sz="quarter" idx="12"/>
          </p:nvPr>
        </p:nvSpPr>
        <p:spPr/>
        <p:txBody>
          <a:bodyPr/>
          <a:lstStyle/>
          <a:p>
            <a:fld id="{C01389E6-C847-4AD0-B56D-D205B2EAB1EE}" type="slidenum">
              <a:rPr lang="en-US" smtClean="0"/>
              <a:t>139</a:t>
            </a:fld>
            <a:endParaRPr lang="en-US"/>
          </a:p>
        </p:txBody>
      </p:sp>
      <p:pic>
        <p:nvPicPr>
          <p:cNvPr id="2" name="Picture 2">
            <a:extLst>
              <a:ext uri="{FF2B5EF4-FFF2-40B4-BE49-F238E27FC236}">
                <a16:creationId xmlns:a16="http://schemas.microsoft.com/office/drawing/2014/main" id="{00B8628B-83B4-DFCC-3056-27914716D8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6518" y="3293591"/>
            <a:ext cx="5358890" cy="1764861"/>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B45AC8FB-2454-4D72-F0AA-01D60A15E3B7}"/>
              </a:ext>
            </a:extLst>
          </p:cNvPr>
          <p:cNvSpPr/>
          <p:nvPr/>
        </p:nvSpPr>
        <p:spPr>
          <a:xfrm>
            <a:off x="6993139" y="3429000"/>
            <a:ext cx="4524411" cy="2822578"/>
          </a:xfrm>
          <a:prstGeom prst="ellipse">
            <a:avLst/>
          </a:prstGeom>
          <a:solidFill>
            <a:schemeClr val="tx2">
              <a:lumMod val="75000"/>
              <a:lumOff val="25000"/>
            </a:schemeClr>
          </a:solidFill>
          <a:ln>
            <a:solidFill>
              <a:schemeClr val="tx2">
                <a:lumMod val="75000"/>
                <a:lumOff val="25000"/>
              </a:schemeClr>
            </a:solidFill>
          </a:ln>
        </p:spPr>
        <p:style>
          <a:lnRef idx="0">
            <a:schemeClr val="accent4"/>
          </a:lnRef>
          <a:fillRef idx="3">
            <a:schemeClr val="accent4"/>
          </a:fillRef>
          <a:effectRef idx="3">
            <a:schemeClr val="accent4"/>
          </a:effectRef>
          <a:fontRef idx="minor">
            <a:schemeClr val="lt1"/>
          </a:fontRef>
        </p:style>
        <p:txBody>
          <a:bodyPr rtlCol="0" anchor="ctr"/>
          <a:lstStyle/>
          <a:p>
            <a:pPr algn="ctr">
              <a:lnSpc>
                <a:spcPct val="150000"/>
              </a:lnSpc>
            </a:pPr>
            <a:r>
              <a:rPr lang="en-US" sz="2200" b="1">
                <a:solidFill>
                  <a:schemeClr val="bg1">
                    <a:lumMod val="95000"/>
                  </a:schemeClr>
                </a:solidFill>
                <a:latin typeface="Times New Roman" panose="02020603050405020304" pitchFamily="18" charset="0"/>
                <a:ea typeface="Open Sans" panose="020B0606030504020204" pitchFamily="34" charset="0"/>
                <a:cs typeface="Times New Roman" panose="02020603050405020304" pitchFamily="18" charset="0"/>
              </a:rPr>
              <a:t>Decompose the weight changes, ΔW, into a lower-rank representation</a:t>
            </a:r>
            <a:endParaRPr lang="en-IN" sz="2200">
              <a:solidFill>
                <a:schemeClr val="bg1">
                  <a:lumMod val="95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3DB6F276-7A41-BDDA-E862-3F243046AF80}"/>
              </a:ext>
            </a:extLst>
          </p:cNvPr>
          <p:cNvSpPr txBox="1"/>
          <p:nvPr/>
        </p:nvSpPr>
        <p:spPr>
          <a:xfrm>
            <a:off x="72737" y="5605247"/>
            <a:ext cx="7387936" cy="646331"/>
          </a:xfrm>
          <a:prstGeom prst="rect">
            <a:avLst/>
          </a:prstGeom>
          <a:noFill/>
        </p:spPr>
        <p:txBody>
          <a:bodyPr wrap="square">
            <a:spAutoFit/>
          </a:bodyPr>
          <a:lstStyle/>
          <a:p>
            <a:r>
              <a:rPr lang="en-US"/>
              <a:t>*The intrinsic dimension refers to the minimum number of parameters required to effectively represent the information in a model.</a:t>
            </a:r>
            <a:endParaRPr lang="en-IN"/>
          </a:p>
        </p:txBody>
      </p:sp>
    </p:spTree>
    <p:extLst>
      <p:ext uri="{BB962C8B-B14F-4D97-AF65-F5344CB8AC3E}">
        <p14:creationId xmlns:p14="http://schemas.microsoft.com/office/powerpoint/2010/main" val="42175248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22C534-6FA1-657F-58F0-154AF0F01D37}"/>
            </a:ext>
          </a:extLst>
        </p:cNvPr>
        <p:cNvGrpSpPr/>
        <p:nvPr/>
      </p:nvGrpSpPr>
      <p:grpSpPr>
        <a:xfrm>
          <a:off x="0" y="0"/>
          <a:ext cx="0" cy="0"/>
          <a:chOff x="0" y="0"/>
          <a:chExt cx="0" cy="0"/>
        </a:xfrm>
      </p:grpSpPr>
      <p:pic>
        <p:nvPicPr>
          <p:cNvPr id="2" name="Picture 1" descr="A screen shot of a computer&#10;&#10;AI-generated content may be incorrect.">
            <a:extLst>
              <a:ext uri="{FF2B5EF4-FFF2-40B4-BE49-F238E27FC236}">
                <a16:creationId xmlns:a16="http://schemas.microsoft.com/office/drawing/2014/main" id="{A386ACF1-A8D4-C253-80A1-7C700E7026C9}"/>
              </a:ext>
            </a:extLst>
          </p:cNvPr>
          <p:cNvPicPr>
            <a:picLocks noChangeAspect="1"/>
          </p:cNvPicPr>
          <p:nvPr/>
        </p:nvPicPr>
        <p:blipFill>
          <a:blip r:embed="rId2"/>
          <a:stretch>
            <a:fillRect/>
          </a:stretch>
        </p:blipFill>
        <p:spPr>
          <a:xfrm>
            <a:off x="2400740" y="1137256"/>
            <a:ext cx="7550894" cy="4908082"/>
          </a:xfrm>
          <a:prstGeom prst="rect">
            <a:avLst/>
          </a:prstGeom>
          <a:noFill/>
        </p:spPr>
      </p:pic>
      <p:sp>
        <p:nvSpPr>
          <p:cNvPr id="3" name="Title 2">
            <a:extLst>
              <a:ext uri="{FF2B5EF4-FFF2-40B4-BE49-F238E27FC236}">
                <a16:creationId xmlns:a16="http://schemas.microsoft.com/office/drawing/2014/main" id="{EFA9EF29-4BBD-2038-5550-FACC230FE347}"/>
              </a:ext>
            </a:extLst>
          </p:cNvPr>
          <p:cNvSpPr>
            <a:spLocks noGrp="1"/>
          </p:cNvSpPr>
          <p:nvPr>
            <p:ph type="title"/>
          </p:nvPr>
        </p:nvSpPr>
        <p:spPr>
          <a:xfrm>
            <a:off x="571499" y="348662"/>
            <a:ext cx="11209376" cy="464000"/>
          </a:xfrm>
        </p:spPr>
        <p:txBody>
          <a:bodyPr anchor="ctr">
            <a:normAutofit/>
          </a:bodyPr>
          <a:lstStyle/>
          <a:p>
            <a:r>
              <a:rPr lang="en-US" sz="2700"/>
              <a:t>Elements of a Prompt</a:t>
            </a:r>
          </a:p>
        </p:txBody>
      </p:sp>
    </p:spTree>
    <p:extLst>
      <p:ext uri="{BB962C8B-B14F-4D97-AF65-F5344CB8AC3E}">
        <p14:creationId xmlns:p14="http://schemas.microsoft.com/office/powerpoint/2010/main" val="260576846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CF04F-7F66-A290-92CE-87A72008ABA3}"/>
              </a:ext>
            </a:extLst>
          </p:cNvPr>
          <p:cNvSpPr>
            <a:spLocks noGrp="1"/>
          </p:cNvSpPr>
          <p:nvPr>
            <p:ph type="title"/>
          </p:nvPr>
        </p:nvSpPr>
        <p:spPr/>
        <p:txBody>
          <a:bodyPr>
            <a:normAutofit fontScale="90000"/>
          </a:bodyPr>
          <a:lstStyle/>
          <a:p>
            <a:endParaRPr lang="en-IN"/>
          </a:p>
        </p:txBody>
      </p:sp>
      <p:sp>
        <p:nvSpPr>
          <p:cNvPr id="3" name="Content Placeholder 2">
            <a:extLst>
              <a:ext uri="{FF2B5EF4-FFF2-40B4-BE49-F238E27FC236}">
                <a16:creationId xmlns:a16="http://schemas.microsoft.com/office/drawing/2014/main" id="{2F681822-F6C6-7ABC-0DC8-B53F4141145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C2E30BC-3F2D-03AF-FBDE-1B81ABFDBD13}"/>
              </a:ext>
            </a:extLst>
          </p:cNvPr>
          <p:cNvPicPr>
            <a:picLocks noChangeAspect="1"/>
          </p:cNvPicPr>
          <p:nvPr/>
        </p:nvPicPr>
        <p:blipFill>
          <a:blip r:embed="rId2"/>
          <a:stretch>
            <a:fillRect/>
          </a:stretch>
        </p:blipFill>
        <p:spPr>
          <a:xfrm>
            <a:off x="838200" y="992777"/>
            <a:ext cx="11433937" cy="4312667"/>
          </a:xfrm>
          <a:prstGeom prst="rect">
            <a:avLst/>
          </a:prstGeom>
        </p:spPr>
      </p:pic>
    </p:spTree>
    <p:extLst>
      <p:ext uri="{BB962C8B-B14F-4D97-AF65-F5344CB8AC3E}">
        <p14:creationId xmlns:p14="http://schemas.microsoft.com/office/powerpoint/2010/main" val="140022349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00631-C74D-3C32-DC7A-7FA80FB839C1}"/>
              </a:ext>
            </a:extLst>
          </p:cNvPr>
          <p:cNvSpPr>
            <a:spLocks noGrp="1"/>
          </p:cNvSpPr>
          <p:nvPr>
            <p:ph type="title"/>
          </p:nvPr>
        </p:nvSpPr>
        <p:spPr/>
        <p:txBody>
          <a:bodyPr>
            <a:normAutofit fontScale="90000"/>
          </a:bodyPr>
          <a:lstStyle/>
          <a:p>
            <a:endParaRPr lang="en-IN"/>
          </a:p>
        </p:txBody>
      </p:sp>
      <p:sp>
        <p:nvSpPr>
          <p:cNvPr id="3" name="Content Placeholder 2">
            <a:extLst>
              <a:ext uri="{FF2B5EF4-FFF2-40B4-BE49-F238E27FC236}">
                <a16:creationId xmlns:a16="http://schemas.microsoft.com/office/drawing/2014/main" id="{2789C9C3-C6AE-58BF-2B5A-AF6316A44B7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952B72C-334A-1F15-744B-EADCAEEF4F40}"/>
              </a:ext>
            </a:extLst>
          </p:cNvPr>
          <p:cNvPicPr>
            <a:picLocks noChangeAspect="1"/>
          </p:cNvPicPr>
          <p:nvPr/>
        </p:nvPicPr>
        <p:blipFill>
          <a:blip r:embed="rId2"/>
          <a:stretch>
            <a:fillRect/>
          </a:stretch>
        </p:blipFill>
        <p:spPr>
          <a:xfrm>
            <a:off x="1166815" y="893619"/>
            <a:ext cx="10090480" cy="4738254"/>
          </a:xfrm>
          <a:prstGeom prst="rect">
            <a:avLst/>
          </a:prstGeom>
        </p:spPr>
      </p:pic>
    </p:spTree>
    <p:extLst>
      <p:ext uri="{BB962C8B-B14F-4D97-AF65-F5344CB8AC3E}">
        <p14:creationId xmlns:p14="http://schemas.microsoft.com/office/powerpoint/2010/main" val="34963807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B77F7-6EE1-3638-20B4-394640F1142F}"/>
              </a:ext>
            </a:extLst>
          </p:cNvPr>
          <p:cNvSpPr>
            <a:spLocks noGrp="1"/>
          </p:cNvSpPr>
          <p:nvPr>
            <p:ph type="title"/>
          </p:nvPr>
        </p:nvSpPr>
        <p:spPr/>
        <p:txBody>
          <a:bodyPr>
            <a:normAutofit fontScale="90000"/>
          </a:bodyPr>
          <a:lstStyle/>
          <a:p>
            <a:endParaRPr lang="en-IN"/>
          </a:p>
        </p:txBody>
      </p:sp>
      <p:sp>
        <p:nvSpPr>
          <p:cNvPr id="3" name="Content Placeholder 2">
            <a:extLst>
              <a:ext uri="{FF2B5EF4-FFF2-40B4-BE49-F238E27FC236}">
                <a16:creationId xmlns:a16="http://schemas.microsoft.com/office/drawing/2014/main" id="{FD6E2881-7D64-A3B7-3EA5-B9288F20DD1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7836749-7516-06C2-23D9-CB83C151125B}"/>
              </a:ext>
            </a:extLst>
          </p:cNvPr>
          <p:cNvPicPr>
            <a:picLocks noChangeAspect="1"/>
          </p:cNvPicPr>
          <p:nvPr/>
        </p:nvPicPr>
        <p:blipFill>
          <a:blip r:embed="rId2"/>
          <a:stretch>
            <a:fillRect/>
          </a:stretch>
        </p:blipFill>
        <p:spPr>
          <a:xfrm>
            <a:off x="233411" y="992777"/>
            <a:ext cx="11725178" cy="3700283"/>
          </a:xfrm>
          <a:prstGeom prst="rect">
            <a:avLst/>
          </a:prstGeom>
        </p:spPr>
      </p:pic>
    </p:spTree>
    <p:extLst>
      <p:ext uri="{BB962C8B-B14F-4D97-AF65-F5344CB8AC3E}">
        <p14:creationId xmlns:p14="http://schemas.microsoft.com/office/powerpoint/2010/main" val="41599602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6BB54-5EF0-2256-7FBB-204A0E1B2CEA}"/>
              </a:ext>
            </a:extLst>
          </p:cNvPr>
          <p:cNvSpPr>
            <a:spLocks noGrp="1"/>
          </p:cNvSpPr>
          <p:nvPr>
            <p:ph type="title"/>
          </p:nvPr>
        </p:nvSpPr>
        <p:spPr/>
        <p:txBody>
          <a:bodyPr>
            <a:normAutofit fontScale="90000"/>
          </a:bodyPr>
          <a:lstStyle/>
          <a:p>
            <a:endParaRPr lang="en-IN"/>
          </a:p>
        </p:txBody>
      </p:sp>
      <p:pic>
        <p:nvPicPr>
          <p:cNvPr id="5" name="Picture 4">
            <a:extLst>
              <a:ext uri="{FF2B5EF4-FFF2-40B4-BE49-F238E27FC236}">
                <a16:creationId xmlns:a16="http://schemas.microsoft.com/office/drawing/2014/main" id="{0B2CB466-C482-2E95-5864-5A0BD0A34DBC}"/>
              </a:ext>
            </a:extLst>
          </p:cNvPr>
          <p:cNvPicPr>
            <a:picLocks noChangeAspect="1"/>
          </p:cNvPicPr>
          <p:nvPr/>
        </p:nvPicPr>
        <p:blipFill>
          <a:blip r:embed="rId2"/>
          <a:stretch>
            <a:fillRect/>
          </a:stretch>
        </p:blipFill>
        <p:spPr>
          <a:xfrm>
            <a:off x="1485902" y="-568957"/>
            <a:ext cx="8011389" cy="6434180"/>
          </a:xfrm>
          <a:prstGeom prst="rect">
            <a:avLst/>
          </a:prstGeom>
        </p:spPr>
      </p:pic>
      <p:sp>
        <p:nvSpPr>
          <p:cNvPr id="7" name="TextBox 6">
            <a:extLst>
              <a:ext uri="{FF2B5EF4-FFF2-40B4-BE49-F238E27FC236}">
                <a16:creationId xmlns:a16="http://schemas.microsoft.com/office/drawing/2014/main" id="{F57EED80-0D66-0BBF-5570-8E719F59980E}"/>
              </a:ext>
            </a:extLst>
          </p:cNvPr>
          <p:cNvSpPr txBox="1"/>
          <p:nvPr/>
        </p:nvSpPr>
        <p:spPr>
          <a:xfrm>
            <a:off x="9788236" y="5495891"/>
            <a:ext cx="6109854" cy="369332"/>
          </a:xfrm>
          <a:prstGeom prst="rect">
            <a:avLst/>
          </a:prstGeom>
          <a:noFill/>
        </p:spPr>
        <p:txBody>
          <a:bodyPr wrap="square">
            <a:spAutoFit/>
          </a:bodyPr>
          <a:lstStyle/>
          <a:p>
            <a:r>
              <a:rPr lang="en-IN"/>
              <a:t>Z is context-target pairs</a:t>
            </a:r>
          </a:p>
        </p:txBody>
      </p:sp>
    </p:spTree>
    <p:extLst>
      <p:ext uri="{BB962C8B-B14F-4D97-AF65-F5344CB8AC3E}">
        <p14:creationId xmlns:p14="http://schemas.microsoft.com/office/powerpoint/2010/main" val="359236938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D584C-E79B-4672-30BC-8518699A7EDD}"/>
              </a:ext>
            </a:extLst>
          </p:cNvPr>
          <p:cNvSpPr>
            <a:spLocks noGrp="1"/>
          </p:cNvSpPr>
          <p:nvPr>
            <p:ph type="title"/>
          </p:nvPr>
        </p:nvSpPr>
        <p:spPr/>
        <p:txBody>
          <a:bodyPr>
            <a:normAutofit fontScale="90000"/>
          </a:bodyPr>
          <a:lstStyle/>
          <a:p>
            <a:endParaRPr lang="en-IN"/>
          </a:p>
        </p:txBody>
      </p:sp>
      <p:sp>
        <p:nvSpPr>
          <p:cNvPr id="3" name="Content Placeholder 2">
            <a:extLst>
              <a:ext uri="{FF2B5EF4-FFF2-40B4-BE49-F238E27FC236}">
                <a16:creationId xmlns:a16="http://schemas.microsoft.com/office/drawing/2014/main" id="{35B3E6DC-D418-AC49-0016-AE633E81572C}"/>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35A2EA39-2FE9-ED17-FDF7-27D2A6DECF37}"/>
              </a:ext>
            </a:extLst>
          </p:cNvPr>
          <p:cNvPicPr>
            <a:picLocks noChangeAspect="1"/>
          </p:cNvPicPr>
          <p:nvPr/>
        </p:nvPicPr>
        <p:blipFill>
          <a:blip r:embed="rId2"/>
          <a:stretch>
            <a:fillRect/>
          </a:stretch>
        </p:blipFill>
        <p:spPr>
          <a:xfrm>
            <a:off x="671769" y="1715467"/>
            <a:ext cx="10995557" cy="3738806"/>
          </a:xfrm>
          <a:prstGeom prst="rect">
            <a:avLst/>
          </a:prstGeom>
        </p:spPr>
      </p:pic>
      <p:pic>
        <p:nvPicPr>
          <p:cNvPr id="7" name="Picture 6">
            <a:extLst>
              <a:ext uri="{FF2B5EF4-FFF2-40B4-BE49-F238E27FC236}">
                <a16:creationId xmlns:a16="http://schemas.microsoft.com/office/drawing/2014/main" id="{E5A3592A-059D-F2C7-3601-3D7C39B9ACCA}"/>
              </a:ext>
            </a:extLst>
          </p:cNvPr>
          <p:cNvPicPr>
            <a:picLocks noChangeAspect="1"/>
          </p:cNvPicPr>
          <p:nvPr/>
        </p:nvPicPr>
        <p:blipFill>
          <a:blip r:embed="rId3"/>
          <a:stretch>
            <a:fillRect/>
          </a:stretch>
        </p:blipFill>
        <p:spPr>
          <a:xfrm>
            <a:off x="1103171" y="222256"/>
            <a:ext cx="3036277" cy="674728"/>
          </a:xfrm>
          <a:prstGeom prst="rect">
            <a:avLst/>
          </a:prstGeom>
        </p:spPr>
      </p:pic>
    </p:spTree>
    <p:extLst>
      <p:ext uri="{BB962C8B-B14F-4D97-AF65-F5344CB8AC3E}">
        <p14:creationId xmlns:p14="http://schemas.microsoft.com/office/powerpoint/2010/main" val="296043428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47F49-11B6-E6C5-0D8E-EE34C4F341C6}"/>
              </a:ext>
            </a:extLst>
          </p:cNvPr>
          <p:cNvSpPr>
            <a:spLocks noGrp="1"/>
          </p:cNvSpPr>
          <p:nvPr>
            <p:ph type="title"/>
          </p:nvPr>
        </p:nvSpPr>
        <p:spPr/>
        <p:txBody>
          <a:bodyPr>
            <a:normAutofit fontScale="90000"/>
          </a:bodyPr>
          <a:lstStyle/>
          <a:p>
            <a:endParaRPr lang="en-IN"/>
          </a:p>
        </p:txBody>
      </p:sp>
      <p:sp>
        <p:nvSpPr>
          <p:cNvPr id="3" name="Content Placeholder 2">
            <a:extLst>
              <a:ext uri="{FF2B5EF4-FFF2-40B4-BE49-F238E27FC236}">
                <a16:creationId xmlns:a16="http://schemas.microsoft.com/office/drawing/2014/main" id="{25E561BE-A687-0D03-B565-EF473696F0FD}"/>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A54F0FC5-2F72-4683-CE8E-5B292060E06E}"/>
              </a:ext>
            </a:extLst>
          </p:cNvPr>
          <p:cNvPicPr>
            <a:picLocks noChangeAspect="1"/>
          </p:cNvPicPr>
          <p:nvPr/>
        </p:nvPicPr>
        <p:blipFill>
          <a:blip r:embed="rId2"/>
          <a:stretch>
            <a:fillRect/>
          </a:stretch>
        </p:blipFill>
        <p:spPr>
          <a:xfrm>
            <a:off x="1103171" y="222256"/>
            <a:ext cx="3036277" cy="674728"/>
          </a:xfrm>
          <a:prstGeom prst="rect">
            <a:avLst/>
          </a:prstGeom>
        </p:spPr>
      </p:pic>
      <p:pic>
        <p:nvPicPr>
          <p:cNvPr id="6" name="Picture 5">
            <a:extLst>
              <a:ext uri="{FF2B5EF4-FFF2-40B4-BE49-F238E27FC236}">
                <a16:creationId xmlns:a16="http://schemas.microsoft.com/office/drawing/2014/main" id="{AAA396D8-A95F-8334-1A7D-4C98B7559654}"/>
              </a:ext>
            </a:extLst>
          </p:cNvPr>
          <p:cNvPicPr>
            <a:picLocks noChangeAspect="1"/>
          </p:cNvPicPr>
          <p:nvPr/>
        </p:nvPicPr>
        <p:blipFill>
          <a:blip r:embed="rId3"/>
          <a:stretch>
            <a:fillRect/>
          </a:stretch>
        </p:blipFill>
        <p:spPr>
          <a:xfrm>
            <a:off x="498764" y="1319645"/>
            <a:ext cx="12926876" cy="4545578"/>
          </a:xfrm>
          <a:prstGeom prst="rect">
            <a:avLst/>
          </a:prstGeom>
        </p:spPr>
      </p:pic>
      <p:pic>
        <p:nvPicPr>
          <p:cNvPr id="8" name="Picture 7">
            <a:extLst>
              <a:ext uri="{FF2B5EF4-FFF2-40B4-BE49-F238E27FC236}">
                <a16:creationId xmlns:a16="http://schemas.microsoft.com/office/drawing/2014/main" id="{67073428-39AF-8E43-A1C2-A9B3BE623A78}"/>
              </a:ext>
            </a:extLst>
          </p:cNvPr>
          <p:cNvPicPr>
            <a:picLocks noChangeAspect="1"/>
          </p:cNvPicPr>
          <p:nvPr/>
        </p:nvPicPr>
        <p:blipFill>
          <a:blip r:embed="rId4"/>
          <a:stretch>
            <a:fillRect/>
          </a:stretch>
        </p:blipFill>
        <p:spPr>
          <a:xfrm>
            <a:off x="9087020" y="5189793"/>
            <a:ext cx="3005661" cy="675430"/>
          </a:xfrm>
          <a:prstGeom prst="rect">
            <a:avLst/>
          </a:prstGeom>
        </p:spPr>
      </p:pic>
    </p:spTree>
    <p:extLst>
      <p:ext uri="{BB962C8B-B14F-4D97-AF65-F5344CB8AC3E}">
        <p14:creationId xmlns:p14="http://schemas.microsoft.com/office/powerpoint/2010/main" val="174258494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8D768-F5F5-4B4A-4850-365EBCCC4A0F}"/>
              </a:ext>
            </a:extLst>
          </p:cNvPr>
          <p:cNvSpPr>
            <a:spLocks noGrp="1"/>
          </p:cNvSpPr>
          <p:nvPr>
            <p:ph type="title"/>
          </p:nvPr>
        </p:nvSpPr>
        <p:spPr/>
        <p:txBody>
          <a:bodyPr>
            <a:normAutofit fontScale="90000"/>
          </a:bodyPr>
          <a:lstStyle/>
          <a:p>
            <a:endParaRPr lang="en-IN"/>
          </a:p>
        </p:txBody>
      </p:sp>
      <p:sp>
        <p:nvSpPr>
          <p:cNvPr id="3" name="Content Placeholder 2">
            <a:extLst>
              <a:ext uri="{FF2B5EF4-FFF2-40B4-BE49-F238E27FC236}">
                <a16:creationId xmlns:a16="http://schemas.microsoft.com/office/drawing/2014/main" id="{F8D13794-DDE6-86D9-A775-D7ECA73A5CB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7D866C2-B21D-019D-B328-BEB16BAEDA68}"/>
              </a:ext>
            </a:extLst>
          </p:cNvPr>
          <p:cNvPicPr>
            <a:picLocks noChangeAspect="1"/>
          </p:cNvPicPr>
          <p:nvPr/>
        </p:nvPicPr>
        <p:blipFill>
          <a:blip r:embed="rId2"/>
          <a:stretch>
            <a:fillRect/>
          </a:stretch>
        </p:blipFill>
        <p:spPr>
          <a:xfrm>
            <a:off x="-6769" y="1420010"/>
            <a:ext cx="11402703" cy="3318579"/>
          </a:xfrm>
          <a:prstGeom prst="rect">
            <a:avLst/>
          </a:prstGeom>
        </p:spPr>
      </p:pic>
    </p:spTree>
    <p:extLst>
      <p:ext uri="{BB962C8B-B14F-4D97-AF65-F5344CB8AC3E}">
        <p14:creationId xmlns:p14="http://schemas.microsoft.com/office/powerpoint/2010/main" val="10418554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2A071-E068-B43C-B621-78D79306809F}"/>
              </a:ext>
            </a:extLst>
          </p:cNvPr>
          <p:cNvSpPr>
            <a:spLocks noGrp="1"/>
          </p:cNvSpPr>
          <p:nvPr>
            <p:ph type="title"/>
          </p:nvPr>
        </p:nvSpPr>
        <p:spPr/>
        <p:txBody>
          <a:bodyPr>
            <a:normAutofit fontScale="90000"/>
          </a:bodyPr>
          <a:lstStyle/>
          <a:p>
            <a:endParaRPr lang="en-IN"/>
          </a:p>
        </p:txBody>
      </p:sp>
      <p:sp>
        <p:nvSpPr>
          <p:cNvPr id="3" name="Content Placeholder 2">
            <a:extLst>
              <a:ext uri="{FF2B5EF4-FFF2-40B4-BE49-F238E27FC236}">
                <a16:creationId xmlns:a16="http://schemas.microsoft.com/office/drawing/2014/main" id="{BF0EE12F-2579-ADF8-4025-C6D5EB92589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16378F4-C37F-A774-8B5D-A2F2040D6105}"/>
              </a:ext>
            </a:extLst>
          </p:cNvPr>
          <p:cNvPicPr>
            <a:picLocks noChangeAspect="1"/>
          </p:cNvPicPr>
          <p:nvPr/>
        </p:nvPicPr>
        <p:blipFill>
          <a:blip r:embed="rId2"/>
          <a:stretch>
            <a:fillRect/>
          </a:stretch>
        </p:blipFill>
        <p:spPr>
          <a:xfrm>
            <a:off x="1075893" y="91240"/>
            <a:ext cx="8213580" cy="6356870"/>
          </a:xfrm>
          <a:prstGeom prst="rect">
            <a:avLst/>
          </a:prstGeom>
        </p:spPr>
      </p:pic>
    </p:spTree>
    <p:extLst>
      <p:ext uri="{BB962C8B-B14F-4D97-AF65-F5344CB8AC3E}">
        <p14:creationId xmlns:p14="http://schemas.microsoft.com/office/powerpoint/2010/main" val="336578632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0EC7E6E-4DD9-29D0-924D-D169298FA5DF}"/>
              </a:ext>
            </a:extLst>
          </p:cNvPr>
          <p:cNvSpPr>
            <a:spLocks noGrp="1"/>
          </p:cNvSpPr>
          <p:nvPr>
            <p:ph type="sldNum" sz="quarter" idx="12"/>
          </p:nvPr>
        </p:nvSpPr>
        <p:spPr/>
        <p:txBody>
          <a:bodyPr/>
          <a:lstStyle/>
          <a:p>
            <a:fld id="{C01389E6-C847-4AD0-B56D-D205B2EAB1EE}" type="slidenum">
              <a:rPr lang="en-US" smtClean="0"/>
              <a:t>148</a:t>
            </a:fld>
            <a:endParaRPr lang="en-US"/>
          </a:p>
        </p:txBody>
      </p:sp>
      <p:pic>
        <p:nvPicPr>
          <p:cNvPr id="6" name="Picture 5" descr="A screenshot of a computer&#10;&#10;Description automatically generated">
            <a:extLst>
              <a:ext uri="{FF2B5EF4-FFF2-40B4-BE49-F238E27FC236}">
                <a16:creationId xmlns:a16="http://schemas.microsoft.com/office/drawing/2014/main" id="{43BA1179-9568-C107-8170-353825AAA18D}"/>
              </a:ext>
            </a:extLst>
          </p:cNvPr>
          <p:cNvPicPr>
            <a:picLocks noChangeAspect="1"/>
          </p:cNvPicPr>
          <p:nvPr/>
        </p:nvPicPr>
        <p:blipFill>
          <a:blip r:embed="rId2"/>
          <a:stretch>
            <a:fillRect/>
          </a:stretch>
        </p:blipFill>
        <p:spPr>
          <a:xfrm>
            <a:off x="643467" y="757259"/>
            <a:ext cx="10905066" cy="5343481"/>
          </a:xfrm>
          <a:prstGeom prst="rect">
            <a:avLst/>
          </a:prstGeom>
        </p:spPr>
      </p:pic>
      <p:sp>
        <p:nvSpPr>
          <p:cNvPr id="8" name="TextBox 7">
            <a:extLst>
              <a:ext uri="{FF2B5EF4-FFF2-40B4-BE49-F238E27FC236}">
                <a16:creationId xmlns:a16="http://schemas.microsoft.com/office/drawing/2014/main" id="{B63E7139-4191-4E02-042C-F3EB5FEB8CE5}"/>
              </a:ext>
            </a:extLst>
          </p:cNvPr>
          <p:cNvSpPr txBox="1"/>
          <p:nvPr/>
        </p:nvSpPr>
        <p:spPr>
          <a:xfrm>
            <a:off x="0" y="6100740"/>
            <a:ext cx="6094378" cy="276999"/>
          </a:xfrm>
          <a:prstGeom prst="rect">
            <a:avLst/>
          </a:prstGeom>
          <a:noFill/>
        </p:spPr>
        <p:txBody>
          <a:bodyPr wrap="square">
            <a:spAutoFit/>
          </a:bodyPr>
          <a:lstStyle/>
          <a:p>
            <a:r>
              <a:rPr lang="en-IN" sz="120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people.cs.umass.edu/~</a:t>
            </a:r>
            <a:r>
              <a:rPr lang="en-IN" sz="1200" err="1">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miyyer</a:t>
            </a:r>
            <a:r>
              <a:rPr lang="en-IN" sz="120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/cs685/slides/multilingual.pdf</a:t>
            </a:r>
            <a:endParaRPr lang="en-IN" sz="1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518815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27C88D2-7EDE-409C-5B5B-B419E0CC2971}"/>
              </a:ext>
            </a:extLst>
          </p:cNvPr>
          <p:cNvSpPr>
            <a:spLocks noGrp="1"/>
          </p:cNvSpPr>
          <p:nvPr>
            <p:ph type="sldNum" sz="quarter" idx="12"/>
          </p:nvPr>
        </p:nvSpPr>
        <p:spPr/>
        <p:txBody>
          <a:bodyPr/>
          <a:lstStyle/>
          <a:p>
            <a:fld id="{C01389E6-C847-4AD0-B56D-D205B2EAB1EE}" type="slidenum">
              <a:rPr lang="en-US" smtClean="0"/>
              <a:t>149</a:t>
            </a:fld>
            <a:endParaRPr lang="en-US"/>
          </a:p>
        </p:txBody>
      </p:sp>
      <p:pic>
        <p:nvPicPr>
          <p:cNvPr id="6" name="Picture 5">
            <a:extLst>
              <a:ext uri="{FF2B5EF4-FFF2-40B4-BE49-F238E27FC236}">
                <a16:creationId xmlns:a16="http://schemas.microsoft.com/office/drawing/2014/main" id="{D720F38F-EA7B-7FC8-3F0B-5FAC949168BA}"/>
              </a:ext>
            </a:extLst>
          </p:cNvPr>
          <p:cNvPicPr>
            <a:picLocks noChangeAspect="1"/>
          </p:cNvPicPr>
          <p:nvPr/>
        </p:nvPicPr>
        <p:blipFill>
          <a:blip r:embed="rId2"/>
          <a:stretch>
            <a:fillRect/>
          </a:stretch>
        </p:blipFill>
        <p:spPr>
          <a:xfrm>
            <a:off x="544749" y="565645"/>
            <a:ext cx="7306318" cy="5571067"/>
          </a:xfrm>
          <a:prstGeom prst="rect">
            <a:avLst/>
          </a:prstGeom>
        </p:spPr>
      </p:pic>
      <p:sp>
        <p:nvSpPr>
          <p:cNvPr id="8" name="TextBox 7">
            <a:extLst>
              <a:ext uri="{FF2B5EF4-FFF2-40B4-BE49-F238E27FC236}">
                <a16:creationId xmlns:a16="http://schemas.microsoft.com/office/drawing/2014/main" id="{DE193B60-6A33-7D1A-0FA9-D90F168338B2}"/>
              </a:ext>
            </a:extLst>
          </p:cNvPr>
          <p:cNvSpPr txBox="1"/>
          <p:nvPr/>
        </p:nvSpPr>
        <p:spPr>
          <a:xfrm>
            <a:off x="7452493" y="2074131"/>
            <a:ext cx="3706237" cy="3416320"/>
          </a:xfrm>
          <a:prstGeom prst="rect">
            <a:avLst/>
          </a:prstGeom>
          <a:noFill/>
        </p:spPr>
        <p:txBody>
          <a:bodyPr wrap="square">
            <a:spAutoFit/>
          </a:bodyPr>
          <a:lstStyle/>
          <a:p>
            <a:pPr algn="just"/>
            <a:r>
              <a:rPr lang="en-US" sz="2400">
                <a:latin typeface="Times New Roman" panose="02020603050405020304" pitchFamily="18" charset="0"/>
                <a:ea typeface="Open Sans" panose="020B0606030504020204" pitchFamily="34" charset="0"/>
                <a:cs typeface="Times New Roman" panose="02020603050405020304" pitchFamily="18" charset="0"/>
              </a:rPr>
              <a:t>Pre-trained language models have a low intrinsic dimension</a:t>
            </a:r>
          </a:p>
          <a:p>
            <a:pPr algn="just"/>
            <a:endParaRPr lang="en-US" sz="2400">
              <a:latin typeface="Times New Roman" panose="02020603050405020304" pitchFamily="18" charset="0"/>
              <a:ea typeface="Open Sans" panose="020B0606030504020204" pitchFamily="34" charset="0"/>
              <a:cs typeface="Times New Roman" panose="02020603050405020304" pitchFamily="18" charset="0"/>
            </a:endParaRPr>
          </a:p>
          <a:p>
            <a:pPr algn="just"/>
            <a:endParaRPr lang="en-US" sz="2400">
              <a:latin typeface="Times New Roman" panose="02020603050405020304" pitchFamily="18" charset="0"/>
              <a:ea typeface="Open Sans" panose="020B0606030504020204" pitchFamily="34" charset="0"/>
              <a:cs typeface="Times New Roman" panose="02020603050405020304" pitchFamily="18" charset="0"/>
            </a:endParaRPr>
          </a:p>
          <a:p>
            <a:pPr algn="just"/>
            <a:endParaRPr lang="en-US" sz="2400">
              <a:latin typeface="Times New Roman" panose="02020603050405020304" pitchFamily="18" charset="0"/>
              <a:ea typeface="Open Sans" panose="020B0606030504020204" pitchFamily="34" charset="0"/>
              <a:cs typeface="Times New Roman" panose="02020603050405020304" pitchFamily="18" charset="0"/>
            </a:endParaRPr>
          </a:p>
          <a:p>
            <a:pPr algn="just"/>
            <a:r>
              <a:rPr lang="en-US" sz="2400">
                <a:latin typeface="Times New Roman" panose="02020603050405020304" pitchFamily="18" charset="0"/>
                <a:ea typeface="Open Sans" panose="020B0606030504020204" pitchFamily="34" charset="0"/>
                <a:cs typeface="Times New Roman" panose="02020603050405020304" pitchFamily="18" charset="0"/>
              </a:rPr>
              <a:t>Possible to learn efficiently with a low-dimensional parameterization</a:t>
            </a:r>
            <a:endParaRPr lang="en-IN" sz="2400">
              <a:latin typeface="Times New Roman" panose="02020603050405020304" pitchFamily="18" charset="0"/>
              <a:ea typeface="Open Sans" panose="020B0606030504020204" pitchFamily="34" charset="0"/>
              <a:cs typeface="Times New Roman" panose="02020603050405020304" pitchFamily="18" charset="0"/>
            </a:endParaRPr>
          </a:p>
        </p:txBody>
      </p:sp>
    </p:spTree>
    <p:extLst>
      <p:ext uri="{BB962C8B-B14F-4D97-AF65-F5344CB8AC3E}">
        <p14:creationId xmlns:p14="http://schemas.microsoft.com/office/powerpoint/2010/main" val="3122918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6AE6D-2367-5C26-F31E-6DFFDE17C0E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4007F2A-0919-33CF-E244-04885C6F612B}"/>
              </a:ext>
            </a:extLst>
          </p:cNvPr>
          <p:cNvSpPr>
            <a:spLocks noGrp="1"/>
          </p:cNvSpPr>
          <p:nvPr>
            <p:ph type="title"/>
          </p:nvPr>
        </p:nvSpPr>
        <p:spPr/>
        <p:txBody>
          <a:bodyPr/>
          <a:lstStyle/>
          <a:p>
            <a:r>
              <a:rPr lang="en-US">
                <a:latin typeface="Georgia"/>
              </a:rPr>
              <a:t>Designing Prompts for Different Tasks</a:t>
            </a:r>
            <a:endParaRPr lang="en-US"/>
          </a:p>
        </p:txBody>
      </p:sp>
      <p:pic>
        <p:nvPicPr>
          <p:cNvPr id="2" name="Picture 1" descr="A list of text on a white background&#10;&#10;AI-generated content may be incorrect.">
            <a:extLst>
              <a:ext uri="{FF2B5EF4-FFF2-40B4-BE49-F238E27FC236}">
                <a16:creationId xmlns:a16="http://schemas.microsoft.com/office/drawing/2014/main" id="{F7114472-DFB9-D74C-A0F7-FAB962A4DE31}"/>
              </a:ext>
            </a:extLst>
          </p:cNvPr>
          <p:cNvPicPr>
            <a:picLocks noChangeAspect="1"/>
          </p:cNvPicPr>
          <p:nvPr/>
        </p:nvPicPr>
        <p:blipFill>
          <a:blip r:embed="rId2"/>
          <a:stretch>
            <a:fillRect/>
          </a:stretch>
        </p:blipFill>
        <p:spPr>
          <a:xfrm>
            <a:off x="4276725" y="1628775"/>
            <a:ext cx="3638550" cy="3600450"/>
          </a:xfrm>
          <a:prstGeom prst="rect">
            <a:avLst/>
          </a:prstGeom>
        </p:spPr>
      </p:pic>
    </p:spTree>
    <p:extLst>
      <p:ext uri="{BB962C8B-B14F-4D97-AF65-F5344CB8AC3E}">
        <p14:creationId xmlns:p14="http://schemas.microsoft.com/office/powerpoint/2010/main" val="376212076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6C16BAC-50E8-AF27-11DC-3EBCB5BB40DF}"/>
              </a:ext>
            </a:extLst>
          </p:cNvPr>
          <p:cNvSpPr>
            <a:spLocks noGrp="1"/>
          </p:cNvSpPr>
          <p:nvPr>
            <p:ph type="sldNum" sz="quarter" idx="12"/>
          </p:nvPr>
        </p:nvSpPr>
        <p:spPr/>
        <p:txBody>
          <a:bodyPr/>
          <a:lstStyle/>
          <a:p>
            <a:fld id="{C01389E6-C847-4AD0-B56D-D205B2EAB1EE}" type="slidenum">
              <a:rPr lang="en-US" smtClean="0"/>
              <a:t>150</a:t>
            </a:fld>
            <a:endParaRPr lang="en-US"/>
          </a:p>
        </p:txBody>
      </p:sp>
      <p:grpSp>
        <p:nvGrpSpPr>
          <p:cNvPr id="8" name="Group 7">
            <a:extLst>
              <a:ext uri="{FF2B5EF4-FFF2-40B4-BE49-F238E27FC236}">
                <a16:creationId xmlns:a16="http://schemas.microsoft.com/office/drawing/2014/main" id="{33E6D08B-3BF8-1E8F-80AF-12ECAD96D5BB}"/>
              </a:ext>
            </a:extLst>
          </p:cNvPr>
          <p:cNvGrpSpPr/>
          <p:nvPr/>
        </p:nvGrpSpPr>
        <p:grpSpPr>
          <a:xfrm>
            <a:off x="307588" y="957434"/>
            <a:ext cx="11576824" cy="4584772"/>
            <a:chOff x="90920" y="1122805"/>
            <a:chExt cx="11576824" cy="4584772"/>
          </a:xfrm>
        </p:grpSpPr>
        <p:pic>
          <p:nvPicPr>
            <p:cNvPr id="6" name="Picture 5">
              <a:extLst>
                <a:ext uri="{FF2B5EF4-FFF2-40B4-BE49-F238E27FC236}">
                  <a16:creationId xmlns:a16="http://schemas.microsoft.com/office/drawing/2014/main" id="{E782331F-8111-7ED0-2B98-8A6178D4FB03}"/>
                </a:ext>
              </a:extLst>
            </p:cNvPr>
            <p:cNvPicPr>
              <a:picLocks noChangeAspect="1"/>
            </p:cNvPicPr>
            <p:nvPr/>
          </p:nvPicPr>
          <p:blipFill>
            <a:blip r:embed="rId2"/>
            <a:stretch>
              <a:fillRect/>
            </a:stretch>
          </p:blipFill>
          <p:spPr>
            <a:xfrm>
              <a:off x="90920" y="1150422"/>
              <a:ext cx="6005080" cy="4557155"/>
            </a:xfrm>
            <a:prstGeom prst="rect">
              <a:avLst/>
            </a:prstGeom>
          </p:spPr>
        </p:pic>
        <p:pic>
          <p:nvPicPr>
            <p:cNvPr id="7" name="Picture 6">
              <a:extLst>
                <a:ext uri="{FF2B5EF4-FFF2-40B4-BE49-F238E27FC236}">
                  <a16:creationId xmlns:a16="http://schemas.microsoft.com/office/drawing/2014/main" id="{5591D957-A9BC-F2A2-680A-2C396CD51BE7}"/>
                </a:ext>
              </a:extLst>
            </p:cNvPr>
            <p:cNvPicPr>
              <a:picLocks noChangeAspect="1"/>
            </p:cNvPicPr>
            <p:nvPr/>
          </p:nvPicPr>
          <p:blipFill>
            <a:blip r:embed="rId3"/>
            <a:stretch>
              <a:fillRect/>
            </a:stretch>
          </p:blipFill>
          <p:spPr>
            <a:xfrm>
              <a:off x="6669517" y="1122805"/>
              <a:ext cx="4998227" cy="4584772"/>
            </a:xfrm>
            <a:prstGeom prst="rect">
              <a:avLst/>
            </a:prstGeom>
          </p:spPr>
        </p:pic>
      </p:grpSp>
      <p:sp>
        <p:nvSpPr>
          <p:cNvPr id="10" name="TextBox 9">
            <a:extLst>
              <a:ext uri="{FF2B5EF4-FFF2-40B4-BE49-F238E27FC236}">
                <a16:creationId xmlns:a16="http://schemas.microsoft.com/office/drawing/2014/main" id="{8F1B572C-6518-901E-B09F-CEA0992BADB4}"/>
              </a:ext>
            </a:extLst>
          </p:cNvPr>
          <p:cNvSpPr txBox="1"/>
          <p:nvPr/>
        </p:nvSpPr>
        <p:spPr>
          <a:xfrm>
            <a:off x="7369512" y="5817540"/>
            <a:ext cx="4822488" cy="461665"/>
          </a:xfrm>
          <a:prstGeom prst="rect">
            <a:avLst/>
          </a:prstGeom>
          <a:noFill/>
        </p:spPr>
        <p:txBody>
          <a:bodyPr wrap="square">
            <a:spAutoFit/>
          </a:bodyPr>
          <a:lstStyle/>
          <a:p>
            <a:r>
              <a:rPr lang="en-IN" sz="1200" b="0" i="0">
                <a:solidFill>
                  <a:srgbClr val="222222"/>
                </a:solidFill>
                <a:effectLst/>
                <a:latin typeface="Times New Roman" panose="02020603050405020304" pitchFamily="18" charset="0"/>
                <a:ea typeface="Open Sans" panose="020B0606030504020204" pitchFamily="34" charset="0"/>
                <a:cs typeface="Times New Roman" panose="02020603050405020304" pitchFamily="18" charset="0"/>
              </a:rPr>
              <a:t>Hu, Edward J., et al. "Lora: Low-rank adaptation of large language models." </a:t>
            </a:r>
            <a:r>
              <a:rPr lang="en-IN" sz="1200" b="0" i="1" err="1">
                <a:solidFill>
                  <a:srgbClr val="222222"/>
                </a:solidFill>
                <a:effectLst/>
                <a:latin typeface="Times New Roman" panose="02020603050405020304" pitchFamily="18" charset="0"/>
                <a:ea typeface="Open Sans" panose="020B0606030504020204" pitchFamily="34" charset="0"/>
                <a:cs typeface="Times New Roman" panose="02020603050405020304" pitchFamily="18" charset="0"/>
              </a:rPr>
              <a:t>arXiv</a:t>
            </a:r>
            <a:r>
              <a:rPr lang="en-IN" sz="1200" b="0" i="1">
                <a:solidFill>
                  <a:srgbClr val="222222"/>
                </a:solidFill>
                <a:effectLst/>
                <a:latin typeface="Times New Roman" panose="02020603050405020304" pitchFamily="18" charset="0"/>
                <a:ea typeface="Open Sans" panose="020B0606030504020204" pitchFamily="34" charset="0"/>
                <a:cs typeface="Times New Roman" panose="02020603050405020304" pitchFamily="18" charset="0"/>
              </a:rPr>
              <a:t> preprint arXiv:2106.09685</a:t>
            </a:r>
            <a:r>
              <a:rPr lang="en-IN" sz="1200" b="0" i="0">
                <a:solidFill>
                  <a:srgbClr val="222222"/>
                </a:solidFill>
                <a:effectLst/>
                <a:latin typeface="Times New Roman" panose="02020603050405020304" pitchFamily="18" charset="0"/>
                <a:ea typeface="Open Sans" panose="020B0606030504020204" pitchFamily="34" charset="0"/>
                <a:cs typeface="Times New Roman" panose="02020603050405020304" pitchFamily="18" charset="0"/>
              </a:rPr>
              <a:t> (2021).</a:t>
            </a:r>
            <a:endParaRPr lang="en-IN" sz="1200">
              <a:latin typeface="Times New Roman" panose="02020603050405020304" pitchFamily="18" charset="0"/>
              <a:ea typeface="Open Sans" panose="020B0606030504020204" pitchFamily="34" charset="0"/>
              <a:cs typeface="Times New Roman" panose="02020603050405020304" pitchFamily="18" charset="0"/>
            </a:endParaRPr>
          </a:p>
        </p:txBody>
      </p:sp>
    </p:spTree>
    <p:extLst>
      <p:ext uri="{BB962C8B-B14F-4D97-AF65-F5344CB8AC3E}">
        <p14:creationId xmlns:p14="http://schemas.microsoft.com/office/powerpoint/2010/main" val="284075539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439540-9895-EA3B-0D32-CEA142455566}"/>
              </a:ext>
            </a:extLst>
          </p:cNvPr>
          <p:cNvSpPr>
            <a:spLocks noGrp="1"/>
          </p:cNvSpPr>
          <p:nvPr>
            <p:ph idx="1"/>
          </p:nvPr>
        </p:nvSpPr>
        <p:spPr>
          <a:xfrm>
            <a:off x="516081" y="583158"/>
            <a:ext cx="10515600" cy="5184186"/>
          </a:xfrm>
        </p:spPr>
        <p:txBody>
          <a:bodyPr/>
          <a:lstStyle/>
          <a:p>
            <a:r>
              <a:rPr lang="en-US"/>
              <a:t>The major downside of fine-tuning is that the new model contains as many parameters as in the original model</a:t>
            </a:r>
            <a:endParaRPr lang="en-IN"/>
          </a:p>
        </p:txBody>
      </p:sp>
      <p:sp>
        <p:nvSpPr>
          <p:cNvPr id="5" name="TextBox 4">
            <a:extLst>
              <a:ext uri="{FF2B5EF4-FFF2-40B4-BE49-F238E27FC236}">
                <a16:creationId xmlns:a16="http://schemas.microsoft.com/office/drawing/2014/main" id="{EFB18364-E394-5231-70CE-732F1E0C2334}"/>
              </a:ext>
            </a:extLst>
          </p:cNvPr>
          <p:cNvSpPr txBox="1"/>
          <p:nvPr/>
        </p:nvSpPr>
        <p:spPr>
          <a:xfrm>
            <a:off x="516081" y="1794255"/>
            <a:ext cx="11513127" cy="4062651"/>
          </a:xfrm>
          <a:prstGeom prst="rect">
            <a:avLst/>
          </a:prstGeom>
          <a:noFill/>
          <a:ln w="66675">
            <a:solidFill>
              <a:schemeClr val="accent6">
                <a:lumMod val="60000"/>
                <a:lumOff val="40000"/>
              </a:schemeClr>
            </a:solidFill>
          </a:ln>
        </p:spPr>
        <p:txBody>
          <a:bodyPr wrap="square">
            <a:spAutoFit/>
          </a:bodyPr>
          <a:lstStyle/>
          <a:p>
            <a:r>
              <a:rPr lang="en-US" b="1" err="1"/>
              <a:t>LoRA</a:t>
            </a:r>
            <a:r>
              <a:rPr lang="en-US" b="1"/>
              <a:t> possesses several key advantages.</a:t>
            </a:r>
          </a:p>
          <a:p>
            <a:r>
              <a:rPr lang="en-US"/>
              <a:t>• </a:t>
            </a:r>
            <a:r>
              <a:rPr lang="en-US" sz="2000"/>
              <a:t>A pre-trained model can be shared and used to build many small </a:t>
            </a:r>
            <a:r>
              <a:rPr lang="en-US" sz="2000" err="1"/>
              <a:t>LoRA</a:t>
            </a:r>
            <a:r>
              <a:rPr lang="en-US" sz="2000"/>
              <a:t> modules for different tasks. We can freeze the shared model and efficiently </a:t>
            </a:r>
            <a:r>
              <a:rPr lang="en-US" sz="2000" b="1">
                <a:solidFill>
                  <a:schemeClr val="accent6">
                    <a:lumMod val="75000"/>
                  </a:schemeClr>
                </a:solidFill>
              </a:rPr>
              <a:t>switch tasks by replacing the matrices A and B </a:t>
            </a:r>
            <a:r>
              <a:rPr lang="en-US" sz="2000"/>
              <a:t>, reducing the storage requirement and task-switching overhead significantly.</a:t>
            </a:r>
          </a:p>
          <a:p>
            <a:endParaRPr lang="en-US" sz="2000"/>
          </a:p>
          <a:p>
            <a:r>
              <a:rPr lang="en-US" sz="2000"/>
              <a:t>• </a:t>
            </a:r>
            <a:r>
              <a:rPr lang="en-US" sz="2000" err="1"/>
              <a:t>LoRA</a:t>
            </a:r>
            <a:r>
              <a:rPr lang="en-US" sz="2000"/>
              <a:t> makes training more efficient and </a:t>
            </a:r>
            <a:r>
              <a:rPr lang="en-US" sz="2000" b="1">
                <a:solidFill>
                  <a:schemeClr val="accent6">
                    <a:lumMod val="75000"/>
                  </a:schemeClr>
                </a:solidFill>
              </a:rPr>
              <a:t>lowers the hardware barrier </a:t>
            </a:r>
            <a:r>
              <a:rPr lang="en-US" sz="2000"/>
              <a:t>to entry by up to 3 times when using adaptive optimizers since we </a:t>
            </a:r>
            <a:r>
              <a:rPr lang="en-US" sz="2000" b="1">
                <a:solidFill>
                  <a:schemeClr val="accent6">
                    <a:lumMod val="75000"/>
                  </a:schemeClr>
                </a:solidFill>
              </a:rPr>
              <a:t>do not need to calculate the gradients or maintain the optimizer states for most parameters</a:t>
            </a:r>
            <a:r>
              <a:rPr lang="en-US" sz="2000"/>
              <a:t>. Instead, we only optimize the injected, much smaller low-rank matrices.</a:t>
            </a:r>
          </a:p>
          <a:p>
            <a:endParaRPr lang="en-US" sz="2000"/>
          </a:p>
          <a:p>
            <a:r>
              <a:rPr lang="en-US" sz="2000"/>
              <a:t>• Simpler linear design allows us </a:t>
            </a:r>
            <a:r>
              <a:rPr lang="en-US" sz="2000" b="1">
                <a:solidFill>
                  <a:schemeClr val="accent6">
                    <a:lumMod val="75000"/>
                  </a:schemeClr>
                </a:solidFill>
              </a:rPr>
              <a:t>to merge the trainable matrices with the frozen weights when deployed</a:t>
            </a:r>
            <a:r>
              <a:rPr lang="en-US" sz="2000"/>
              <a:t>, introducing no inference latency compared to a fully fine-tuned model, by construction.</a:t>
            </a:r>
          </a:p>
          <a:p>
            <a:endParaRPr lang="en-US" sz="2000"/>
          </a:p>
          <a:p>
            <a:r>
              <a:rPr lang="en-US" sz="2000"/>
              <a:t>• </a:t>
            </a:r>
            <a:r>
              <a:rPr lang="en-US" sz="2000" err="1"/>
              <a:t>LoRA</a:t>
            </a:r>
            <a:r>
              <a:rPr lang="en-US" sz="2000"/>
              <a:t> is orthogonal to many prior methods and </a:t>
            </a:r>
            <a:r>
              <a:rPr lang="en-US" sz="2000" b="1">
                <a:solidFill>
                  <a:schemeClr val="accent6">
                    <a:lumMod val="75000"/>
                  </a:schemeClr>
                </a:solidFill>
              </a:rPr>
              <a:t>can be combined with many of them</a:t>
            </a:r>
            <a:r>
              <a:rPr lang="en-US" sz="2000"/>
              <a:t>, such as prefix-tuning</a:t>
            </a:r>
            <a:endParaRPr lang="en-IN" sz="2000"/>
          </a:p>
        </p:txBody>
      </p:sp>
    </p:spTree>
    <p:extLst>
      <p:ext uri="{BB962C8B-B14F-4D97-AF65-F5344CB8AC3E}">
        <p14:creationId xmlns:p14="http://schemas.microsoft.com/office/powerpoint/2010/main" val="216986817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6D151-46DD-486A-A4BA-5433C6F51B69}"/>
              </a:ext>
            </a:extLst>
          </p:cNvPr>
          <p:cNvSpPr>
            <a:spLocks noGrp="1"/>
          </p:cNvSpPr>
          <p:nvPr>
            <p:ph type="title"/>
          </p:nvPr>
        </p:nvSpPr>
        <p:spPr/>
        <p:txBody>
          <a:bodyPr>
            <a:normAutofit fontScale="90000"/>
          </a:bodyPr>
          <a:lstStyle/>
          <a:p>
            <a:r>
              <a:rPr lang="en-IN"/>
              <a:t>Intrinsic Dimension</a:t>
            </a:r>
          </a:p>
        </p:txBody>
      </p:sp>
      <p:sp>
        <p:nvSpPr>
          <p:cNvPr id="3" name="Content Placeholder 2">
            <a:extLst>
              <a:ext uri="{FF2B5EF4-FFF2-40B4-BE49-F238E27FC236}">
                <a16:creationId xmlns:a16="http://schemas.microsoft.com/office/drawing/2014/main" id="{074728DB-A46C-E223-1CB3-128C7B9541E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51E52E6-5577-FA08-F1A1-9FD9FBC2B45B}"/>
              </a:ext>
            </a:extLst>
          </p:cNvPr>
          <p:cNvPicPr>
            <a:picLocks noChangeAspect="1"/>
          </p:cNvPicPr>
          <p:nvPr/>
        </p:nvPicPr>
        <p:blipFill>
          <a:blip r:embed="rId2"/>
          <a:stretch>
            <a:fillRect/>
          </a:stretch>
        </p:blipFill>
        <p:spPr>
          <a:xfrm>
            <a:off x="838200" y="1779056"/>
            <a:ext cx="10180218" cy="3299887"/>
          </a:xfrm>
          <a:prstGeom prst="rect">
            <a:avLst/>
          </a:prstGeom>
        </p:spPr>
      </p:pic>
    </p:spTree>
    <p:extLst>
      <p:ext uri="{BB962C8B-B14F-4D97-AF65-F5344CB8AC3E}">
        <p14:creationId xmlns:p14="http://schemas.microsoft.com/office/powerpoint/2010/main" val="24576377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5BEE0-BBF9-3367-D3CA-681C3B00BD3C}"/>
              </a:ext>
            </a:extLst>
          </p:cNvPr>
          <p:cNvSpPr>
            <a:spLocks noGrp="1"/>
          </p:cNvSpPr>
          <p:nvPr>
            <p:ph type="title"/>
          </p:nvPr>
        </p:nvSpPr>
        <p:spPr/>
        <p:txBody>
          <a:bodyPr>
            <a:normAutofit fontScale="90000"/>
          </a:bodyPr>
          <a:lstStyle/>
          <a:p>
            <a:r>
              <a:rPr lang="en-IN"/>
              <a:t>LORA Aligns with Intrinsic Dimension</a:t>
            </a:r>
          </a:p>
        </p:txBody>
      </p:sp>
      <p:sp>
        <p:nvSpPr>
          <p:cNvPr id="3" name="Content Placeholder 2">
            <a:extLst>
              <a:ext uri="{FF2B5EF4-FFF2-40B4-BE49-F238E27FC236}">
                <a16:creationId xmlns:a16="http://schemas.microsoft.com/office/drawing/2014/main" id="{025274EF-6D55-9EC1-58EF-E4109EFE08F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E1931AA-B235-ABDC-0D9D-CA89FF474C2B}"/>
              </a:ext>
            </a:extLst>
          </p:cNvPr>
          <p:cNvPicPr>
            <a:picLocks noChangeAspect="1"/>
          </p:cNvPicPr>
          <p:nvPr/>
        </p:nvPicPr>
        <p:blipFill>
          <a:blip r:embed="rId2"/>
          <a:stretch>
            <a:fillRect/>
          </a:stretch>
        </p:blipFill>
        <p:spPr>
          <a:xfrm>
            <a:off x="1475229" y="1279172"/>
            <a:ext cx="9658143" cy="4897791"/>
          </a:xfrm>
          <a:prstGeom prst="rect">
            <a:avLst/>
          </a:prstGeom>
        </p:spPr>
      </p:pic>
    </p:spTree>
    <p:extLst>
      <p:ext uri="{BB962C8B-B14F-4D97-AF65-F5344CB8AC3E}">
        <p14:creationId xmlns:p14="http://schemas.microsoft.com/office/powerpoint/2010/main" val="401006128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72E2D-9E76-78E4-DC61-E02AF02F7D00}"/>
              </a:ext>
            </a:extLst>
          </p:cNvPr>
          <p:cNvSpPr>
            <a:spLocks noGrp="1"/>
          </p:cNvSpPr>
          <p:nvPr>
            <p:ph type="title"/>
          </p:nvPr>
        </p:nvSpPr>
        <p:spPr/>
        <p:txBody>
          <a:bodyPr>
            <a:normAutofit fontScale="90000"/>
          </a:bodyPr>
          <a:lstStyle/>
          <a:p>
            <a:endParaRPr lang="en-IN"/>
          </a:p>
        </p:txBody>
      </p:sp>
      <p:sp>
        <p:nvSpPr>
          <p:cNvPr id="3" name="Content Placeholder 2">
            <a:extLst>
              <a:ext uri="{FF2B5EF4-FFF2-40B4-BE49-F238E27FC236}">
                <a16:creationId xmlns:a16="http://schemas.microsoft.com/office/drawing/2014/main" id="{2D97D4D5-8DA6-61D1-32B4-46AA690B9424}"/>
              </a:ext>
            </a:extLst>
          </p:cNvPr>
          <p:cNvSpPr>
            <a:spLocks noGrp="1"/>
          </p:cNvSpPr>
          <p:nvPr>
            <p:ph idx="1"/>
          </p:nvPr>
        </p:nvSpPr>
        <p:spPr/>
        <p:txBody>
          <a:bodyPr/>
          <a:lstStyle/>
          <a:p>
            <a:endParaRPr lang="en-IN"/>
          </a:p>
        </p:txBody>
      </p:sp>
      <p:sp>
        <p:nvSpPr>
          <p:cNvPr id="5" name="TextBox 4">
            <a:extLst>
              <a:ext uri="{FF2B5EF4-FFF2-40B4-BE49-F238E27FC236}">
                <a16:creationId xmlns:a16="http://schemas.microsoft.com/office/drawing/2014/main" id="{A0A0DA2A-2826-D2EB-317E-1178F3C2B900}"/>
              </a:ext>
            </a:extLst>
          </p:cNvPr>
          <p:cNvSpPr txBox="1"/>
          <p:nvPr/>
        </p:nvSpPr>
        <p:spPr>
          <a:xfrm>
            <a:off x="748145" y="801190"/>
            <a:ext cx="10733810" cy="3970318"/>
          </a:xfrm>
          <a:prstGeom prst="rect">
            <a:avLst/>
          </a:prstGeom>
          <a:noFill/>
          <a:ln w="66675">
            <a:solidFill>
              <a:schemeClr val="accent6">
                <a:lumMod val="75000"/>
              </a:schemeClr>
            </a:solidFill>
          </a:ln>
        </p:spPr>
        <p:txBody>
          <a:bodyPr wrap="square">
            <a:spAutoFit/>
          </a:bodyPr>
          <a:lstStyle/>
          <a:p>
            <a:r>
              <a:rPr lang="en-US" sz="2800"/>
              <a:t>The intrinsic dimension represents the minimal effective degrees of freedom. </a:t>
            </a:r>
          </a:p>
          <a:p>
            <a:endParaRPr lang="en-US" sz="2800"/>
          </a:p>
          <a:p>
            <a:r>
              <a:rPr lang="en-US" sz="2800"/>
              <a:t>By using a low-rank approximation, we are modeling the updates using only the essential parameters (aligned with the intrinsic dimension).</a:t>
            </a:r>
          </a:p>
          <a:p>
            <a:endParaRPr lang="en-US" sz="2800"/>
          </a:p>
          <a:p>
            <a:r>
              <a:rPr lang="en-US" sz="2800"/>
              <a:t>This approach avoids the redundancy of full-rank matrices and focuses on the core components that contribute most to the task-specific adaptation.</a:t>
            </a:r>
            <a:endParaRPr lang="en-IN" sz="2800"/>
          </a:p>
        </p:txBody>
      </p:sp>
    </p:spTree>
    <p:extLst>
      <p:ext uri="{BB962C8B-B14F-4D97-AF65-F5344CB8AC3E}">
        <p14:creationId xmlns:p14="http://schemas.microsoft.com/office/powerpoint/2010/main" val="391525892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46F39-B9B5-8446-E5CE-85A76B71E8CE}"/>
              </a:ext>
            </a:extLst>
          </p:cNvPr>
          <p:cNvSpPr>
            <a:spLocks noGrp="1"/>
          </p:cNvSpPr>
          <p:nvPr>
            <p:ph type="title"/>
          </p:nvPr>
        </p:nvSpPr>
        <p:spPr/>
        <p:txBody>
          <a:bodyPr>
            <a:normAutofit fontScale="90000"/>
          </a:bodyPr>
          <a:lstStyle/>
          <a:p>
            <a:endParaRPr lang="en-IN"/>
          </a:p>
        </p:txBody>
      </p:sp>
      <p:sp>
        <p:nvSpPr>
          <p:cNvPr id="3" name="Content Placeholder 2">
            <a:extLst>
              <a:ext uri="{FF2B5EF4-FFF2-40B4-BE49-F238E27FC236}">
                <a16:creationId xmlns:a16="http://schemas.microsoft.com/office/drawing/2014/main" id="{4864D2CA-D4A1-1149-BFD7-7906686022E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0065AB5-FAB8-1811-6158-0122B8D1D771}"/>
              </a:ext>
            </a:extLst>
          </p:cNvPr>
          <p:cNvPicPr>
            <a:picLocks noChangeAspect="1"/>
          </p:cNvPicPr>
          <p:nvPr/>
        </p:nvPicPr>
        <p:blipFill>
          <a:blip r:embed="rId2"/>
          <a:stretch>
            <a:fillRect/>
          </a:stretch>
        </p:blipFill>
        <p:spPr>
          <a:xfrm>
            <a:off x="661576" y="469035"/>
            <a:ext cx="10833298" cy="5526520"/>
          </a:xfrm>
          <a:prstGeom prst="rect">
            <a:avLst/>
          </a:prstGeom>
        </p:spPr>
      </p:pic>
      <p:pic>
        <p:nvPicPr>
          <p:cNvPr id="4" name="Picture 3">
            <a:extLst>
              <a:ext uri="{FF2B5EF4-FFF2-40B4-BE49-F238E27FC236}">
                <a16:creationId xmlns:a16="http://schemas.microsoft.com/office/drawing/2014/main" id="{C8601EF9-AE21-EF2F-9F28-4D977E8B3C33}"/>
              </a:ext>
            </a:extLst>
          </p:cNvPr>
          <p:cNvPicPr>
            <a:picLocks noChangeAspect="1"/>
          </p:cNvPicPr>
          <p:nvPr/>
        </p:nvPicPr>
        <p:blipFill>
          <a:blip r:embed="rId2"/>
          <a:stretch>
            <a:fillRect/>
          </a:stretch>
        </p:blipFill>
        <p:spPr>
          <a:xfrm>
            <a:off x="679351" y="500208"/>
            <a:ext cx="10833298" cy="5526520"/>
          </a:xfrm>
          <a:prstGeom prst="rect">
            <a:avLst/>
          </a:prstGeom>
        </p:spPr>
      </p:pic>
    </p:spTree>
    <p:extLst>
      <p:ext uri="{BB962C8B-B14F-4D97-AF65-F5344CB8AC3E}">
        <p14:creationId xmlns:p14="http://schemas.microsoft.com/office/powerpoint/2010/main" val="83315736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DCD86-0934-8671-8AAF-2AB52CC6B798}"/>
              </a:ext>
            </a:extLst>
          </p:cNvPr>
          <p:cNvSpPr>
            <a:spLocks noGrp="1"/>
          </p:cNvSpPr>
          <p:nvPr>
            <p:ph type="title"/>
          </p:nvPr>
        </p:nvSpPr>
        <p:spPr/>
        <p:txBody>
          <a:bodyPr>
            <a:normAutofit fontScale="90000"/>
          </a:bodyPr>
          <a:lstStyle/>
          <a:p>
            <a:endParaRPr lang="en-IN"/>
          </a:p>
        </p:txBody>
      </p:sp>
      <p:sp>
        <p:nvSpPr>
          <p:cNvPr id="3" name="Content Placeholder 2">
            <a:extLst>
              <a:ext uri="{FF2B5EF4-FFF2-40B4-BE49-F238E27FC236}">
                <a16:creationId xmlns:a16="http://schemas.microsoft.com/office/drawing/2014/main" id="{7FCA88FA-8B3F-21B9-3421-1ADF6E7688B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F9985D4-98A2-1F68-6BB3-310F13045A6E}"/>
              </a:ext>
            </a:extLst>
          </p:cNvPr>
          <p:cNvPicPr>
            <a:picLocks noChangeAspect="1"/>
          </p:cNvPicPr>
          <p:nvPr/>
        </p:nvPicPr>
        <p:blipFill>
          <a:blip r:embed="rId2"/>
          <a:stretch>
            <a:fillRect/>
          </a:stretch>
        </p:blipFill>
        <p:spPr>
          <a:xfrm>
            <a:off x="1515983" y="750338"/>
            <a:ext cx="9160034" cy="5357324"/>
          </a:xfrm>
          <a:prstGeom prst="rect">
            <a:avLst/>
          </a:prstGeom>
        </p:spPr>
      </p:pic>
    </p:spTree>
    <p:extLst>
      <p:ext uri="{BB962C8B-B14F-4D97-AF65-F5344CB8AC3E}">
        <p14:creationId xmlns:p14="http://schemas.microsoft.com/office/powerpoint/2010/main" val="189508533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AAE7D-4F53-3FD4-D27B-8BB95D947388}"/>
              </a:ext>
            </a:extLst>
          </p:cNvPr>
          <p:cNvSpPr>
            <a:spLocks noGrp="1"/>
          </p:cNvSpPr>
          <p:nvPr>
            <p:ph type="title"/>
          </p:nvPr>
        </p:nvSpPr>
        <p:spPr/>
        <p:txBody>
          <a:bodyPr>
            <a:normAutofit fontScale="90000"/>
          </a:bodyPr>
          <a:lstStyle/>
          <a:p>
            <a:endParaRPr lang="en-IN"/>
          </a:p>
        </p:txBody>
      </p:sp>
      <p:sp>
        <p:nvSpPr>
          <p:cNvPr id="3" name="Content Placeholder 2">
            <a:extLst>
              <a:ext uri="{FF2B5EF4-FFF2-40B4-BE49-F238E27FC236}">
                <a16:creationId xmlns:a16="http://schemas.microsoft.com/office/drawing/2014/main" id="{BC9130FE-4C15-43FC-534E-9C4B9F1844B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7A1904A-D4EB-8CAE-3BDE-0C770BE42055}"/>
              </a:ext>
            </a:extLst>
          </p:cNvPr>
          <p:cNvPicPr>
            <a:picLocks noChangeAspect="1"/>
          </p:cNvPicPr>
          <p:nvPr/>
        </p:nvPicPr>
        <p:blipFill>
          <a:blip r:embed="rId2"/>
          <a:stretch>
            <a:fillRect/>
          </a:stretch>
        </p:blipFill>
        <p:spPr>
          <a:xfrm>
            <a:off x="1144846" y="290945"/>
            <a:ext cx="9009155" cy="5710028"/>
          </a:xfrm>
          <a:prstGeom prst="rect">
            <a:avLst/>
          </a:prstGeom>
        </p:spPr>
      </p:pic>
    </p:spTree>
    <p:extLst>
      <p:ext uri="{BB962C8B-B14F-4D97-AF65-F5344CB8AC3E}">
        <p14:creationId xmlns:p14="http://schemas.microsoft.com/office/powerpoint/2010/main" val="224116758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7FF48-9121-4FE7-9F31-63E6D5C192AE}"/>
              </a:ext>
            </a:extLst>
          </p:cNvPr>
          <p:cNvSpPr>
            <a:spLocks noGrp="1"/>
          </p:cNvSpPr>
          <p:nvPr>
            <p:ph idx="1"/>
          </p:nvPr>
        </p:nvSpPr>
        <p:spPr/>
        <p:txBody>
          <a:bodyPr/>
          <a:lstStyle/>
          <a:p>
            <a:endParaRPr lang="en-IN"/>
          </a:p>
        </p:txBody>
      </p:sp>
      <p:sp>
        <p:nvSpPr>
          <p:cNvPr id="6" name="Rectangle 5">
            <a:extLst>
              <a:ext uri="{FF2B5EF4-FFF2-40B4-BE49-F238E27FC236}">
                <a16:creationId xmlns:a16="http://schemas.microsoft.com/office/drawing/2014/main" id="{6C5019E6-2BD9-4F92-A543-21D90A1A90AC}"/>
              </a:ext>
            </a:extLst>
          </p:cNvPr>
          <p:cNvSpPr/>
          <p:nvPr/>
        </p:nvSpPr>
        <p:spPr>
          <a:xfrm>
            <a:off x="1497840" y="1513927"/>
            <a:ext cx="8860221" cy="3830145"/>
          </a:xfrm>
          <a:prstGeom prst="rect">
            <a:avLst/>
          </a:prstGeom>
          <a:solidFill>
            <a:srgbClr val="FDDAF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IN" sz="4000" spc="0" err="1">
                <a:solidFill>
                  <a:schemeClr val="tx1"/>
                </a:solidFill>
                <a:latin typeface="Times New Roman" panose="02020603050405020304" pitchFamily="18" charset="0"/>
                <a:cs typeface="Times New Roman" panose="02020603050405020304" pitchFamily="18" charset="0"/>
              </a:rPr>
              <a:t>QLoRA</a:t>
            </a:r>
            <a:endParaRPr lang="en-IN" sz="4000" b="1" i="0">
              <a:solidFill>
                <a:schemeClr val="tx1"/>
              </a:solidFill>
              <a:effectLst/>
              <a:highlight>
                <a:srgbClr val="FFFFFF"/>
              </a:highlight>
              <a:latin typeface="sohne"/>
            </a:endParaRPr>
          </a:p>
        </p:txBody>
      </p:sp>
      <p:sp>
        <p:nvSpPr>
          <p:cNvPr id="2" name="TextBox 1">
            <a:extLst>
              <a:ext uri="{FF2B5EF4-FFF2-40B4-BE49-F238E27FC236}">
                <a16:creationId xmlns:a16="http://schemas.microsoft.com/office/drawing/2014/main" id="{F732896F-E8DF-4C07-9CC4-8C7D6DAF73FF}"/>
              </a:ext>
            </a:extLst>
          </p:cNvPr>
          <p:cNvSpPr txBox="1"/>
          <p:nvPr/>
        </p:nvSpPr>
        <p:spPr>
          <a:xfrm>
            <a:off x="0" y="6026639"/>
            <a:ext cx="2808526" cy="369332"/>
          </a:xfrm>
          <a:prstGeom prst="rect">
            <a:avLst/>
          </a:prstGeom>
          <a:noFill/>
        </p:spPr>
        <p:txBody>
          <a:bodyPr wrap="none" rtlCol="0">
            <a:spAutoFit/>
          </a:bodyPr>
          <a:lstStyle/>
          <a:p>
            <a:r>
              <a:rPr lang="en-IN"/>
              <a:t>Courtesy:, deeplearning.ai , </a:t>
            </a:r>
          </a:p>
        </p:txBody>
      </p:sp>
      <p:sp>
        <p:nvSpPr>
          <p:cNvPr id="3" name="TextBox 2">
            <a:extLst>
              <a:ext uri="{FF2B5EF4-FFF2-40B4-BE49-F238E27FC236}">
                <a16:creationId xmlns:a16="http://schemas.microsoft.com/office/drawing/2014/main" id="{9F5CC423-26CB-BC6A-F8C3-FB6E08E84A52}"/>
              </a:ext>
            </a:extLst>
          </p:cNvPr>
          <p:cNvSpPr txBox="1"/>
          <p:nvPr/>
        </p:nvSpPr>
        <p:spPr>
          <a:xfrm>
            <a:off x="2566554" y="5942197"/>
            <a:ext cx="6109854" cy="646331"/>
          </a:xfrm>
          <a:prstGeom prst="rect">
            <a:avLst/>
          </a:prstGeom>
          <a:noFill/>
        </p:spPr>
        <p:txBody>
          <a:bodyPr wrap="square">
            <a:spAutoFit/>
          </a:bodyPr>
          <a:lstStyle/>
          <a:p>
            <a:r>
              <a:rPr lang="en-IN">
                <a:hlinkClick r:id="rId2"/>
              </a:rPr>
              <a:t>https://arxiv.org/pdf/2305.14314</a:t>
            </a:r>
            <a:endParaRPr lang="en-IN"/>
          </a:p>
          <a:p>
            <a:endParaRPr lang="en-IN"/>
          </a:p>
        </p:txBody>
      </p:sp>
    </p:spTree>
    <p:extLst>
      <p:ext uri="{BB962C8B-B14F-4D97-AF65-F5344CB8AC3E}">
        <p14:creationId xmlns:p14="http://schemas.microsoft.com/office/powerpoint/2010/main" val="258111324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23352-6359-9913-FFFA-E1ED3FC345DA}"/>
              </a:ext>
            </a:extLst>
          </p:cNvPr>
          <p:cNvSpPr>
            <a:spLocks noGrp="1"/>
          </p:cNvSpPr>
          <p:nvPr>
            <p:ph type="title"/>
          </p:nvPr>
        </p:nvSpPr>
        <p:spPr>
          <a:xfrm>
            <a:off x="838200" y="774745"/>
            <a:ext cx="10515600" cy="436064"/>
          </a:xfrm>
        </p:spPr>
        <p:txBody>
          <a:bodyPr>
            <a:normAutofit fontScale="90000"/>
          </a:bodyPr>
          <a:lstStyle/>
          <a:p>
            <a:r>
              <a:rPr lang="en-IN" b="1" i="0">
                <a:solidFill>
                  <a:srgbClr val="242424"/>
                </a:solidFill>
                <a:effectLst/>
                <a:highlight>
                  <a:srgbClr val="FFFFFF"/>
                </a:highlight>
                <a:latin typeface="sohne"/>
              </a:rPr>
              <a:t>what does Computation mean?</a:t>
            </a:r>
            <a:br>
              <a:rPr lang="en-IN" b="1" i="0">
                <a:solidFill>
                  <a:srgbClr val="242424"/>
                </a:solidFill>
                <a:effectLst/>
                <a:highlight>
                  <a:srgbClr val="FFFFFF"/>
                </a:highlight>
                <a:latin typeface="sohne"/>
              </a:rPr>
            </a:br>
            <a:endParaRPr lang="en-IN"/>
          </a:p>
        </p:txBody>
      </p:sp>
      <p:sp>
        <p:nvSpPr>
          <p:cNvPr id="3" name="Content Placeholder 2">
            <a:extLst>
              <a:ext uri="{FF2B5EF4-FFF2-40B4-BE49-F238E27FC236}">
                <a16:creationId xmlns:a16="http://schemas.microsoft.com/office/drawing/2014/main" id="{E21E4DEC-1612-C0F2-843B-AF73FA1064A9}"/>
              </a:ext>
            </a:extLst>
          </p:cNvPr>
          <p:cNvSpPr>
            <a:spLocks noGrp="1"/>
          </p:cNvSpPr>
          <p:nvPr>
            <p:ph idx="1"/>
          </p:nvPr>
        </p:nvSpPr>
        <p:spPr/>
        <p:txBody>
          <a:bodyPr/>
          <a:lstStyle/>
          <a:p>
            <a:endParaRPr lang="en-IN"/>
          </a:p>
        </p:txBody>
      </p:sp>
      <p:sp>
        <p:nvSpPr>
          <p:cNvPr id="5" name="TextBox 4">
            <a:extLst>
              <a:ext uri="{FF2B5EF4-FFF2-40B4-BE49-F238E27FC236}">
                <a16:creationId xmlns:a16="http://schemas.microsoft.com/office/drawing/2014/main" id="{3FFE04B9-6B90-ADF8-60D3-3C1DBA424C4E}"/>
              </a:ext>
            </a:extLst>
          </p:cNvPr>
          <p:cNvSpPr txBox="1"/>
          <p:nvPr/>
        </p:nvSpPr>
        <p:spPr>
          <a:xfrm>
            <a:off x="966355" y="1876710"/>
            <a:ext cx="10387445" cy="3200876"/>
          </a:xfrm>
          <a:prstGeom prst="rect">
            <a:avLst/>
          </a:prstGeom>
          <a:noFill/>
        </p:spPr>
        <p:txBody>
          <a:bodyPr wrap="square">
            <a:spAutoFit/>
          </a:bodyPr>
          <a:lstStyle/>
          <a:p>
            <a:r>
              <a:rPr lang="en-US"/>
              <a:t>Computation refers to the </a:t>
            </a:r>
            <a:r>
              <a:rPr lang="en-US" sz="2000" b="1">
                <a:solidFill>
                  <a:srgbClr val="C00000"/>
                </a:solidFill>
              </a:rPr>
              <a:t>mathematical operations </a:t>
            </a:r>
            <a:r>
              <a:rPr lang="en-US"/>
              <a:t>that are performed on the weights and activations of the network during both the forward pass (when making predictions) and the backward pass (when updating the weights during training).</a:t>
            </a:r>
          </a:p>
          <a:p>
            <a:endParaRPr lang="en-US"/>
          </a:p>
          <a:p>
            <a:r>
              <a:rPr lang="en-US"/>
              <a:t>In a typical neural network, these computations are performed using </a:t>
            </a:r>
            <a:r>
              <a:rPr lang="en-US" b="1">
                <a:solidFill>
                  <a:srgbClr val="C00000"/>
                </a:solidFill>
              </a:rPr>
              <a:t>32-bit floating- point numbers</a:t>
            </a:r>
            <a:r>
              <a:rPr lang="en-US"/>
              <a:t>. This is because 32-bit floating-point numbers provide a good balance between </a:t>
            </a:r>
            <a:r>
              <a:rPr lang="en-US" b="1">
                <a:solidFill>
                  <a:srgbClr val="C00000"/>
                </a:solidFill>
              </a:rPr>
              <a:t>precision</a:t>
            </a:r>
            <a:r>
              <a:rPr lang="en-US"/>
              <a:t> (the ability to represent numbers accurately) and </a:t>
            </a:r>
            <a:r>
              <a:rPr lang="en-US" b="1">
                <a:solidFill>
                  <a:srgbClr val="C00000"/>
                </a:solidFill>
              </a:rPr>
              <a:t>range</a:t>
            </a:r>
            <a:r>
              <a:rPr lang="en-US"/>
              <a:t> (the range of numbers that can be represented). Using 32-bit floating-point numbers for all computations can be </a:t>
            </a:r>
            <a:r>
              <a:rPr lang="en-US" sz="2000" b="1">
                <a:solidFill>
                  <a:srgbClr val="C00000"/>
                </a:solidFill>
              </a:rPr>
              <a:t>memory-intensive. </a:t>
            </a:r>
          </a:p>
          <a:p>
            <a:endParaRPr lang="en-US" b="1">
              <a:solidFill>
                <a:srgbClr val="C00000"/>
              </a:solidFill>
            </a:endParaRPr>
          </a:p>
          <a:p>
            <a:r>
              <a:rPr lang="en-US" b="1">
                <a:solidFill>
                  <a:srgbClr val="C00000"/>
                </a:solidFill>
              </a:rPr>
              <a:t>This is where quantization comes in</a:t>
            </a:r>
            <a:r>
              <a:rPr lang="en-US"/>
              <a:t>.</a:t>
            </a:r>
          </a:p>
          <a:p>
            <a:endParaRPr lang="en-US"/>
          </a:p>
        </p:txBody>
      </p:sp>
      <p:sp>
        <p:nvSpPr>
          <p:cNvPr id="7" name="TextBox 6">
            <a:extLst>
              <a:ext uri="{FF2B5EF4-FFF2-40B4-BE49-F238E27FC236}">
                <a16:creationId xmlns:a16="http://schemas.microsoft.com/office/drawing/2014/main" id="{6FD86601-2609-0478-2F8F-E42AEA20FF91}"/>
              </a:ext>
            </a:extLst>
          </p:cNvPr>
          <p:cNvSpPr txBox="1"/>
          <p:nvPr/>
        </p:nvSpPr>
        <p:spPr>
          <a:xfrm>
            <a:off x="966354" y="5016031"/>
            <a:ext cx="9247909" cy="923330"/>
          </a:xfrm>
          <a:prstGeom prst="rect">
            <a:avLst/>
          </a:prstGeom>
          <a:solidFill>
            <a:schemeClr val="accent2">
              <a:lumMod val="20000"/>
              <a:lumOff val="80000"/>
            </a:schemeClr>
          </a:solidFill>
        </p:spPr>
        <p:txBody>
          <a:bodyPr wrap="square">
            <a:spAutoFit/>
          </a:bodyPr>
          <a:lstStyle/>
          <a:p>
            <a:r>
              <a:rPr lang="en-US" b="1">
                <a:solidFill>
                  <a:srgbClr val="C00000"/>
                </a:solidFill>
              </a:rPr>
              <a:t>Quantization </a:t>
            </a:r>
            <a:r>
              <a:rPr lang="en-US"/>
              <a:t>is a technique to </a:t>
            </a:r>
            <a:r>
              <a:rPr lang="en-US" b="1">
                <a:solidFill>
                  <a:srgbClr val="C00000"/>
                </a:solidFill>
              </a:rPr>
              <a:t>reduce the precision </a:t>
            </a:r>
            <a:r>
              <a:rPr lang="en-US"/>
              <a:t>of the numbers used in the model. In the case of 4-bit quantization, the weights and activations of the network are compressed from 32-bit floating-point numbers to 4-bit integers. A 4-bit integer can range from -8 to 7.</a:t>
            </a:r>
            <a:endParaRPr lang="en-IN"/>
          </a:p>
        </p:txBody>
      </p:sp>
    </p:spTree>
    <p:extLst>
      <p:ext uri="{BB962C8B-B14F-4D97-AF65-F5344CB8AC3E}">
        <p14:creationId xmlns:p14="http://schemas.microsoft.com/office/powerpoint/2010/main" val="219748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86908-F88E-AF69-D3C1-B47413D922B5}"/>
            </a:ext>
          </a:extLst>
        </p:cNvPr>
        <p:cNvGrpSpPr/>
        <p:nvPr/>
      </p:nvGrpSpPr>
      <p:grpSpPr>
        <a:xfrm>
          <a:off x="0" y="0"/>
          <a:ext cx="0" cy="0"/>
          <a:chOff x="0" y="0"/>
          <a:chExt cx="0" cy="0"/>
        </a:xfrm>
      </p:grpSpPr>
      <p:pic>
        <p:nvPicPr>
          <p:cNvPr id="2" name="Picture 1" descr="A screenshot of a computer screen&#10;&#10;AI-generated content may be incorrect.">
            <a:extLst>
              <a:ext uri="{FF2B5EF4-FFF2-40B4-BE49-F238E27FC236}">
                <a16:creationId xmlns:a16="http://schemas.microsoft.com/office/drawing/2014/main" id="{6D16ACD1-2353-6C5E-3AA6-ED9608F7077D}"/>
              </a:ext>
            </a:extLst>
          </p:cNvPr>
          <p:cNvPicPr>
            <a:picLocks noChangeAspect="1"/>
          </p:cNvPicPr>
          <p:nvPr/>
        </p:nvPicPr>
        <p:blipFill>
          <a:blip r:embed="rId2"/>
          <a:stretch>
            <a:fillRect/>
          </a:stretch>
        </p:blipFill>
        <p:spPr>
          <a:xfrm>
            <a:off x="1714293" y="1137256"/>
            <a:ext cx="8923788" cy="4908082"/>
          </a:xfrm>
          <a:prstGeom prst="rect">
            <a:avLst/>
          </a:prstGeom>
          <a:noFill/>
        </p:spPr>
      </p:pic>
      <p:sp>
        <p:nvSpPr>
          <p:cNvPr id="3" name="Title 2">
            <a:extLst>
              <a:ext uri="{FF2B5EF4-FFF2-40B4-BE49-F238E27FC236}">
                <a16:creationId xmlns:a16="http://schemas.microsoft.com/office/drawing/2014/main" id="{90BA290B-FAF2-3536-E647-18CF4D35F120}"/>
              </a:ext>
            </a:extLst>
          </p:cNvPr>
          <p:cNvSpPr>
            <a:spLocks noGrp="1"/>
          </p:cNvSpPr>
          <p:nvPr>
            <p:ph type="title"/>
          </p:nvPr>
        </p:nvSpPr>
        <p:spPr>
          <a:xfrm>
            <a:off x="571499" y="348662"/>
            <a:ext cx="11209376" cy="464000"/>
          </a:xfrm>
        </p:spPr>
        <p:txBody>
          <a:bodyPr anchor="ctr">
            <a:normAutofit/>
          </a:bodyPr>
          <a:lstStyle/>
          <a:p>
            <a:r>
              <a:rPr lang="en-US" sz="2700"/>
              <a:t>Text Summarization</a:t>
            </a:r>
          </a:p>
        </p:txBody>
      </p:sp>
    </p:spTree>
    <p:extLst>
      <p:ext uri="{BB962C8B-B14F-4D97-AF65-F5344CB8AC3E}">
        <p14:creationId xmlns:p14="http://schemas.microsoft.com/office/powerpoint/2010/main" val="36936010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15A27-2DA8-9BFD-73C1-AF62068688C4}"/>
              </a:ext>
            </a:extLst>
          </p:cNvPr>
          <p:cNvSpPr>
            <a:spLocks noGrp="1"/>
          </p:cNvSpPr>
          <p:nvPr>
            <p:ph type="title"/>
          </p:nvPr>
        </p:nvSpPr>
        <p:spPr/>
        <p:txBody>
          <a:bodyPr>
            <a:normAutofit fontScale="90000"/>
          </a:bodyPr>
          <a:lstStyle/>
          <a:p>
            <a:endParaRPr lang="en-IN"/>
          </a:p>
        </p:txBody>
      </p:sp>
      <p:sp>
        <p:nvSpPr>
          <p:cNvPr id="3" name="Content Placeholder 2">
            <a:extLst>
              <a:ext uri="{FF2B5EF4-FFF2-40B4-BE49-F238E27FC236}">
                <a16:creationId xmlns:a16="http://schemas.microsoft.com/office/drawing/2014/main" id="{49835258-D97A-08E9-F68C-8631F09FABD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61591FC-A2DF-6E86-78DC-4F82CE661061}"/>
              </a:ext>
            </a:extLst>
          </p:cNvPr>
          <p:cNvPicPr>
            <a:picLocks noChangeAspect="1"/>
          </p:cNvPicPr>
          <p:nvPr/>
        </p:nvPicPr>
        <p:blipFill>
          <a:blip r:embed="rId2"/>
          <a:stretch>
            <a:fillRect/>
          </a:stretch>
        </p:blipFill>
        <p:spPr>
          <a:xfrm>
            <a:off x="4529085" y="127922"/>
            <a:ext cx="6973651" cy="5864375"/>
          </a:xfrm>
          <a:prstGeom prst="rect">
            <a:avLst/>
          </a:prstGeom>
        </p:spPr>
      </p:pic>
      <p:sp>
        <p:nvSpPr>
          <p:cNvPr id="6" name="TextBox 5">
            <a:extLst>
              <a:ext uri="{FF2B5EF4-FFF2-40B4-BE49-F238E27FC236}">
                <a16:creationId xmlns:a16="http://schemas.microsoft.com/office/drawing/2014/main" id="{F5F1F074-ABEC-8097-05A9-797C870B677C}"/>
              </a:ext>
            </a:extLst>
          </p:cNvPr>
          <p:cNvSpPr txBox="1"/>
          <p:nvPr/>
        </p:nvSpPr>
        <p:spPr>
          <a:xfrm>
            <a:off x="93518" y="5296107"/>
            <a:ext cx="6109854" cy="646331"/>
          </a:xfrm>
          <a:prstGeom prst="rect">
            <a:avLst/>
          </a:prstGeom>
          <a:noFill/>
        </p:spPr>
        <p:txBody>
          <a:bodyPr wrap="square">
            <a:spAutoFit/>
          </a:bodyPr>
          <a:lstStyle/>
          <a:p>
            <a:r>
              <a:rPr lang="en-IN">
                <a:hlinkClick r:id="rId3"/>
              </a:rPr>
              <a:t>https://arxiv.org/pdf/2305.14314</a:t>
            </a:r>
            <a:endParaRPr lang="en-IN"/>
          </a:p>
          <a:p>
            <a:endParaRPr lang="en-IN"/>
          </a:p>
        </p:txBody>
      </p:sp>
      <p:sp>
        <p:nvSpPr>
          <p:cNvPr id="7" name="TextBox 6">
            <a:extLst>
              <a:ext uri="{FF2B5EF4-FFF2-40B4-BE49-F238E27FC236}">
                <a16:creationId xmlns:a16="http://schemas.microsoft.com/office/drawing/2014/main" id="{12D326FC-BF95-8791-A616-59E8F1FC6BF2}"/>
              </a:ext>
            </a:extLst>
          </p:cNvPr>
          <p:cNvSpPr txBox="1"/>
          <p:nvPr/>
        </p:nvSpPr>
        <p:spPr>
          <a:xfrm>
            <a:off x="249381" y="1038394"/>
            <a:ext cx="4279704" cy="1754326"/>
          </a:xfrm>
          <a:prstGeom prst="rect">
            <a:avLst/>
          </a:prstGeom>
          <a:noFill/>
        </p:spPr>
        <p:txBody>
          <a:bodyPr wrap="square">
            <a:spAutoFit/>
          </a:bodyPr>
          <a:lstStyle/>
          <a:p>
            <a:r>
              <a:rPr lang="en-US" i="1" err="1"/>
              <a:t>QLoRA</a:t>
            </a:r>
            <a:r>
              <a:rPr lang="en-US" i="1"/>
              <a:t> extends </a:t>
            </a:r>
            <a:r>
              <a:rPr lang="en-US" i="1" err="1"/>
              <a:t>LoRA</a:t>
            </a:r>
            <a:r>
              <a:rPr lang="en-US" i="1"/>
              <a:t> to enhance efficiency by quantizing weight values of the original network, from high-resolution data types, such as Float32, to lower-resolution data types like int4. This leads to reduced memory demands and faster calculations.</a:t>
            </a:r>
            <a:endParaRPr lang="en-IN" i="1"/>
          </a:p>
        </p:txBody>
      </p:sp>
      <p:sp>
        <p:nvSpPr>
          <p:cNvPr id="8" name="TextBox 7">
            <a:extLst>
              <a:ext uri="{FF2B5EF4-FFF2-40B4-BE49-F238E27FC236}">
                <a16:creationId xmlns:a16="http://schemas.microsoft.com/office/drawing/2014/main" id="{0693D72B-B159-FCFC-4FC9-ABB9D876C680}"/>
              </a:ext>
            </a:extLst>
          </p:cNvPr>
          <p:cNvSpPr txBox="1"/>
          <p:nvPr/>
        </p:nvSpPr>
        <p:spPr>
          <a:xfrm>
            <a:off x="93518" y="3264782"/>
            <a:ext cx="4821382" cy="1754326"/>
          </a:xfrm>
          <a:prstGeom prst="rect">
            <a:avLst/>
          </a:prstGeom>
          <a:noFill/>
        </p:spPr>
        <p:txBody>
          <a:bodyPr wrap="square">
            <a:spAutoFit/>
          </a:bodyPr>
          <a:lstStyle/>
          <a:p>
            <a:r>
              <a:rPr lang="en-US"/>
              <a:t> </a:t>
            </a:r>
            <a:r>
              <a:rPr lang="en-US" i="1"/>
              <a:t>Our best model family, which we name </a:t>
            </a:r>
            <a:r>
              <a:rPr lang="en-US" b="1" i="1">
                <a:solidFill>
                  <a:srgbClr val="C00000"/>
                </a:solidFill>
              </a:rPr>
              <a:t>Guanaco</a:t>
            </a:r>
            <a:r>
              <a:rPr lang="en-US" i="1"/>
              <a:t>, outperforms  all previous openly released models on the Vicuna benchmark, reaching 99.3%  of the performance level of ChatGPT while only requiring 24 hours of finetuning</a:t>
            </a:r>
          </a:p>
          <a:p>
            <a:r>
              <a:rPr lang="en-US" i="1"/>
              <a:t> on a single GPU</a:t>
            </a:r>
            <a:endParaRPr lang="en-IN" i="1"/>
          </a:p>
        </p:txBody>
      </p:sp>
    </p:spTree>
    <p:extLst>
      <p:ext uri="{BB962C8B-B14F-4D97-AF65-F5344CB8AC3E}">
        <p14:creationId xmlns:p14="http://schemas.microsoft.com/office/powerpoint/2010/main" val="299904421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09F3F-6DBB-0251-DE38-C660232DDD41}"/>
              </a:ext>
            </a:extLst>
          </p:cNvPr>
          <p:cNvSpPr>
            <a:spLocks noGrp="1"/>
          </p:cNvSpPr>
          <p:nvPr>
            <p:ph type="title"/>
          </p:nvPr>
        </p:nvSpPr>
        <p:spPr>
          <a:xfrm>
            <a:off x="706581" y="64101"/>
            <a:ext cx="10515600" cy="436064"/>
          </a:xfrm>
        </p:spPr>
        <p:txBody>
          <a:bodyPr>
            <a:normAutofit fontScale="90000"/>
          </a:bodyPr>
          <a:lstStyle/>
          <a:p>
            <a:r>
              <a:rPr lang="en-IN" err="1"/>
              <a:t>QLoRA</a:t>
            </a:r>
            <a:endParaRPr lang="en-IN"/>
          </a:p>
        </p:txBody>
      </p:sp>
      <p:sp>
        <p:nvSpPr>
          <p:cNvPr id="3" name="Content Placeholder 2">
            <a:extLst>
              <a:ext uri="{FF2B5EF4-FFF2-40B4-BE49-F238E27FC236}">
                <a16:creationId xmlns:a16="http://schemas.microsoft.com/office/drawing/2014/main" id="{1A562D83-43B0-0362-B484-9696B9B45F7A}"/>
              </a:ext>
            </a:extLst>
          </p:cNvPr>
          <p:cNvSpPr>
            <a:spLocks noGrp="1"/>
          </p:cNvSpPr>
          <p:nvPr>
            <p:ph idx="1"/>
          </p:nvPr>
        </p:nvSpPr>
        <p:spPr/>
        <p:txBody>
          <a:bodyPr/>
          <a:lstStyle/>
          <a:p>
            <a:endParaRPr lang="en-IN"/>
          </a:p>
        </p:txBody>
      </p:sp>
      <p:sp>
        <p:nvSpPr>
          <p:cNvPr id="5" name="TextBox 4">
            <a:extLst>
              <a:ext uri="{FF2B5EF4-FFF2-40B4-BE49-F238E27FC236}">
                <a16:creationId xmlns:a16="http://schemas.microsoft.com/office/drawing/2014/main" id="{C772BEAF-82CB-8459-D32D-347ED5A10396}"/>
              </a:ext>
            </a:extLst>
          </p:cNvPr>
          <p:cNvSpPr txBox="1"/>
          <p:nvPr/>
        </p:nvSpPr>
        <p:spPr>
          <a:xfrm>
            <a:off x="1317913" y="855909"/>
            <a:ext cx="9788237" cy="1938992"/>
          </a:xfrm>
          <a:prstGeom prst="rect">
            <a:avLst/>
          </a:prstGeom>
          <a:solidFill>
            <a:schemeClr val="bg1"/>
          </a:solidFill>
          <a:ln w="47625">
            <a:solidFill>
              <a:schemeClr val="accent1"/>
            </a:solidFill>
          </a:ln>
        </p:spPr>
        <p:txBody>
          <a:bodyPr wrap="square">
            <a:spAutoFit/>
          </a:bodyPr>
          <a:lstStyle/>
          <a:p>
            <a:r>
              <a:rPr lang="en-US" sz="2000" err="1"/>
              <a:t>QLoRA</a:t>
            </a:r>
            <a:r>
              <a:rPr lang="en-US" sz="2000"/>
              <a:t> is the extended version of </a:t>
            </a:r>
            <a:r>
              <a:rPr lang="en-US" sz="2000" err="1"/>
              <a:t>LoRA</a:t>
            </a:r>
            <a:r>
              <a:rPr lang="en-US" sz="2000"/>
              <a:t> which works by quantizing the precision of the weight parameters in the pre trained LLM to 4-bit precision. Typically, parameters of trained models are stored in a 32-bit format, but </a:t>
            </a:r>
            <a:r>
              <a:rPr lang="en-US" sz="2000" err="1"/>
              <a:t>QLoRA</a:t>
            </a:r>
            <a:r>
              <a:rPr lang="en-US" sz="2000"/>
              <a:t> compresses them to a 4-bit format. This reduces the memory footprint of the LLM, making it possible to finetune it on a single GPU. This method significantly </a:t>
            </a:r>
            <a:r>
              <a:rPr lang="en-US" sz="2000" b="1">
                <a:solidFill>
                  <a:srgbClr val="C00000"/>
                </a:solidFill>
              </a:rPr>
              <a:t>reduces the memory footprint, making it feasible to run LLM models on less powerful hardware, including consumer GPUs.</a:t>
            </a:r>
            <a:endParaRPr lang="en-IN" sz="2000" b="1">
              <a:solidFill>
                <a:srgbClr val="C00000"/>
              </a:solidFill>
            </a:endParaRPr>
          </a:p>
        </p:txBody>
      </p:sp>
      <p:sp>
        <p:nvSpPr>
          <p:cNvPr id="8" name="TextBox 7">
            <a:extLst>
              <a:ext uri="{FF2B5EF4-FFF2-40B4-BE49-F238E27FC236}">
                <a16:creationId xmlns:a16="http://schemas.microsoft.com/office/drawing/2014/main" id="{05469823-B2AC-5882-AE2F-6E9BBAB44C39}"/>
              </a:ext>
            </a:extLst>
          </p:cNvPr>
          <p:cNvSpPr txBox="1"/>
          <p:nvPr/>
        </p:nvSpPr>
        <p:spPr>
          <a:xfrm>
            <a:off x="1070264" y="3041207"/>
            <a:ext cx="10283536" cy="3170099"/>
          </a:xfrm>
          <a:prstGeom prst="rect">
            <a:avLst/>
          </a:prstGeom>
          <a:solidFill>
            <a:schemeClr val="accent5">
              <a:lumMod val="40000"/>
              <a:lumOff val="60000"/>
            </a:schemeClr>
          </a:solidFill>
        </p:spPr>
        <p:txBody>
          <a:bodyPr wrap="square">
            <a:spAutoFit/>
          </a:bodyPr>
          <a:lstStyle/>
          <a:p>
            <a:r>
              <a:rPr lang="en-US" sz="2000"/>
              <a:t>According to </a:t>
            </a:r>
            <a:r>
              <a:rPr lang="en-US" sz="2000" err="1"/>
              <a:t>QLoRA</a:t>
            </a:r>
            <a:r>
              <a:rPr lang="en-US" sz="2000"/>
              <a:t> paper:</a:t>
            </a:r>
          </a:p>
          <a:p>
            <a:endParaRPr lang="en-US" sz="2000"/>
          </a:p>
          <a:p>
            <a:r>
              <a:rPr lang="en-US" sz="2000"/>
              <a:t>QLORA introduces </a:t>
            </a:r>
            <a:r>
              <a:rPr lang="en-US" sz="2000" b="1">
                <a:solidFill>
                  <a:srgbClr val="C00000"/>
                </a:solidFill>
              </a:rPr>
              <a:t>multiple innovations </a:t>
            </a:r>
            <a:r>
              <a:rPr lang="en-US" sz="2000"/>
              <a:t>designed to reduce memory use without sacrificing performance: </a:t>
            </a:r>
          </a:p>
          <a:p>
            <a:pPr marL="342900" indent="-342900">
              <a:buAutoNum type="arabicParenBoth"/>
            </a:pPr>
            <a:r>
              <a:rPr lang="en-US" sz="2000" b="1">
                <a:solidFill>
                  <a:srgbClr val="C00000"/>
                </a:solidFill>
              </a:rPr>
              <a:t>4-bit </a:t>
            </a:r>
            <a:r>
              <a:rPr lang="en-US" sz="2000" b="1" err="1">
                <a:solidFill>
                  <a:srgbClr val="C00000"/>
                </a:solidFill>
              </a:rPr>
              <a:t>NormalFloat</a:t>
            </a:r>
            <a:r>
              <a:rPr lang="en-US" sz="2000"/>
              <a:t>, an information theoretically optimal quantization data type for normally distributed data that yields better empirical results than 4-bit Integers and 4-bit Floats. </a:t>
            </a:r>
          </a:p>
          <a:p>
            <a:pPr marL="342900" indent="-342900">
              <a:buAutoNum type="arabicParenBoth"/>
            </a:pPr>
            <a:r>
              <a:rPr lang="en-US" sz="2000" b="1">
                <a:solidFill>
                  <a:srgbClr val="C00000"/>
                </a:solidFill>
              </a:rPr>
              <a:t>Double Quantization</a:t>
            </a:r>
            <a:r>
              <a:rPr lang="en-US" sz="2000"/>
              <a:t>, a method that quantizes the quantization constants, saving an average of about 0.37 bits per parameter (approximately 3 GB for a 65B model). </a:t>
            </a:r>
          </a:p>
          <a:p>
            <a:pPr marL="342900" indent="-342900">
              <a:buAutoNum type="arabicParenBoth"/>
            </a:pPr>
            <a:r>
              <a:rPr lang="en-US" sz="2000" b="1">
                <a:solidFill>
                  <a:srgbClr val="C00000"/>
                </a:solidFill>
              </a:rPr>
              <a:t> Paged Optimizers</a:t>
            </a:r>
            <a:r>
              <a:rPr lang="en-US" sz="2000"/>
              <a:t>, using NVIDIA unified memory to avoid the gradient checkpointing memory spikes that occur when processing a mini-batch with a long sequence length.</a:t>
            </a:r>
            <a:endParaRPr lang="en-IN" sz="2000"/>
          </a:p>
        </p:txBody>
      </p:sp>
    </p:spTree>
    <p:extLst>
      <p:ext uri="{BB962C8B-B14F-4D97-AF65-F5344CB8AC3E}">
        <p14:creationId xmlns:p14="http://schemas.microsoft.com/office/powerpoint/2010/main" val="137489860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F2C18-9E5D-C722-D9DC-3590472A0DAE}"/>
              </a:ext>
            </a:extLst>
          </p:cNvPr>
          <p:cNvSpPr>
            <a:spLocks noGrp="1"/>
          </p:cNvSpPr>
          <p:nvPr>
            <p:ph type="title"/>
          </p:nvPr>
        </p:nvSpPr>
        <p:spPr/>
        <p:txBody>
          <a:bodyPr>
            <a:normAutofit fontScale="90000"/>
          </a:bodyPr>
          <a:lstStyle/>
          <a:p>
            <a:endParaRPr lang="en-IN"/>
          </a:p>
        </p:txBody>
      </p:sp>
      <p:sp>
        <p:nvSpPr>
          <p:cNvPr id="3" name="Content Placeholder 2">
            <a:extLst>
              <a:ext uri="{FF2B5EF4-FFF2-40B4-BE49-F238E27FC236}">
                <a16:creationId xmlns:a16="http://schemas.microsoft.com/office/drawing/2014/main" id="{9736FB63-9B75-F826-F0BD-9E98883799C1}"/>
              </a:ext>
            </a:extLst>
          </p:cNvPr>
          <p:cNvSpPr>
            <a:spLocks noGrp="1"/>
          </p:cNvSpPr>
          <p:nvPr>
            <p:ph idx="1"/>
          </p:nvPr>
        </p:nvSpPr>
        <p:spPr/>
        <p:txBody>
          <a:bodyPr/>
          <a:lstStyle/>
          <a:p>
            <a:endParaRPr lang="en-IN"/>
          </a:p>
        </p:txBody>
      </p:sp>
      <p:sp>
        <p:nvSpPr>
          <p:cNvPr id="4" name="AutoShape 2">
            <a:extLst>
              <a:ext uri="{FF2B5EF4-FFF2-40B4-BE49-F238E27FC236}">
                <a16:creationId xmlns:a16="http://schemas.microsoft.com/office/drawing/2014/main" id="{ACD198DB-D720-48F3-F69F-5A4F24D4AF1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4AF64DBE-7184-5E67-4BDC-FE8EBF76A56B}"/>
              </a:ext>
            </a:extLst>
          </p:cNvPr>
          <p:cNvPicPr>
            <a:picLocks noChangeAspect="1"/>
          </p:cNvPicPr>
          <p:nvPr/>
        </p:nvPicPr>
        <p:blipFill>
          <a:blip r:embed="rId2"/>
          <a:stretch>
            <a:fillRect/>
          </a:stretch>
        </p:blipFill>
        <p:spPr>
          <a:xfrm>
            <a:off x="828759" y="861258"/>
            <a:ext cx="10229682" cy="4830683"/>
          </a:xfrm>
          <a:prstGeom prst="rect">
            <a:avLst/>
          </a:prstGeom>
        </p:spPr>
      </p:pic>
    </p:spTree>
    <p:extLst>
      <p:ext uri="{BB962C8B-B14F-4D97-AF65-F5344CB8AC3E}">
        <p14:creationId xmlns:p14="http://schemas.microsoft.com/office/powerpoint/2010/main" val="361145161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21D41-FA21-1FAD-47D3-90A4B3B66681}"/>
              </a:ext>
            </a:extLst>
          </p:cNvPr>
          <p:cNvSpPr>
            <a:spLocks noGrp="1"/>
          </p:cNvSpPr>
          <p:nvPr>
            <p:ph type="title"/>
          </p:nvPr>
        </p:nvSpPr>
        <p:spPr/>
        <p:txBody>
          <a:bodyPr>
            <a:normAutofit fontScale="90000"/>
          </a:bodyPr>
          <a:lstStyle/>
          <a:p>
            <a:r>
              <a:rPr lang="en-US"/>
              <a:t>Block-wise k-bit Quantization</a:t>
            </a:r>
            <a:endParaRPr lang="en-IN"/>
          </a:p>
        </p:txBody>
      </p:sp>
      <p:sp>
        <p:nvSpPr>
          <p:cNvPr id="5" name="TextBox 4">
            <a:extLst>
              <a:ext uri="{FF2B5EF4-FFF2-40B4-BE49-F238E27FC236}">
                <a16:creationId xmlns:a16="http://schemas.microsoft.com/office/drawing/2014/main" id="{244BE1AC-7375-8A69-9341-8B0260B4EF13}"/>
              </a:ext>
            </a:extLst>
          </p:cNvPr>
          <p:cNvSpPr txBox="1"/>
          <p:nvPr/>
        </p:nvSpPr>
        <p:spPr>
          <a:xfrm>
            <a:off x="708313" y="1080182"/>
            <a:ext cx="10775373" cy="1754326"/>
          </a:xfrm>
          <a:prstGeom prst="rect">
            <a:avLst/>
          </a:prstGeom>
          <a:noFill/>
          <a:ln w="50800">
            <a:solidFill>
              <a:schemeClr val="accent1"/>
            </a:solidFill>
          </a:ln>
        </p:spPr>
        <p:txBody>
          <a:bodyPr wrap="square">
            <a:spAutoFit/>
          </a:bodyPr>
          <a:lstStyle/>
          <a:p>
            <a:r>
              <a:rPr lang="en-US"/>
              <a:t>Block-wise k-bit Quantization: Quantization is the process of discretizing an input from a representation that holds more information to a representation with less information. It often means taking a data type with more bits and converting it to fewer bits, for example from 32-bit floats to 8-bit Integers. To ensure that the entire range of the low-bit data type is used, the input data type is commonly rescaled into the target data type range through normalization by the absolute maximum of the input elements, which are usually structured as a tensor. For example, quantizing a 32-bit Floating Point (FP32) tensor into a Int8 tensor with range [−127, 127]:</a:t>
            </a:r>
            <a:endParaRPr lang="en-IN"/>
          </a:p>
        </p:txBody>
      </p:sp>
      <p:pic>
        <p:nvPicPr>
          <p:cNvPr id="7" name="Picture 6">
            <a:extLst>
              <a:ext uri="{FF2B5EF4-FFF2-40B4-BE49-F238E27FC236}">
                <a16:creationId xmlns:a16="http://schemas.microsoft.com/office/drawing/2014/main" id="{CA6D8D1D-302C-E7F7-7F78-A02D92F1F359}"/>
              </a:ext>
            </a:extLst>
          </p:cNvPr>
          <p:cNvPicPr>
            <a:picLocks noChangeAspect="1"/>
          </p:cNvPicPr>
          <p:nvPr/>
        </p:nvPicPr>
        <p:blipFill>
          <a:blip r:embed="rId2"/>
          <a:stretch>
            <a:fillRect/>
          </a:stretch>
        </p:blipFill>
        <p:spPr>
          <a:xfrm>
            <a:off x="3005486" y="3034145"/>
            <a:ext cx="7561843" cy="905085"/>
          </a:xfrm>
          <a:prstGeom prst="rect">
            <a:avLst/>
          </a:prstGeom>
        </p:spPr>
      </p:pic>
      <p:sp>
        <p:nvSpPr>
          <p:cNvPr id="9" name="TextBox 8">
            <a:extLst>
              <a:ext uri="{FF2B5EF4-FFF2-40B4-BE49-F238E27FC236}">
                <a16:creationId xmlns:a16="http://schemas.microsoft.com/office/drawing/2014/main" id="{D86B364E-9E12-6DFD-9D5B-3E942D4CA501}"/>
              </a:ext>
            </a:extLst>
          </p:cNvPr>
          <p:cNvSpPr txBox="1"/>
          <p:nvPr/>
        </p:nvSpPr>
        <p:spPr>
          <a:xfrm>
            <a:off x="1039090" y="4138867"/>
            <a:ext cx="9154392" cy="369332"/>
          </a:xfrm>
          <a:prstGeom prst="rect">
            <a:avLst/>
          </a:prstGeom>
          <a:noFill/>
        </p:spPr>
        <p:txBody>
          <a:bodyPr wrap="square">
            <a:spAutoFit/>
          </a:bodyPr>
          <a:lstStyle/>
          <a:p>
            <a:r>
              <a:rPr lang="en-US"/>
              <a:t>where c is the quantization constant or quantization scale. Dequantization is the inverse:</a:t>
            </a:r>
            <a:endParaRPr lang="en-IN"/>
          </a:p>
        </p:txBody>
      </p:sp>
      <p:pic>
        <p:nvPicPr>
          <p:cNvPr id="11" name="Picture 10">
            <a:extLst>
              <a:ext uri="{FF2B5EF4-FFF2-40B4-BE49-F238E27FC236}">
                <a16:creationId xmlns:a16="http://schemas.microsoft.com/office/drawing/2014/main" id="{C9DDDE82-3356-C7FA-693A-0199F7ED3D80}"/>
              </a:ext>
            </a:extLst>
          </p:cNvPr>
          <p:cNvPicPr>
            <a:picLocks noChangeAspect="1"/>
          </p:cNvPicPr>
          <p:nvPr/>
        </p:nvPicPr>
        <p:blipFill>
          <a:blip r:embed="rId3"/>
          <a:stretch>
            <a:fillRect/>
          </a:stretch>
        </p:blipFill>
        <p:spPr>
          <a:xfrm>
            <a:off x="4095240" y="5022863"/>
            <a:ext cx="5899400" cy="877100"/>
          </a:xfrm>
          <a:prstGeom prst="rect">
            <a:avLst/>
          </a:prstGeom>
        </p:spPr>
      </p:pic>
    </p:spTree>
    <p:extLst>
      <p:ext uri="{BB962C8B-B14F-4D97-AF65-F5344CB8AC3E}">
        <p14:creationId xmlns:p14="http://schemas.microsoft.com/office/powerpoint/2010/main" val="218883922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97F96-8FE5-7058-756C-B8E9795E5761}"/>
              </a:ext>
            </a:extLst>
          </p:cNvPr>
          <p:cNvSpPr>
            <a:spLocks noGrp="1"/>
          </p:cNvSpPr>
          <p:nvPr>
            <p:ph type="title"/>
          </p:nvPr>
        </p:nvSpPr>
        <p:spPr/>
        <p:txBody>
          <a:bodyPr>
            <a:normAutofit fontScale="90000"/>
          </a:bodyPr>
          <a:lstStyle/>
          <a:p>
            <a:endParaRPr lang="en-IN"/>
          </a:p>
        </p:txBody>
      </p:sp>
      <p:sp>
        <p:nvSpPr>
          <p:cNvPr id="3" name="Content Placeholder 2">
            <a:extLst>
              <a:ext uri="{FF2B5EF4-FFF2-40B4-BE49-F238E27FC236}">
                <a16:creationId xmlns:a16="http://schemas.microsoft.com/office/drawing/2014/main" id="{B5486696-99DD-4D47-BEBD-575EAEA612D7}"/>
              </a:ext>
            </a:extLst>
          </p:cNvPr>
          <p:cNvSpPr>
            <a:spLocks noGrp="1"/>
          </p:cNvSpPr>
          <p:nvPr>
            <p:ph idx="1"/>
          </p:nvPr>
        </p:nvSpPr>
        <p:spPr/>
        <p:txBody>
          <a:bodyPr/>
          <a:lstStyle/>
          <a:p>
            <a:endParaRPr lang="en-IN"/>
          </a:p>
        </p:txBody>
      </p:sp>
      <p:pic>
        <p:nvPicPr>
          <p:cNvPr id="1026" name="Picture 2">
            <a:extLst>
              <a:ext uri="{FF2B5EF4-FFF2-40B4-BE49-F238E27FC236}">
                <a16:creationId xmlns:a16="http://schemas.microsoft.com/office/drawing/2014/main" id="{17E710D8-82A5-7540-3195-798E76715A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179" y="907255"/>
            <a:ext cx="10161969" cy="5269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08241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B063-BB4F-B15B-090B-B8CB89D55F4A}"/>
              </a:ext>
            </a:extLst>
          </p:cNvPr>
          <p:cNvSpPr>
            <a:spLocks noGrp="1"/>
          </p:cNvSpPr>
          <p:nvPr>
            <p:ph type="title"/>
          </p:nvPr>
        </p:nvSpPr>
        <p:spPr/>
        <p:txBody>
          <a:bodyPr>
            <a:normAutofit fontScale="90000"/>
          </a:bodyPr>
          <a:lstStyle/>
          <a:p>
            <a:r>
              <a:rPr lang="en-IN" err="1"/>
              <a:t>QLoRA</a:t>
            </a:r>
            <a:r>
              <a:rPr lang="en-IN"/>
              <a:t> ( Quantized </a:t>
            </a:r>
            <a:r>
              <a:rPr lang="en-IN" err="1"/>
              <a:t>LoRA</a:t>
            </a:r>
            <a:r>
              <a:rPr lang="en-IN"/>
              <a:t>)</a:t>
            </a:r>
          </a:p>
        </p:txBody>
      </p:sp>
      <p:sp>
        <p:nvSpPr>
          <p:cNvPr id="3" name="Content Placeholder 2">
            <a:extLst>
              <a:ext uri="{FF2B5EF4-FFF2-40B4-BE49-F238E27FC236}">
                <a16:creationId xmlns:a16="http://schemas.microsoft.com/office/drawing/2014/main" id="{CF6D7A95-375D-5921-F41C-1DD59C32552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0B92C49-6102-C89E-5887-E9B5AB39FB4D}"/>
              </a:ext>
            </a:extLst>
          </p:cNvPr>
          <p:cNvPicPr>
            <a:picLocks noChangeAspect="1"/>
          </p:cNvPicPr>
          <p:nvPr/>
        </p:nvPicPr>
        <p:blipFill>
          <a:blip r:embed="rId2"/>
          <a:stretch>
            <a:fillRect/>
          </a:stretch>
        </p:blipFill>
        <p:spPr>
          <a:xfrm>
            <a:off x="1213745" y="1080655"/>
            <a:ext cx="10174966" cy="4894118"/>
          </a:xfrm>
          <a:prstGeom prst="rect">
            <a:avLst/>
          </a:prstGeom>
        </p:spPr>
      </p:pic>
    </p:spTree>
    <p:extLst>
      <p:ext uri="{BB962C8B-B14F-4D97-AF65-F5344CB8AC3E}">
        <p14:creationId xmlns:p14="http://schemas.microsoft.com/office/powerpoint/2010/main" val="226292161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08843-199C-872B-C68E-910F049FFF42}"/>
              </a:ext>
            </a:extLst>
          </p:cNvPr>
          <p:cNvSpPr>
            <a:spLocks noGrp="1"/>
          </p:cNvSpPr>
          <p:nvPr>
            <p:ph type="title"/>
          </p:nvPr>
        </p:nvSpPr>
        <p:spPr/>
        <p:txBody>
          <a:bodyPr>
            <a:normAutofit fontScale="90000"/>
          </a:bodyPr>
          <a:lstStyle/>
          <a:p>
            <a:endParaRPr lang="en-IN"/>
          </a:p>
        </p:txBody>
      </p:sp>
      <p:sp>
        <p:nvSpPr>
          <p:cNvPr id="3" name="Content Placeholder 2">
            <a:extLst>
              <a:ext uri="{FF2B5EF4-FFF2-40B4-BE49-F238E27FC236}">
                <a16:creationId xmlns:a16="http://schemas.microsoft.com/office/drawing/2014/main" id="{A039DA54-9D6A-38ED-CA2B-07D282255DE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A847711-4D89-C7BC-7972-E9C49FE17F5A}"/>
              </a:ext>
            </a:extLst>
          </p:cNvPr>
          <p:cNvPicPr>
            <a:picLocks noChangeAspect="1"/>
          </p:cNvPicPr>
          <p:nvPr/>
        </p:nvPicPr>
        <p:blipFill>
          <a:blip r:embed="rId2"/>
          <a:stretch>
            <a:fillRect/>
          </a:stretch>
        </p:blipFill>
        <p:spPr>
          <a:xfrm>
            <a:off x="602377" y="801190"/>
            <a:ext cx="10172996" cy="5504924"/>
          </a:xfrm>
          <a:prstGeom prst="rect">
            <a:avLst/>
          </a:prstGeom>
        </p:spPr>
      </p:pic>
    </p:spTree>
    <p:extLst>
      <p:ext uri="{BB962C8B-B14F-4D97-AF65-F5344CB8AC3E}">
        <p14:creationId xmlns:p14="http://schemas.microsoft.com/office/powerpoint/2010/main" val="208588570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4F4FA-3345-E693-87C5-5A2DD2B0F651}"/>
              </a:ext>
            </a:extLst>
          </p:cNvPr>
          <p:cNvSpPr>
            <a:spLocks noGrp="1"/>
          </p:cNvSpPr>
          <p:nvPr>
            <p:ph type="title"/>
          </p:nvPr>
        </p:nvSpPr>
        <p:spPr/>
        <p:txBody>
          <a:bodyPr>
            <a:normAutofit fontScale="90000"/>
          </a:bodyPr>
          <a:lstStyle/>
          <a:p>
            <a:r>
              <a:rPr lang="en-IN"/>
              <a:t>QLORA Finetuning</a:t>
            </a:r>
          </a:p>
        </p:txBody>
      </p:sp>
      <p:sp>
        <p:nvSpPr>
          <p:cNvPr id="3" name="Content Placeholder 2">
            <a:extLst>
              <a:ext uri="{FF2B5EF4-FFF2-40B4-BE49-F238E27FC236}">
                <a16:creationId xmlns:a16="http://schemas.microsoft.com/office/drawing/2014/main" id="{B25F0D82-5341-9243-D420-5EE71266F542}"/>
              </a:ext>
            </a:extLst>
          </p:cNvPr>
          <p:cNvSpPr>
            <a:spLocks noGrp="1"/>
          </p:cNvSpPr>
          <p:nvPr>
            <p:ph idx="1"/>
          </p:nvPr>
        </p:nvSpPr>
        <p:spPr/>
        <p:txBody>
          <a:bodyPr/>
          <a:lstStyle/>
          <a:p>
            <a:endParaRPr lang="en-IN"/>
          </a:p>
        </p:txBody>
      </p:sp>
      <p:pic>
        <p:nvPicPr>
          <p:cNvPr id="1026" name="Picture 2">
            <a:extLst>
              <a:ext uri="{FF2B5EF4-FFF2-40B4-BE49-F238E27FC236}">
                <a16:creationId xmlns:a16="http://schemas.microsoft.com/office/drawing/2014/main" id="{3F960689-E9D8-F5B8-409F-7A1AA2C9FF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5408" y="1520104"/>
            <a:ext cx="8906788" cy="4517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93509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D27A6-68B6-0C89-5FA6-2AE5F757147A}"/>
              </a:ext>
            </a:extLst>
          </p:cNvPr>
          <p:cNvSpPr>
            <a:spLocks noGrp="1"/>
          </p:cNvSpPr>
          <p:nvPr>
            <p:ph type="title"/>
          </p:nvPr>
        </p:nvSpPr>
        <p:spPr/>
        <p:txBody>
          <a:bodyPr>
            <a:normAutofit fontScale="90000"/>
          </a:bodyPr>
          <a:lstStyle/>
          <a:p>
            <a:r>
              <a:rPr lang="en-IN" b="1" err="1">
                <a:solidFill>
                  <a:srgbClr val="C00000"/>
                </a:solidFill>
                <a:latin typeface="+mn-lt"/>
              </a:rPr>
              <a:t>QLoRA</a:t>
            </a:r>
            <a:r>
              <a:rPr lang="en-IN" b="1">
                <a:solidFill>
                  <a:srgbClr val="C00000"/>
                </a:solidFill>
                <a:latin typeface="+mn-lt"/>
              </a:rPr>
              <a:t> Steps</a:t>
            </a:r>
          </a:p>
        </p:txBody>
      </p:sp>
      <p:sp>
        <p:nvSpPr>
          <p:cNvPr id="3" name="Content Placeholder 2">
            <a:extLst>
              <a:ext uri="{FF2B5EF4-FFF2-40B4-BE49-F238E27FC236}">
                <a16:creationId xmlns:a16="http://schemas.microsoft.com/office/drawing/2014/main" id="{BE23AE88-86E0-2FE7-4750-FBF5B25670CC}"/>
              </a:ext>
            </a:extLst>
          </p:cNvPr>
          <p:cNvSpPr>
            <a:spLocks noGrp="1"/>
          </p:cNvSpPr>
          <p:nvPr>
            <p:ph idx="1"/>
          </p:nvPr>
        </p:nvSpPr>
        <p:spPr/>
        <p:txBody>
          <a:bodyPr/>
          <a:lstStyle/>
          <a:p>
            <a:r>
              <a:rPr lang="en-IN" b="1"/>
              <a:t>Normalisation</a:t>
            </a:r>
          </a:p>
          <a:p>
            <a:r>
              <a:rPr lang="en-IN" b="1"/>
              <a:t>Quantization </a:t>
            </a:r>
          </a:p>
          <a:p>
            <a:r>
              <a:rPr lang="en-IN" b="1"/>
              <a:t>Dequantization</a:t>
            </a:r>
          </a:p>
          <a:p>
            <a:r>
              <a:rPr lang="en-IN" b="1"/>
              <a:t>Double Quantization</a:t>
            </a:r>
          </a:p>
          <a:p>
            <a:pPr lvl="1"/>
            <a:r>
              <a:rPr lang="en-IN" b="1"/>
              <a:t>First Level Quantization</a:t>
            </a:r>
          </a:p>
          <a:p>
            <a:pPr lvl="1"/>
            <a:r>
              <a:rPr lang="en-IN" b="1"/>
              <a:t>Quantizing the quantization constants</a:t>
            </a:r>
          </a:p>
          <a:p>
            <a:pPr lvl="1"/>
            <a:r>
              <a:rPr lang="en-IN" b="1"/>
              <a:t>Dequantize the constants</a:t>
            </a:r>
          </a:p>
          <a:p>
            <a:pPr lvl="1"/>
            <a:r>
              <a:rPr lang="en-IN" b="1"/>
              <a:t>Dequantize the parameters using dequantized constants</a:t>
            </a:r>
          </a:p>
          <a:p>
            <a:r>
              <a:rPr lang="en-IN" b="1" i="0">
                <a:solidFill>
                  <a:srgbClr val="242424"/>
                </a:solidFill>
                <a:effectLst/>
                <a:highlight>
                  <a:srgbClr val="FFFFFF"/>
                </a:highlight>
                <a:latin typeface="source-serif-pro"/>
              </a:rPr>
              <a:t>Unified Memory Paging/Paged Optimisers</a:t>
            </a:r>
            <a:endParaRPr lang="en-IN" b="1"/>
          </a:p>
        </p:txBody>
      </p:sp>
    </p:spTree>
    <p:extLst>
      <p:ext uri="{BB962C8B-B14F-4D97-AF65-F5344CB8AC3E}">
        <p14:creationId xmlns:p14="http://schemas.microsoft.com/office/powerpoint/2010/main" val="306960212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EEE82-D3FE-BB85-D47B-C1FF1F32305F}"/>
              </a:ext>
            </a:extLst>
          </p:cNvPr>
          <p:cNvSpPr>
            <a:spLocks noGrp="1"/>
          </p:cNvSpPr>
          <p:nvPr>
            <p:ph type="title"/>
          </p:nvPr>
        </p:nvSpPr>
        <p:spPr/>
        <p:txBody>
          <a:bodyPr>
            <a:normAutofit fontScale="90000"/>
          </a:bodyPr>
          <a:lstStyle/>
          <a:p>
            <a:r>
              <a:rPr lang="en-IN"/>
              <a:t>Normalisation</a:t>
            </a:r>
          </a:p>
        </p:txBody>
      </p:sp>
      <p:sp>
        <p:nvSpPr>
          <p:cNvPr id="3" name="Content Placeholder 2">
            <a:extLst>
              <a:ext uri="{FF2B5EF4-FFF2-40B4-BE49-F238E27FC236}">
                <a16:creationId xmlns:a16="http://schemas.microsoft.com/office/drawing/2014/main" id="{8F65ADEE-8DFE-3C5A-EC90-8BAFFAA68A0C}"/>
              </a:ext>
            </a:extLst>
          </p:cNvPr>
          <p:cNvSpPr>
            <a:spLocks noGrp="1"/>
          </p:cNvSpPr>
          <p:nvPr>
            <p:ph idx="1"/>
          </p:nvPr>
        </p:nvSpPr>
        <p:spPr/>
        <p:txBody>
          <a:bodyPr/>
          <a:lstStyle/>
          <a:p>
            <a:endParaRPr lang="en-IN"/>
          </a:p>
        </p:txBody>
      </p:sp>
      <p:sp>
        <p:nvSpPr>
          <p:cNvPr id="5" name="TextBox 4">
            <a:extLst>
              <a:ext uri="{FF2B5EF4-FFF2-40B4-BE49-F238E27FC236}">
                <a16:creationId xmlns:a16="http://schemas.microsoft.com/office/drawing/2014/main" id="{8613BB13-B1E4-6FC1-56A3-F613C5C197C9}"/>
              </a:ext>
            </a:extLst>
          </p:cNvPr>
          <p:cNvSpPr txBox="1"/>
          <p:nvPr/>
        </p:nvSpPr>
        <p:spPr>
          <a:xfrm>
            <a:off x="1752600" y="2305615"/>
            <a:ext cx="8316190" cy="2246769"/>
          </a:xfrm>
          <a:prstGeom prst="rect">
            <a:avLst/>
          </a:prstGeom>
          <a:noFill/>
        </p:spPr>
        <p:txBody>
          <a:bodyPr wrap="square">
            <a:spAutoFit/>
          </a:bodyPr>
          <a:lstStyle/>
          <a:p>
            <a:pPr algn="l">
              <a:buFont typeface="+mj-lt"/>
              <a:buAutoNum type="arabicPeriod"/>
            </a:pPr>
            <a:r>
              <a:rPr lang="en-US" sz="2800" b="1" i="0">
                <a:solidFill>
                  <a:srgbClr val="242424"/>
                </a:solidFill>
                <a:effectLst/>
                <a:highlight>
                  <a:srgbClr val="FFFFFF"/>
                </a:highlight>
                <a:latin typeface="source-serif-pro"/>
              </a:rPr>
              <a:t>Normalization</a:t>
            </a:r>
            <a:endParaRPr lang="en-US" sz="2800" b="0" i="0">
              <a:solidFill>
                <a:srgbClr val="242424"/>
              </a:solidFill>
              <a:effectLst/>
              <a:highlight>
                <a:srgbClr val="FFFFFF"/>
              </a:highlight>
              <a:latin typeface="source-serif-pro"/>
            </a:endParaRPr>
          </a:p>
          <a:p>
            <a:pPr algn="l"/>
            <a:r>
              <a:rPr lang="en-US" sz="2800" b="0" i="0">
                <a:solidFill>
                  <a:srgbClr val="242424"/>
                </a:solidFill>
                <a:effectLst/>
                <a:highlight>
                  <a:srgbClr val="FFFFFF"/>
                </a:highlight>
                <a:latin typeface="source-serif-pro"/>
              </a:rPr>
              <a:t>The weights of the model are first normalized to have zero mean and unit variance. This ensures that the weights are distributed around zero and fall within a certain range.</a:t>
            </a:r>
          </a:p>
        </p:txBody>
      </p:sp>
      <p:sp>
        <p:nvSpPr>
          <p:cNvPr id="6" name="Title 1">
            <a:extLst>
              <a:ext uri="{FF2B5EF4-FFF2-40B4-BE49-F238E27FC236}">
                <a16:creationId xmlns:a16="http://schemas.microsoft.com/office/drawing/2014/main" id="{C0398C9C-064F-252A-3865-138CD11AEEEE}"/>
              </a:ext>
            </a:extLst>
          </p:cNvPr>
          <p:cNvSpPr txBox="1">
            <a:spLocks/>
          </p:cNvSpPr>
          <p:nvPr/>
        </p:nvSpPr>
        <p:spPr>
          <a:xfrm>
            <a:off x="9272155" y="173539"/>
            <a:ext cx="2518226" cy="436064"/>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err="1">
                <a:solidFill>
                  <a:srgbClr val="C00000"/>
                </a:solidFill>
                <a:latin typeface="+mn-lt"/>
              </a:rPr>
              <a:t>QLoRA</a:t>
            </a:r>
            <a:r>
              <a:rPr lang="en-IN" b="1">
                <a:solidFill>
                  <a:srgbClr val="C00000"/>
                </a:solidFill>
                <a:latin typeface="+mn-lt"/>
              </a:rPr>
              <a:t> Steps</a:t>
            </a:r>
          </a:p>
        </p:txBody>
      </p:sp>
    </p:spTree>
    <p:extLst>
      <p:ext uri="{BB962C8B-B14F-4D97-AF65-F5344CB8AC3E}">
        <p14:creationId xmlns:p14="http://schemas.microsoft.com/office/powerpoint/2010/main" val="895039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5156C0-F9CE-4238-E2BC-2483AA05659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BAFFFEE-3128-D2FC-F393-E1E9E9F4DA57}"/>
              </a:ext>
            </a:extLst>
          </p:cNvPr>
          <p:cNvSpPr>
            <a:spLocks noGrp="1"/>
          </p:cNvSpPr>
          <p:nvPr>
            <p:ph type="title"/>
          </p:nvPr>
        </p:nvSpPr>
        <p:spPr>
          <a:xfrm>
            <a:off x="838200" y="365126"/>
            <a:ext cx="10515600" cy="436064"/>
          </a:xfrm>
        </p:spPr>
        <p:txBody>
          <a:bodyPr anchor="ctr">
            <a:normAutofit/>
          </a:bodyPr>
          <a:lstStyle/>
          <a:p>
            <a:r>
              <a:rPr lang="en-US" sz="2400"/>
              <a:t>Question Answering </a:t>
            </a:r>
          </a:p>
        </p:txBody>
      </p:sp>
      <p:pic>
        <p:nvPicPr>
          <p:cNvPr id="2" name="Picture 1" descr="A screenshot of a computer&#10;&#10;AI-generated content may be incorrect.">
            <a:extLst>
              <a:ext uri="{FF2B5EF4-FFF2-40B4-BE49-F238E27FC236}">
                <a16:creationId xmlns:a16="http://schemas.microsoft.com/office/drawing/2014/main" id="{FC015D2A-785D-85EF-534A-5D6C75E9BE5B}"/>
              </a:ext>
            </a:extLst>
          </p:cNvPr>
          <p:cNvPicPr>
            <a:picLocks noChangeAspect="1"/>
          </p:cNvPicPr>
          <p:nvPr/>
        </p:nvPicPr>
        <p:blipFill>
          <a:blip r:embed="rId2"/>
          <a:stretch>
            <a:fillRect/>
          </a:stretch>
        </p:blipFill>
        <p:spPr>
          <a:xfrm>
            <a:off x="2108165" y="992777"/>
            <a:ext cx="7975670" cy="5184186"/>
          </a:xfrm>
          <a:prstGeom prst="rect">
            <a:avLst/>
          </a:prstGeom>
          <a:noFill/>
        </p:spPr>
      </p:pic>
    </p:spTree>
    <p:extLst>
      <p:ext uri="{BB962C8B-B14F-4D97-AF65-F5344CB8AC3E}">
        <p14:creationId xmlns:p14="http://schemas.microsoft.com/office/powerpoint/2010/main" val="261580735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F511-7325-0270-A0B2-B3BDF3516001}"/>
              </a:ext>
            </a:extLst>
          </p:cNvPr>
          <p:cNvSpPr>
            <a:spLocks noGrp="1"/>
          </p:cNvSpPr>
          <p:nvPr>
            <p:ph type="title"/>
          </p:nvPr>
        </p:nvSpPr>
        <p:spPr/>
        <p:txBody>
          <a:bodyPr>
            <a:normAutofit fontScale="90000"/>
          </a:bodyPr>
          <a:lstStyle/>
          <a:p>
            <a:r>
              <a:rPr lang="en-IN"/>
              <a:t>Quantization</a:t>
            </a:r>
          </a:p>
        </p:txBody>
      </p:sp>
      <p:pic>
        <p:nvPicPr>
          <p:cNvPr id="7" name="Picture 6">
            <a:extLst>
              <a:ext uri="{FF2B5EF4-FFF2-40B4-BE49-F238E27FC236}">
                <a16:creationId xmlns:a16="http://schemas.microsoft.com/office/drawing/2014/main" id="{0217842D-8C23-4551-6B7D-C3A1130E2525}"/>
              </a:ext>
            </a:extLst>
          </p:cNvPr>
          <p:cNvPicPr>
            <a:picLocks noChangeAspect="1"/>
          </p:cNvPicPr>
          <p:nvPr/>
        </p:nvPicPr>
        <p:blipFill>
          <a:blip r:embed="rId2"/>
          <a:stretch>
            <a:fillRect/>
          </a:stretch>
        </p:blipFill>
        <p:spPr>
          <a:xfrm>
            <a:off x="1284920" y="1252537"/>
            <a:ext cx="9740055" cy="3932527"/>
          </a:xfrm>
          <a:prstGeom prst="rect">
            <a:avLst/>
          </a:prstGeom>
        </p:spPr>
      </p:pic>
      <p:sp>
        <p:nvSpPr>
          <p:cNvPr id="8" name="Title 1">
            <a:extLst>
              <a:ext uri="{FF2B5EF4-FFF2-40B4-BE49-F238E27FC236}">
                <a16:creationId xmlns:a16="http://schemas.microsoft.com/office/drawing/2014/main" id="{FB44A191-735B-C8D2-6EAE-70071A6A892F}"/>
              </a:ext>
            </a:extLst>
          </p:cNvPr>
          <p:cNvSpPr txBox="1">
            <a:spLocks/>
          </p:cNvSpPr>
          <p:nvPr/>
        </p:nvSpPr>
        <p:spPr>
          <a:xfrm>
            <a:off x="9272155" y="173539"/>
            <a:ext cx="2518226" cy="436064"/>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err="1">
                <a:solidFill>
                  <a:srgbClr val="C00000"/>
                </a:solidFill>
                <a:latin typeface="+mn-lt"/>
              </a:rPr>
              <a:t>QLoRA</a:t>
            </a:r>
            <a:r>
              <a:rPr lang="en-IN" b="1">
                <a:solidFill>
                  <a:srgbClr val="C00000"/>
                </a:solidFill>
                <a:latin typeface="+mn-lt"/>
              </a:rPr>
              <a:t> Steps</a:t>
            </a:r>
          </a:p>
        </p:txBody>
      </p:sp>
    </p:spTree>
    <p:extLst>
      <p:ext uri="{BB962C8B-B14F-4D97-AF65-F5344CB8AC3E}">
        <p14:creationId xmlns:p14="http://schemas.microsoft.com/office/powerpoint/2010/main" val="114380254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A0FD6-2252-D5D0-E25B-FA7EDADE6260}"/>
              </a:ext>
            </a:extLst>
          </p:cNvPr>
          <p:cNvSpPr>
            <a:spLocks noGrp="1"/>
          </p:cNvSpPr>
          <p:nvPr>
            <p:ph type="title"/>
          </p:nvPr>
        </p:nvSpPr>
        <p:spPr/>
        <p:txBody>
          <a:bodyPr>
            <a:normAutofit fontScale="90000"/>
          </a:bodyPr>
          <a:lstStyle/>
          <a:p>
            <a:endParaRPr lang="en-IN"/>
          </a:p>
        </p:txBody>
      </p:sp>
      <p:sp>
        <p:nvSpPr>
          <p:cNvPr id="3" name="Content Placeholder 2">
            <a:extLst>
              <a:ext uri="{FF2B5EF4-FFF2-40B4-BE49-F238E27FC236}">
                <a16:creationId xmlns:a16="http://schemas.microsoft.com/office/drawing/2014/main" id="{AFA587B7-B874-635A-6904-1E9E0EC523E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BFA0DCD-253D-BCFB-D8FD-7BEC33FCBDF6}"/>
              </a:ext>
            </a:extLst>
          </p:cNvPr>
          <p:cNvPicPr>
            <a:picLocks noChangeAspect="1"/>
          </p:cNvPicPr>
          <p:nvPr/>
        </p:nvPicPr>
        <p:blipFill>
          <a:blip r:embed="rId2"/>
          <a:stretch>
            <a:fillRect/>
          </a:stretch>
        </p:blipFill>
        <p:spPr>
          <a:xfrm>
            <a:off x="107373" y="465574"/>
            <a:ext cx="11739894" cy="5501541"/>
          </a:xfrm>
          <a:prstGeom prst="rect">
            <a:avLst/>
          </a:prstGeom>
        </p:spPr>
      </p:pic>
      <p:sp>
        <p:nvSpPr>
          <p:cNvPr id="6" name="Title 1">
            <a:extLst>
              <a:ext uri="{FF2B5EF4-FFF2-40B4-BE49-F238E27FC236}">
                <a16:creationId xmlns:a16="http://schemas.microsoft.com/office/drawing/2014/main" id="{95B7FD82-4479-C243-4E0A-7CE3D92945B8}"/>
              </a:ext>
            </a:extLst>
          </p:cNvPr>
          <p:cNvSpPr txBox="1">
            <a:spLocks/>
          </p:cNvSpPr>
          <p:nvPr/>
        </p:nvSpPr>
        <p:spPr>
          <a:xfrm>
            <a:off x="9272155" y="173539"/>
            <a:ext cx="2518226" cy="436064"/>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err="1">
                <a:solidFill>
                  <a:srgbClr val="C00000"/>
                </a:solidFill>
                <a:latin typeface="+mn-lt"/>
              </a:rPr>
              <a:t>QLoRA</a:t>
            </a:r>
            <a:r>
              <a:rPr lang="en-IN" b="1">
                <a:solidFill>
                  <a:srgbClr val="C00000"/>
                </a:solidFill>
                <a:latin typeface="+mn-lt"/>
              </a:rPr>
              <a:t> Steps</a:t>
            </a:r>
          </a:p>
        </p:txBody>
      </p:sp>
      <p:sp>
        <p:nvSpPr>
          <p:cNvPr id="4" name="Title 1">
            <a:extLst>
              <a:ext uri="{FF2B5EF4-FFF2-40B4-BE49-F238E27FC236}">
                <a16:creationId xmlns:a16="http://schemas.microsoft.com/office/drawing/2014/main" id="{159F4239-208A-A724-EA93-B71C44AE55AF}"/>
              </a:ext>
            </a:extLst>
          </p:cNvPr>
          <p:cNvSpPr txBox="1">
            <a:spLocks/>
          </p:cNvSpPr>
          <p:nvPr/>
        </p:nvSpPr>
        <p:spPr>
          <a:xfrm>
            <a:off x="107373" y="29510"/>
            <a:ext cx="10515600" cy="436064"/>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a:t>Quantization</a:t>
            </a:r>
          </a:p>
        </p:txBody>
      </p:sp>
    </p:spTree>
    <p:extLst>
      <p:ext uri="{BB962C8B-B14F-4D97-AF65-F5344CB8AC3E}">
        <p14:creationId xmlns:p14="http://schemas.microsoft.com/office/powerpoint/2010/main" val="243607161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3ED9-C9BE-60E3-775D-33C31B4D7E14}"/>
              </a:ext>
            </a:extLst>
          </p:cNvPr>
          <p:cNvSpPr>
            <a:spLocks noGrp="1"/>
          </p:cNvSpPr>
          <p:nvPr>
            <p:ph type="title"/>
          </p:nvPr>
        </p:nvSpPr>
        <p:spPr/>
        <p:txBody>
          <a:bodyPr>
            <a:normAutofit fontScale="90000"/>
          </a:bodyPr>
          <a:lstStyle/>
          <a:p>
            <a:endParaRPr lang="en-IN"/>
          </a:p>
        </p:txBody>
      </p:sp>
      <p:sp>
        <p:nvSpPr>
          <p:cNvPr id="3" name="Content Placeholder 2">
            <a:extLst>
              <a:ext uri="{FF2B5EF4-FFF2-40B4-BE49-F238E27FC236}">
                <a16:creationId xmlns:a16="http://schemas.microsoft.com/office/drawing/2014/main" id="{47F61591-33BD-2F6A-7EBF-CB508E92ECC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D93336D-2C25-3269-1C41-C296AA0C43E8}"/>
              </a:ext>
            </a:extLst>
          </p:cNvPr>
          <p:cNvPicPr>
            <a:picLocks noChangeAspect="1"/>
          </p:cNvPicPr>
          <p:nvPr/>
        </p:nvPicPr>
        <p:blipFill>
          <a:blip r:embed="rId2"/>
          <a:stretch>
            <a:fillRect/>
          </a:stretch>
        </p:blipFill>
        <p:spPr>
          <a:xfrm>
            <a:off x="299272" y="2485187"/>
            <a:ext cx="11770811" cy="2792784"/>
          </a:xfrm>
          <a:prstGeom prst="rect">
            <a:avLst/>
          </a:prstGeom>
        </p:spPr>
      </p:pic>
      <p:sp>
        <p:nvSpPr>
          <p:cNvPr id="6" name="Title 1">
            <a:extLst>
              <a:ext uri="{FF2B5EF4-FFF2-40B4-BE49-F238E27FC236}">
                <a16:creationId xmlns:a16="http://schemas.microsoft.com/office/drawing/2014/main" id="{CA8B631D-2331-4419-87F3-8E0FE03CA864}"/>
              </a:ext>
            </a:extLst>
          </p:cNvPr>
          <p:cNvSpPr txBox="1">
            <a:spLocks/>
          </p:cNvSpPr>
          <p:nvPr/>
        </p:nvSpPr>
        <p:spPr>
          <a:xfrm>
            <a:off x="990600" y="517526"/>
            <a:ext cx="10515600" cy="436064"/>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a:t>Quantization</a:t>
            </a:r>
          </a:p>
        </p:txBody>
      </p:sp>
    </p:spTree>
    <p:extLst>
      <p:ext uri="{BB962C8B-B14F-4D97-AF65-F5344CB8AC3E}">
        <p14:creationId xmlns:p14="http://schemas.microsoft.com/office/powerpoint/2010/main" val="288648840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25E3B-EDE1-9034-75D7-0E1DED882632}"/>
              </a:ext>
            </a:extLst>
          </p:cNvPr>
          <p:cNvSpPr>
            <a:spLocks noGrp="1"/>
          </p:cNvSpPr>
          <p:nvPr>
            <p:ph type="title"/>
          </p:nvPr>
        </p:nvSpPr>
        <p:spPr/>
        <p:txBody>
          <a:bodyPr>
            <a:normAutofit fontScale="90000"/>
          </a:bodyPr>
          <a:lstStyle/>
          <a:p>
            <a:endParaRPr lang="en-IN"/>
          </a:p>
        </p:txBody>
      </p:sp>
      <p:sp>
        <p:nvSpPr>
          <p:cNvPr id="3" name="Content Placeholder 2">
            <a:extLst>
              <a:ext uri="{FF2B5EF4-FFF2-40B4-BE49-F238E27FC236}">
                <a16:creationId xmlns:a16="http://schemas.microsoft.com/office/drawing/2014/main" id="{5998413E-83EB-CFD1-C12D-F5B432957DC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319D251-185B-8A9F-6ACE-BC297195AFF7}"/>
              </a:ext>
            </a:extLst>
          </p:cNvPr>
          <p:cNvPicPr>
            <a:picLocks noChangeAspect="1"/>
          </p:cNvPicPr>
          <p:nvPr/>
        </p:nvPicPr>
        <p:blipFill>
          <a:blip r:embed="rId2"/>
          <a:stretch>
            <a:fillRect/>
          </a:stretch>
        </p:blipFill>
        <p:spPr>
          <a:xfrm>
            <a:off x="1322946" y="173539"/>
            <a:ext cx="7512628" cy="6198200"/>
          </a:xfrm>
          <a:prstGeom prst="rect">
            <a:avLst/>
          </a:prstGeom>
        </p:spPr>
      </p:pic>
      <p:sp>
        <p:nvSpPr>
          <p:cNvPr id="6" name="Title 1">
            <a:extLst>
              <a:ext uri="{FF2B5EF4-FFF2-40B4-BE49-F238E27FC236}">
                <a16:creationId xmlns:a16="http://schemas.microsoft.com/office/drawing/2014/main" id="{4AF72488-076D-D029-84E6-B02BB24B053C}"/>
              </a:ext>
            </a:extLst>
          </p:cNvPr>
          <p:cNvSpPr txBox="1">
            <a:spLocks/>
          </p:cNvSpPr>
          <p:nvPr/>
        </p:nvSpPr>
        <p:spPr>
          <a:xfrm>
            <a:off x="9272155" y="173539"/>
            <a:ext cx="2518226" cy="436064"/>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err="1">
                <a:solidFill>
                  <a:srgbClr val="C00000"/>
                </a:solidFill>
                <a:latin typeface="+mn-lt"/>
              </a:rPr>
              <a:t>QLoRA</a:t>
            </a:r>
            <a:r>
              <a:rPr lang="en-IN" b="1">
                <a:solidFill>
                  <a:srgbClr val="C00000"/>
                </a:solidFill>
                <a:latin typeface="+mn-lt"/>
              </a:rPr>
              <a:t> Steps</a:t>
            </a:r>
          </a:p>
        </p:txBody>
      </p:sp>
      <p:sp>
        <p:nvSpPr>
          <p:cNvPr id="4" name="Title 1">
            <a:extLst>
              <a:ext uri="{FF2B5EF4-FFF2-40B4-BE49-F238E27FC236}">
                <a16:creationId xmlns:a16="http://schemas.microsoft.com/office/drawing/2014/main" id="{A20581FF-58BD-05C2-BD9D-C017115692B8}"/>
              </a:ext>
            </a:extLst>
          </p:cNvPr>
          <p:cNvSpPr txBox="1">
            <a:spLocks/>
          </p:cNvSpPr>
          <p:nvPr/>
        </p:nvSpPr>
        <p:spPr>
          <a:xfrm>
            <a:off x="5448300" y="113810"/>
            <a:ext cx="10515600" cy="436064"/>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a:t>Quantization</a:t>
            </a:r>
          </a:p>
        </p:txBody>
      </p:sp>
    </p:spTree>
    <p:extLst>
      <p:ext uri="{BB962C8B-B14F-4D97-AF65-F5344CB8AC3E}">
        <p14:creationId xmlns:p14="http://schemas.microsoft.com/office/powerpoint/2010/main" val="398736068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46A15-FEB9-7BEE-E67D-E34866D1B4A5}"/>
              </a:ext>
            </a:extLst>
          </p:cNvPr>
          <p:cNvSpPr>
            <a:spLocks noGrp="1"/>
          </p:cNvSpPr>
          <p:nvPr>
            <p:ph type="title"/>
          </p:nvPr>
        </p:nvSpPr>
        <p:spPr/>
        <p:txBody>
          <a:bodyPr>
            <a:normAutofit fontScale="90000"/>
          </a:bodyPr>
          <a:lstStyle/>
          <a:p>
            <a:endParaRPr lang="en-IN"/>
          </a:p>
        </p:txBody>
      </p:sp>
      <p:sp>
        <p:nvSpPr>
          <p:cNvPr id="3" name="Content Placeholder 2">
            <a:extLst>
              <a:ext uri="{FF2B5EF4-FFF2-40B4-BE49-F238E27FC236}">
                <a16:creationId xmlns:a16="http://schemas.microsoft.com/office/drawing/2014/main" id="{E58C3A27-40B4-D165-D4C5-DA1877D7656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932D530-5AC9-0303-A1C7-615B98A03916}"/>
              </a:ext>
            </a:extLst>
          </p:cNvPr>
          <p:cNvPicPr>
            <a:picLocks noChangeAspect="1"/>
          </p:cNvPicPr>
          <p:nvPr/>
        </p:nvPicPr>
        <p:blipFill>
          <a:blip r:embed="rId2"/>
          <a:stretch>
            <a:fillRect/>
          </a:stretch>
        </p:blipFill>
        <p:spPr>
          <a:xfrm>
            <a:off x="990600" y="419283"/>
            <a:ext cx="8927315" cy="5642263"/>
          </a:xfrm>
          <a:prstGeom prst="rect">
            <a:avLst/>
          </a:prstGeom>
        </p:spPr>
      </p:pic>
      <p:sp>
        <p:nvSpPr>
          <p:cNvPr id="6" name="Title 1">
            <a:extLst>
              <a:ext uri="{FF2B5EF4-FFF2-40B4-BE49-F238E27FC236}">
                <a16:creationId xmlns:a16="http://schemas.microsoft.com/office/drawing/2014/main" id="{7B018384-47A9-8705-BC83-BB88AD2D389E}"/>
              </a:ext>
            </a:extLst>
          </p:cNvPr>
          <p:cNvSpPr txBox="1">
            <a:spLocks/>
          </p:cNvSpPr>
          <p:nvPr/>
        </p:nvSpPr>
        <p:spPr>
          <a:xfrm>
            <a:off x="9272155" y="173539"/>
            <a:ext cx="2518226" cy="436064"/>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err="1">
                <a:solidFill>
                  <a:srgbClr val="C00000"/>
                </a:solidFill>
                <a:latin typeface="+mn-lt"/>
              </a:rPr>
              <a:t>QLoRA</a:t>
            </a:r>
            <a:r>
              <a:rPr lang="en-IN" b="1">
                <a:solidFill>
                  <a:srgbClr val="C00000"/>
                </a:solidFill>
                <a:latin typeface="+mn-lt"/>
              </a:rPr>
              <a:t> Steps</a:t>
            </a:r>
          </a:p>
        </p:txBody>
      </p:sp>
      <p:sp>
        <p:nvSpPr>
          <p:cNvPr id="4" name="Title 1">
            <a:extLst>
              <a:ext uri="{FF2B5EF4-FFF2-40B4-BE49-F238E27FC236}">
                <a16:creationId xmlns:a16="http://schemas.microsoft.com/office/drawing/2014/main" id="{54D78F3C-2331-E03E-4839-F0E6DCD34898}"/>
              </a:ext>
            </a:extLst>
          </p:cNvPr>
          <p:cNvSpPr txBox="1">
            <a:spLocks/>
          </p:cNvSpPr>
          <p:nvPr/>
        </p:nvSpPr>
        <p:spPr>
          <a:xfrm>
            <a:off x="4660115" y="31677"/>
            <a:ext cx="10515600" cy="436064"/>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a:t>Quantization</a:t>
            </a:r>
          </a:p>
        </p:txBody>
      </p:sp>
      <p:pic>
        <p:nvPicPr>
          <p:cNvPr id="8" name="Picture 7">
            <a:extLst>
              <a:ext uri="{FF2B5EF4-FFF2-40B4-BE49-F238E27FC236}">
                <a16:creationId xmlns:a16="http://schemas.microsoft.com/office/drawing/2014/main" id="{7B2A5181-2F81-6CBD-6F22-86BC1C9861C2}"/>
              </a:ext>
            </a:extLst>
          </p:cNvPr>
          <p:cNvPicPr>
            <a:picLocks noChangeAspect="1"/>
          </p:cNvPicPr>
          <p:nvPr/>
        </p:nvPicPr>
        <p:blipFill>
          <a:blip r:embed="rId3"/>
          <a:stretch>
            <a:fillRect/>
          </a:stretch>
        </p:blipFill>
        <p:spPr>
          <a:xfrm>
            <a:off x="8271839" y="4856695"/>
            <a:ext cx="3596952" cy="365792"/>
          </a:xfrm>
          <a:prstGeom prst="rect">
            <a:avLst/>
          </a:prstGeom>
        </p:spPr>
      </p:pic>
    </p:spTree>
    <p:extLst>
      <p:ext uri="{BB962C8B-B14F-4D97-AF65-F5344CB8AC3E}">
        <p14:creationId xmlns:p14="http://schemas.microsoft.com/office/powerpoint/2010/main" val="73825527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9C733-3ABD-B44B-1E98-0F787AF9C9C3}"/>
              </a:ext>
            </a:extLst>
          </p:cNvPr>
          <p:cNvSpPr>
            <a:spLocks noGrp="1"/>
          </p:cNvSpPr>
          <p:nvPr>
            <p:ph type="title"/>
          </p:nvPr>
        </p:nvSpPr>
        <p:spPr/>
        <p:txBody>
          <a:bodyPr>
            <a:normAutofit fontScale="90000"/>
          </a:bodyPr>
          <a:lstStyle/>
          <a:p>
            <a:r>
              <a:rPr lang="en-IN"/>
              <a:t>Double Quantization</a:t>
            </a:r>
          </a:p>
        </p:txBody>
      </p:sp>
      <p:sp>
        <p:nvSpPr>
          <p:cNvPr id="3" name="Content Placeholder 2">
            <a:extLst>
              <a:ext uri="{FF2B5EF4-FFF2-40B4-BE49-F238E27FC236}">
                <a16:creationId xmlns:a16="http://schemas.microsoft.com/office/drawing/2014/main" id="{4E8769FC-3752-7442-3DB6-B6CE4A00A793}"/>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AECEBC79-E0A2-1C91-3B6D-2F9A558A6DBD}"/>
              </a:ext>
            </a:extLst>
          </p:cNvPr>
          <p:cNvPicPr>
            <a:picLocks noChangeAspect="1"/>
          </p:cNvPicPr>
          <p:nvPr/>
        </p:nvPicPr>
        <p:blipFill>
          <a:blip r:embed="rId2"/>
          <a:stretch>
            <a:fillRect/>
          </a:stretch>
        </p:blipFill>
        <p:spPr>
          <a:xfrm>
            <a:off x="2576946" y="801190"/>
            <a:ext cx="6809974" cy="5484790"/>
          </a:xfrm>
          <a:prstGeom prst="rect">
            <a:avLst/>
          </a:prstGeom>
        </p:spPr>
      </p:pic>
      <p:sp>
        <p:nvSpPr>
          <p:cNvPr id="8" name="Title 1">
            <a:extLst>
              <a:ext uri="{FF2B5EF4-FFF2-40B4-BE49-F238E27FC236}">
                <a16:creationId xmlns:a16="http://schemas.microsoft.com/office/drawing/2014/main" id="{9DAA41E4-F618-42A0-CE04-187FDE6402AE}"/>
              </a:ext>
            </a:extLst>
          </p:cNvPr>
          <p:cNvSpPr txBox="1">
            <a:spLocks/>
          </p:cNvSpPr>
          <p:nvPr/>
        </p:nvSpPr>
        <p:spPr>
          <a:xfrm>
            <a:off x="9272155" y="173539"/>
            <a:ext cx="2518226" cy="436064"/>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err="1">
                <a:solidFill>
                  <a:srgbClr val="C00000"/>
                </a:solidFill>
                <a:latin typeface="+mn-lt"/>
              </a:rPr>
              <a:t>QLoRA</a:t>
            </a:r>
            <a:r>
              <a:rPr lang="en-IN" b="1">
                <a:solidFill>
                  <a:srgbClr val="C00000"/>
                </a:solidFill>
                <a:latin typeface="+mn-lt"/>
              </a:rPr>
              <a:t> Steps</a:t>
            </a:r>
          </a:p>
        </p:txBody>
      </p:sp>
    </p:spTree>
    <p:extLst>
      <p:ext uri="{BB962C8B-B14F-4D97-AF65-F5344CB8AC3E}">
        <p14:creationId xmlns:p14="http://schemas.microsoft.com/office/powerpoint/2010/main" val="196965066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C838C-2254-4F2A-4626-E90924423EC0}"/>
              </a:ext>
            </a:extLst>
          </p:cNvPr>
          <p:cNvSpPr>
            <a:spLocks noGrp="1"/>
          </p:cNvSpPr>
          <p:nvPr>
            <p:ph type="title"/>
          </p:nvPr>
        </p:nvSpPr>
        <p:spPr/>
        <p:txBody>
          <a:bodyPr>
            <a:normAutofit fontScale="90000"/>
          </a:bodyPr>
          <a:lstStyle/>
          <a:p>
            <a:r>
              <a:rPr lang="en-IN"/>
              <a:t>Double Quantization</a:t>
            </a:r>
          </a:p>
        </p:txBody>
      </p:sp>
      <p:sp>
        <p:nvSpPr>
          <p:cNvPr id="3" name="Content Placeholder 2">
            <a:extLst>
              <a:ext uri="{FF2B5EF4-FFF2-40B4-BE49-F238E27FC236}">
                <a16:creationId xmlns:a16="http://schemas.microsoft.com/office/drawing/2014/main" id="{8392AD59-8B54-6828-26B1-7C2C9461C2C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CE223B7-51D2-D0DA-EF24-F1D787440798}"/>
              </a:ext>
            </a:extLst>
          </p:cNvPr>
          <p:cNvPicPr>
            <a:picLocks noChangeAspect="1"/>
          </p:cNvPicPr>
          <p:nvPr/>
        </p:nvPicPr>
        <p:blipFill>
          <a:blip r:embed="rId2"/>
          <a:stretch>
            <a:fillRect/>
          </a:stretch>
        </p:blipFill>
        <p:spPr>
          <a:xfrm>
            <a:off x="1060111" y="1308872"/>
            <a:ext cx="10293689" cy="4665899"/>
          </a:xfrm>
          <a:prstGeom prst="rect">
            <a:avLst/>
          </a:prstGeom>
        </p:spPr>
      </p:pic>
      <p:sp>
        <p:nvSpPr>
          <p:cNvPr id="6" name="Title 1">
            <a:extLst>
              <a:ext uri="{FF2B5EF4-FFF2-40B4-BE49-F238E27FC236}">
                <a16:creationId xmlns:a16="http://schemas.microsoft.com/office/drawing/2014/main" id="{4D6F1A84-094B-37D0-7DB5-D9AABA93A1DA}"/>
              </a:ext>
            </a:extLst>
          </p:cNvPr>
          <p:cNvSpPr txBox="1">
            <a:spLocks/>
          </p:cNvSpPr>
          <p:nvPr/>
        </p:nvSpPr>
        <p:spPr>
          <a:xfrm>
            <a:off x="9272155" y="173539"/>
            <a:ext cx="2518226" cy="436064"/>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err="1">
                <a:solidFill>
                  <a:srgbClr val="C00000"/>
                </a:solidFill>
                <a:latin typeface="+mn-lt"/>
              </a:rPr>
              <a:t>QLoRA</a:t>
            </a:r>
            <a:r>
              <a:rPr lang="en-IN" b="1">
                <a:solidFill>
                  <a:srgbClr val="C00000"/>
                </a:solidFill>
                <a:latin typeface="+mn-lt"/>
              </a:rPr>
              <a:t> Steps</a:t>
            </a:r>
          </a:p>
        </p:txBody>
      </p:sp>
    </p:spTree>
    <p:extLst>
      <p:ext uri="{BB962C8B-B14F-4D97-AF65-F5344CB8AC3E}">
        <p14:creationId xmlns:p14="http://schemas.microsoft.com/office/powerpoint/2010/main" val="347588984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DDADE-B07F-25E4-3D49-E09480CC47EC}"/>
              </a:ext>
            </a:extLst>
          </p:cNvPr>
          <p:cNvSpPr>
            <a:spLocks noGrp="1"/>
          </p:cNvSpPr>
          <p:nvPr>
            <p:ph type="title"/>
          </p:nvPr>
        </p:nvSpPr>
        <p:spPr/>
        <p:txBody>
          <a:bodyPr>
            <a:normAutofit fontScale="90000"/>
          </a:bodyPr>
          <a:lstStyle/>
          <a:p>
            <a:endParaRPr lang="en-IN"/>
          </a:p>
        </p:txBody>
      </p:sp>
      <p:sp>
        <p:nvSpPr>
          <p:cNvPr id="3" name="Content Placeholder 2">
            <a:extLst>
              <a:ext uri="{FF2B5EF4-FFF2-40B4-BE49-F238E27FC236}">
                <a16:creationId xmlns:a16="http://schemas.microsoft.com/office/drawing/2014/main" id="{52892E4A-A75A-54EF-CDCF-6277A9EF824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16A0927-61FA-CBEB-74A3-A0C3C8CAE69A}"/>
              </a:ext>
            </a:extLst>
          </p:cNvPr>
          <p:cNvPicPr>
            <a:picLocks noChangeAspect="1"/>
          </p:cNvPicPr>
          <p:nvPr/>
        </p:nvPicPr>
        <p:blipFill>
          <a:blip r:embed="rId2"/>
          <a:stretch>
            <a:fillRect/>
          </a:stretch>
        </p:blipFill>
        <p:spPr>
          <a:xfrm>
            <a:off x="653190" y="1465117"/>
            <a:ext cx="10480789" cy="4135582"/>
          </a:xfrm>
          <a:prstGeom prst="rect">
            <a:avLst/>
          </a:prstGeom>
        </p:spPr>
      </p:pic>
      <p:sp>
        <p:nvSpPr>
          <p:cNvPr id="6" name="Title 1">
            <a:extLst>
              <a:ext uri="{FF2B5EF4-FFF2-40B4-BE49-F238E27FC236}">
                <a16:creationId xmlns:a16="http://schemas.microsoft.com/office/drawing/2014/main" id="{3DB3AB37-3772-7440-0A7D-754E3C77D5FE}"/>
              </a:ext>
            </a:extLst>
          </p:cNvPr>
          <p:cNvSpPr txBox="1">
            <a:spLocks/>
          </p:cNvSpPr>
          <p:nvPr/>
        </p:nvSpPr>
        <p:spPr>
          <a:xfrm>
            <a:off x="990600" y="517526"/>
            <a:ext cx="10515600" cy="436064"/>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a:t>Double Quantization</a:t>
            </a:r>
          </a:p>
        </p:txBody>
      </p:sp>
      <p:sp>
        <p:nvSpPr>
          <p:cNvPr id="7" name="Title 1">
            <a:extLst>
              <a:ext uri="{FF2B5EF4-FFF2-40B4-BE49-F238E27FC236}">
                <a16:creationId xmlns:a16="http://schemas.microsoft.com/office/drawing/2014/main" id="{6AD5DF14-BF2B-975F-F43A-1F21FC544A8E}"/>
              </a:ext>
            </a:extLst>
          </p:cNvPr>
          <p:cNvSpPr txBox="1">
            <a:spLocks/>
          </p:cNvSpPr>
          <p:nvPr/>
        </p:nvSpPr>
        <p:spPr>
          <a:xfrm>
            <a:off x="9272155" y="173539"/>
            <a:ext cx="2518226" cy="436064"/>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err="1">
                <a:solidFill>
                  <a:srgbClr val="C00000"/>
                </a:solidFill>
                <a:latin typeface="+mn-lt"/>
              </a:rPr>
              <a:t>QLoRA</a:t>
            </a:r>
            <a:r>
              <a:rPr lang="en-IN" b="1">
                <a:solidFill>
                  <a:srgbClr val="C00000"/>
                </a:solidFill>
                <a:latin typeface="+mn-lt"/>
              </a:rPr>
              <a:t> Steps</a:t>
            </a:r>
          </a:p>
        </p:txBody>
      </p:sp>
    </p:spTree>
    <p:extLst>
      <p:ext uri="{BB962C8B-B14F-4D97-AF65-F5344CB8AC3E}">
        <p14:creationId xmlns:p14="http://schemas.microsoft.com/office/powerpoint/2010/main" val="256483243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6C210-4FBB-0972-B366-3BACE53913B7}"/>
              </a:ext>
            </a:extLst>
          </p:cNvPr>
          <p:cNvSpPr>
            <a:spLocks noGrp="1"/>
          </p:cNvSpPr>
          <p:nvPr>
            <p:ph type="title"/>
          </p:nvPr>
        </p:nvSpPr>
        <p:spPr/>
        <p:txBody>
          <a:bodyPr>
            <a:normAutofit fontScale="90000"/>
          </a:bodyPr>
          <a:lstStyle/>
          <a:p>
            <a:endParaRPr lang="en-IN"/>
          </a:p>
        </p:txBody>
      </p:sp>
      <p:sp>
        <p:nvSpPr>
          <p:cNvPr id="3" name="Content Placeholder 2">
            <a:extLst>
              <a:ext uri="{FF2B5EF4-FFF2-40B4-BE49-F238E27FC236}">
                <a16:creationId xmlns:a16="http://schemas.microsoft.com/office/drawing/2014/main" id="{E4418BC7-A836-5B64-8553-DDAF7784EEF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1FFE768-3EE1-0AE9-0E83-B044BC7BE40C}"/>
              </a:ext>
            </a:extLst>
          </p:cNvPr>
          <p:cNvPicPr>
            <a:picLocks noChangeAspect="1"/>
          </p:cNvPicPr>
          <p:nvPr/>
        </p:nvPicPr>
        <p:blipFill>
          <a:blip r:embed="rId2"/>
          <a:stretch>
            <a:fillRect/>
          </a:stretch>
        </p:blipFill>
        <p:spPr>
          <a:xfrm>
            <a:off x="1023800" y="1354355"/>
            <a:ext cx="10144399" cy="4149289"/>
          </a:xfrm>
          <a:prstGeom prst="rect">
            <a:avLst/>
          </a:prstGeom>
        </p:spPr>
      </p:pic>
      <p:sp>
        <p:nvSpPr>
          <p:cNvPr id="6" name="Title 1">
            <a:extLst>
              <a:ext uri="{FF2B5EF4-FFF2-40B4-BE49-F238E27FC236}">
                <a16:creationId xmlns:a16="http://schemas.microsoft.com/office/drawing/2014/main" id="{46E14528-9DB7-9AE6-D0EF-D340E3BF4D65}"/>
              </a:ext>
            </a:extLst>
          </p:cNvPr>
          <p:cNvSpPr txBox="1">
            <a:spLocks/>
          </p:cNvSpPr>
          <p:nvPr/>
        </p:nvSpPr>
        <p:spPr>
          <a:xfrm>
            <a:off x="990600" y="517526"/>
            <a:ext cx="10515600" cy="436064"/>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a:t>Double Quantization</a:t>
            </a:r>
          </a:p>
        </p:txBody>
      </p:sp>
      <p:sp>
        <p:nvSpPr>
          <p:cNvPr id="7" name="Title 1">
            <a:extLst>
              <a:ext uri="{FF2B5EF4-FFF2-40B4-BE49-F238E27FC236}">
                <a16:creationId xmlns:a16="http://schemas.microsoft.com/office/drawing/2014/main" id="{AAC274D2-CE4C-D7A9-F91C-84BD206D963E}"/>
              </a:ext>
            </a:extLst>
          </p:cNvPr>
          <p:cNvSpPr txBox="1">
            <a:spLocks/>
          </p:cNvSpPr>
          <p:nvPr/>
        </p:nvSpPr>
        <p:spPr>
          <a:xfrm>
            <a:off x="9272155" y="173539"/>
            <a:ext cx="2518226" cy="436064"/>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err="1">
                <a:solidFill>
                  <a:srgbClr val="C00000"/>
                </a:solidFill>
                <a:latin typeface="+mn-lt"/>
              </a:rPr>
              <a:t>QLoRA</a:t>
            </a:r>
            <a:r>
              <a:rPr lang="en-IN" b="1">
                <a:solidFill>
                  <a:srgbClr val="C00000"/>
                </a:solidFill>
                <a:latin typeface="+mn-lt"/>
              </a:rPr>
              <a:t> Steps</a:t>
            </a:r>
          </a:p>
        </p:txBody>
      </p:sp>
    </p:spTree>
    <p:extLst>
      <p:ext uri="{BB962C8B-B14F-4D97-AF65-F5344CB8AC3E}">
        <p14:creationId xmlns:p14="http://schemas.microsoft.com/office/powerpoint/2010/main" val="59943643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E059A-4142-1AA4-DDE0-2E56021C4213}"/>
              </a:ext>
            </a:extLst>
          </p:cNvPr>
          <p:cNvSpPr>
            <a:spLocks noGrp="1"/>
          </p:cNvSpPr>
          <p:nvPr>
            <p:ph type="title"/>
          </p:nvPr>
        </p:nvSpPr>
        <p:spPr/>
        <p:txBody>
          <a:bodyPr>
            <a:normAutofit fontScale="90000"/>
          </a:bodyPr>
          <a:lstStyle/>
          <a:p>
            <a:endParaRPr lang="en-IN"/>
          </a:p>
        </p:txBody>
      </p:sp>
      <p:sp>
        <p:nvSpPr>
          <p:cNvPr id="3" name="Content Placeholder 2">
            <a:extLst>
              <a:ext uri="{FF2B5EF4-FFF2-40B4-BE49-F238E27FC236}">
                <a16:creationId xmlns:a16="http://schemas.microsoft.com/office/drawing/2014/main" id="{D092243B-8E50-FC32-4F4D-AD69A40E535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4130C5E-E8E0-CB07-6D07-3BA6A84B3447}"/>
              </a:ext>
            </a:extLst>
          </p:cNvPr>
          <p:cNvPicPr>
            <a:picLocks noChangeAspect="1"/>
          </p:cNvPicPr>
          <p:nvPr/>
        </p:nvPicPr>
        <p:blipFill>
          <a:blip r:embed="rId2"/>
          <a:stretch>
            <a:fillRect/>
          </a:stretch>
        </p:blipFill>
        <p:spPr>
          <a:xfrm>
            <a:off x="762589" y="1376710"/>
            <a:ext cx="10666821" cy="4488513"/>
          </a:xfrm>
          <a:prstGeom prst="rect">
            <a:avLst/>
          </a:prstGeom>
        </p:spPr>
      </p:pic>
      <p:sp>
        <p:nvSpPr>
          <p:cNvPr id="6" name="Title 1">
            <a:extLst>
              <a:ext uri="{FF2B5EF4-FFF2-40B4-BE49-F238E27FC236}">
                <a16:creationId xmlns:a16="http://schemas.microsoft.com/office/drawing/2014/main" id="{28D874AC-16DB-285F-188B-32C7D129881C}"/>
              </a:ext>
            </a:extLst>
          </p:cNvPr>
          <p:cNvSpPr txBox="1">
            <a:spLocks/>
          </p:cNvSpPr>
          <p:nvPr/>
        </p:nvSpPr>
        <p:spPr>
          <a:xfrm>
            <a:off x="990600" y="517526"/>
            <a:ext cx="10515600" cy="436064"/>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a:t>Double Quantization</a:t>
            </a:r>
          </a:p>
        </p:txBody>
      </p:sp>
      <p:sp>
        <p:nvSpPr>
          <p:cNvPr id="7" name="Title 1">
            <a:extLst>
              <a:ext uri="{FF2B5EF4-FFF2-40B4-BE49-F238E27FC236}">
                <a16:creationId xmlns:a16="http://schemas.microsoft.com/office/drawing/2014/main" id="{5B9DF83B-87B6-DA8F-F91E-50EA27C67860}"/>
              </a:ext>
            </a:extLst>
          </p:cNvPr>
          <p:cNvSpPr txBox="1">
            <a:spLocks/>
          </p:cNvSpPr>
          <p:nvPr/>
        </p:nvSpPr>
        <p:spPr>
          <a:xfrm>
            <a:off x="9272155" y="173539"/>
            <a:ext cx="2518226" cy="436064"/>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err="1">
                <a:solidFill>
                  <a:srgbClr val="C00000"/>
                </a:solidFill>
                <a:latin typeface="+mn-lt"/>
              </a:rPr>
              <a:t>QLoRA</a:t>
            </a:r>
            <a:r>
              <a:rPr lang="en-IN" b="1">
                <a:solidFill>
                  <a:srgbClr val="C00000"/>
                </a:solidFill>
                <a:latin typeface="+mn-lt"/>
              </a:rPr>
              <a:t> Steps</a:t>
            </a:r>
          </a:p>
        </p:txBody>
      </p:sp>
    </p:spTree>
    <p:extLst>
      <p:ext uri="{BB962C8B-B14F-4D97-AF65-F5344CB8AC3E}">
        <p14:creationId xmlns:p14="http://schemas.microsoft.com/office/powerpoint/2010/main" val="2538266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6877E-77AC-BA82-8A08-82FF57E805D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34A1D49-5FE6-1213-2A14-1B659C5672B9}"/>
              </a:ext>
            </a:extLst>
          </p:cNvPr>
          <p:cNvSpPr>
            <a:spLocks noGrp="1"/>
          </p:cNvSpPr>
          <p:nvPr>
            <p:ph type="title"/>
          </p:nvPr>
        </p:nvSpPr>
        <p:spPr/>
        <p:txBody>
          <a:bodyPr/>
          <a:lstStyle/>
          <a:p>
            <a:r>
              <a:rPr lang="en-US">
                <a:latin typeface="Georgia"/>
              </a:rPr>
              <a:t>Text Classification</a:t>
            </a:r>
            <a:endParaRPr lang="en-US"/>
          </a:p>
        </p:txBody>
      </p:sp>
      <p:pic>
        <p:nvPicPr>
          <p:cNvPr id="2" name="Picture 1" descr="A white rectangular sign with black text&#10;&#10;AI-generated content may be incorrect.">
            <a:extLst>
              <a:ext uri="{FF2B5EF4-FFF2-40B4-BE49-F238E27FC236}">
                <a16:creationId xmlns:a16="http://schemas.microsoft.com/office/drawing/2014/main" id="{665980D9-F9CF-0C50-1805-DF5E975BB47F}"/>
              </a:ext>
            </a:extLst>
          </p:cNvPr>
          <p:cNvPicPr>
            <a:picLocks noChangeAspect="1"/>
          </p:cNvPicPr>
          <p:nvPr/>
        </p:nvPicPr>
        <p:blipFill>
          <a:blip r:embed="rId2"/>
          <a:stretch>
            <a:fillRect/>
          </a:stretch>
        </p:blipFill>
        <p:spPr>
          <a:xfrm>
            <a:off x="1314450" y="1743075"/>
            <a:ext cx="9563100" cy="3371850"/>
          </a:xfrm>
          <a:prstGeom prst="rect">
            <a:avLst/>
          </a:prstGeom>
        </p:spPr>
      </p:pic>
    </p:spTree>
    <p:extLst>
      <p:ext uri="{BB962C8B-B14F-4D97-AF65-F5344CB8AC3E}">
        <p14:creationId xmlns:p14="http://schemas.microsoft.com/office/powerpoint/2010/main" val="360790616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B1E4A4-B09D-D1BB-9EAE-1AF0434482A3}"/>
              </a:ext>
            </a:extLst>
          </p:cNvPr>
          <p:cNvPicPr>
            <a:picLocks noChangeAspect="1"/>
          </p:cNvPicPr>
          <p:nvPr/>
        </p:nvPicPr>
        <p:blipFill>
          <a:blip r:embed="rId2"/>
          <a:stretch>
            <a:fillRect/>
          </a:stretch>
        </p:blipFill>
        <p:spPr>
          <a:xfrm>
            <a:off x="1686206" y="615877"/>
            <a:ext cx="8433518" cy="5626245"/>
          </a:xfrm>
          <a:prstGeom prst="rect">
            <a:avLst/>
          </a:prstGeom>
        </p:spPr>
      </p:pic>
      <p:sp>
        <p:nvSpPr>
          <p:cNvPr id="6" name="Title 1">
            <a:extLst>
              <a:ext uri="{FF2B5EF4-FFF2-40B4-BE49-F238E27FC236}">
                <a16:creationId xmlns:a16="http://schemas.microsoft.com/office/drawing/2014/main" id="{686D448D-770A-78BB-8572-481280CFCBC2}"/>
              </a:ext>
            </a:extLst>
          </p:cNvPr>
          <p:cNvSpPr txBox="1">
            <a:spLocks/>
          </p:cNvSpPr>
          <p:nvPr/>
        </p:nvSpPr>
        <p:spPr>
          <a:xfrm>
            <a:off x="232064" y="114654"/>
            <a:ext cx="10515600" cy="436064"/>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a:t>Double Quantization</a:t>
            </a:r>
          </a:p>
        </p:txBody>
      </p:sp>
      <p:sp>
        <p:nvSpPr>
          <p:cNvPr id="7" name="Title 1">
            <a:extLst>
              <a:ext uri="{FF2B5EF4-FFF2-40B4-BE49-F238E27FC236}">
                <a16:creationId xmlns:a16="http://schemas.microsoft.com/office/drawing/2014/main" id="{ABB6214B-B514-A344-7F85-55BD2C69EF23}"/>
              </a:ext>
            </a:extLst>
          </p:cNvPr>
          <p:cNvSpPr txBox="1">
            <a:spLocks/>
          </p:cNvSpPr>
          <p:nvPr/>
        </p:nvSpPr>
        <p:spPr>
          <a:xfrm>
            <a:off x="9272155" y="173539"/>
            <a:ext cx="2518226" cy="436064"/>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err="1">
                <a:solidFill>
                  <a:srgbClr val="C00000"/>
                </a:solidFill>
                <a:latin typeface="+mn-lt"/>
              </a:rPr>
              <a:t>QLoRA</a:t>
            </a:r>
            <a:r>
              <a:rPr lang="en-IN" b="1">
                <a:solidFill>
                  <a:srgbClr val="C00000"/>
                </a:solidFill>
                <a:latin typeface="+mn-lt"/>
              </a:rPr>
              <a:t> Steps</a:t>
            </a:r>
          </a:p>
        </p:txBody>
      </p:sp>
    </p:spTree>
    <p:extLst>
      <p:ext uri="{BB962C8B-B14F-4D97-AF65-F5344CB8AC3E}">
        <p14:creationId xmlns:p14="http://schemas.microsoft.com/office/powerpoint/2010/main" val="380251471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A55B-7662-2D16-79BA-3D8621C36AD9}"/>
              </a:ext>
            </a:extLst>
          </p:cNvPr>
          <p:cNvSpPr>
            <a:spLocks noGrp="1"/>
          </p:cNvSpPr>
          <p:nvPr>
            <p:ph type="title"/>
          </p:nvPr>
        </p:nvSpPr>
        <p:spPr/>
        <p:txBody>
          <a:bodyPr>
            <a:normAutofit fontScale="90000"/>
          </a:bodyPr>
          <a:lstStyle/>
          <a:p>
            <a:r>
              <a:rPr lang="en-IN"/>
              <a:t>Paged Optimisers/Unified Memory paging</a:t>
            </a:r>
          </a:p>
        </p:txBody>
      </p:sp>
      <p:sp>
        <p:nvSpPr>
          <p:cNvPr id="3" name="Content Placeholder 2">
            <a:extLst>
              <a:ext uri="{FF2B5EF4-FFF2-40B4-BE49-F238E27FC236}">
                <a16:creationId xmlns:a16="http://schemas.microsoft.com/office/drawing/2014/main" id="{2221585A-1781-30E0-7920-F3921ADD606B}"/>
              </a:ext>
            </a:extLst>
          </p:cNvPr>
          <p:cNvSpPr>
            <a:spLocks noGrp="1"/>
          </p:cNvSpPr>
          <p:nvPr>
            <p:ph idx="1"/>
          </p:nvPr>
        </p:nvSpPr>
        <p:spPr/>
        <p:txBody>
          <a:bodyPr/>
          <a:lstStyle/>
          <a:p>
            <a:endParaRPr lang="en-IN"/>
          </a:p>
        </p:txBody>
      </p:sp>
      <p:sp>
        <p:nvSpPr>
          <p:cNvPr id="5" name="TextBox 4">
            <a:extLst>
              <a:ext uri="{FF2B5EF4-FFF2-40B4-BE49-F238E27FC236}">
                <a16:creationId xmlns:a16="http://schemas.microsoft.com/office/drawing/2014/main" id="{EB34C4E6-AED2-B6BA-B41C-F54E2310D937}"/>
              </a:ext>
            </a:extLst>
          </p:cNvPr>
          <p:cNvSpPr txBox="1"/>
          <p:nvPr/>
        </p:nvSpPr>
        <p:spPr>
          <a:xfrm>
            <a:off x="1558635" y="1620982"/>
            <a:ext cx="8468591" cy="3046988"/>
          </a:xfrm>
          <a:prstGeom prst="rect">
            <a:avLst/>
          </a:prstGeom>
          <a:solidFill>
            <a:schemeClr val="accent5">
              <a:lumMod val="20000"/>
              <a:lumOff val="80000"/>
            </a:schemeClr>
          </a:solidFill>
        </p:spPr>
        <p:txBody>
          <a:bodyPr wrap="square">
            <a:spAutoFit/>
          </a:bodyPr>
          <a:lstStyle/>
          <a:p>
            <a:r>
              <a:rPr lang="en-US" sz="3200"/>
              <a:t>Paged optimizers are designed to efficiently manage memory usage, especially when training large models with long sequence lengths. They leverage memory paging techniques and NVIDIA's unified memory to avoid out-of-memory (OOM) errors and optimize performance</a:t>
            </a:r>
            <a:endParaRPr lang="en-IN" sz="3200"/>
          </a:p>
        </p:txBody>
      </p:sp>
    </p:spTree>
    <p:extLst>
      <p:ext uri="{BB962C8B-B14F-4D97-AF65-F5344CB8AC3E}">
        <p14:creationId xmlns:p14="http://schemas.microsoft.com/office/powerpoint/2010/main" val="15750975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C0D11-FBD6-1A53-A541-A2F64E93C9F3}"/>
              </a:ext>
            </a:extLst>
          </p:cNvPr>
          <p:cNvSpPr>
            <a:spLocks noGrp="1"/>
          </p:cNvSpPr>
          <p:nvPr>
            <p:ph type="title"/>
          </p:nvPr>
        </p:nvSpPr>
        <p:spPr/>
        <p:txBody>
          <a:bodyPr>
            <a:normAutofit fontScale="90000"/>
          </a:bodyPr>
          <a:lstStyle/>
          <a:p>
            <a:r>
              <a:rPr lang="en-IN"/>
              <a:t>Paged Optimisers</a:t>
            </a:r>
          </a:p>
        </p:txBody>
      </p:sp>
      <p:sp>
        <p:nvSpPr>
          <p:cNvPr id="3" name="Content Placeholder 2">
            <a:extLst>
              <a:ext uri="{FF2B5EF4-FFF2-40B4-BE49-F238E27FC236}">
                <a16:creationId xmlns:a16="http://schemas.microsoft.com/office/drawing/2014/main" id="{6B3C2740-E9F4-EBA4-F43A-D7FE51E607EB}"/>
              </a:ext>
            </a:extLst>
          </p:cNvPr>
          <p:cNvSpPr>
            <a:spLocks noGrp="1"/>
          </p:cNvSpPr>
          <p:nvPr>
            <p:ph idx="1"/>
          </p:nvPr>
        </p:nvSpPr>
        <p:spPr/>
        <p:txBody>
          <a:bodyPr/>
          <a:lstStyle/>
          <a:p>
            <a:endParaRPr lang="en-IN"/>
          </a:p>
        </p:txBody>
      </p:sp>
      <p:sp>
        <p:nvSpPr>
          <p:cNvPr id="4" name="Title 1">
            <a:extLst>
              <a:ext uri="{FF2B5EF4-FFF2-40B4-BE49-F238E27FC236}">
                <a16:creationId xmlns:a16="http://schemas.microsoft.com/office/drawing/2014/main" id="{1D06A569-1879-5A4C-457C-2761606C6220}"/>
              </a:ext>
            </a:extLst>
          </p:cNvPr>
          <p:cNvSpPr txBox="1">
            <a:spLocks/>
          </p:cNvSpPr>
          <p:nvPr/>
        </p:nvSpPr>
        <p:spPr>
          <a:xfrm>
            <a:off x="9272155" y="173539"/>
            <a:ext cx="2518226" cy="436064"/>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err="1">
                <a:solidFill>
                  <a:srgbClr val="C00000"/>
                </a:solidFill>
                <a:latin typeface="+mn-lt"/>
              </a:rPr>
              <a:t>QLoRA</a:t>
            </a:r>
            <a:r>
              <a:rPr lang="en-IN" b="1">
                <a:solidFill>
                  <a:srgbClr val="C00000"/>
                </a:solidFill>
                <a:latin typeface="+mn-lt"/>
              </a:rPr>
              <a:t> Steps</a:t>
            </a:r>
          </a:p>
        </p:txBody>
      </p:sp>
      <p:sp>
        <p:nvSpPr>
          <p:cNvPr id="6" name="TextBox 5">
            <a:extLst>
              <a:ext uri="{FF2B5EF4-FFF2-40B4-BE49-F238E27FC236}">
                <a16:creationId xmlns:a16="http://schemas.microsoft.com/office/drawing/2014/main" id="{B4828241-591C-D73C-A2FC-3D136B843376}"/>
              </a:ext>
            </a:extLst>
          </p:cNvPr>
          <p:cNvSpPr txBox="1"/>
          <p:nvPr/>
        </p:nvSpPr>
        <p:spPr>
          <a:xfrm>
            <a:off x="1039090" y="1905506"/>
            <a:ext cx="9736282" cy="3046988"/>
          </a:xfrm>
          <a:prstGeom prst="rect">
            <a:avLst/>
          </a:prstGeom>
          <a:noFill/>
        </p:spPr>
        <p:txBody>
          <a:bodyPr wrap="square">
            <a:spAutoFit/>
          </a:bodyPr>
          <a:lstStyle/>
          <a:p>
            <a:r>
              <a:rPr lang="en-US" sz="2400" b="1"/>
              <a:t>Memory Challenges in Training LLMs</a:t>
            </a:r>
          </a:p>
          <a:p>
            <a:r>
              <a:rPr lang="en-US" sz="2400"/>
              <a:t>Training large language models involves handling massive amounts of data and numerous parameters, which can lead to significant memory usage. The main memory challenges include:</a:t>
            </a:r>
          </a:p>
          <a:p>
            <a:pPr lvl="1">
              <a:buFont typeface="Arial" panose="020B0604020202020204" pitchFamily="34" charset="0"/>
              <a:buChar char="•"/>
            </a:pPr>
            <a:r>
              <a:rPr lang="en-US" sz="2400" b="1"/>
              <a:t>Memory Spikes</a:t>
            </a:r>
            <a:r>
              <a:rPr lang="en-US" sz="2400"/>
              <a:t>: These occur during gradient calculations, especially with long sequences, causing temporary peaks in memory usage.</a:t>
            </a:r>
          </a:p>
          <a:p>
            <a:pPr lvl="1">
              <a:buFont typeface="Arial" panose="020B0604020202020204" pitchFamily="34" charset="0"/>
              <a:buChar char="•"/>
            </a:pPr>
            <a:r>
              <a:rPr lang="en-US" sz="2400" b="1"/>
              <a:t>Gradient Checkpointing</a:t>
            </a:r>
            <a:r>
              <a:rPr lang="en-US" sz="2400"/>
              <a:t>: This technique saves intermediate activations at specific points to reduce memory usage but can still cause spikes.</a:t>
            </a:r>
          </a:p>
        </p:txBody>
      </p:sp>
    </p:spTree>
    <p:extLst>
      <p:ext uri="{BB962C8B-B14F-4D97-AF65-F5344CB8AC3E}">
        <p14:creationId xmlns:p14="http://schemas.microsoft.com/office/powerpoint/2010/main" val="8201245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DC725-4046-6C48-EFDE-57CBABDF4AFC}"/>
              </a:ext>
            </a:extLst>
          </p:cNvPr>
          <p:cNvSpPr>
            <a:spLocks noGrp="1"/>
          </p:cNvSpPr>
          <p:nvPr>
            <p:ph type="title"/>
          </p:nvPr>
        </p:nvSpPr>
        <p:spPr/>
        <p:txBody>
          <a:bodyPr>
            <a:normAutofit fontScale="90000"/>
          </a:bodyPr>
          <a:lstStyle/>
          <a:p>
            <a:r>
              <a:rPr lang="en-IN"/>
              <a:t>How Paged Optimizers Work</a:t>
            </a:r>
          </a:p>
        </p:txBody>
      </p:sp>
      <p:sp>
        <p:nvSpPr>
          <p:cNvPr id="3" name="Content Placeholder 2">
            <a:extLst>
              <a:ext uri="{FF2B5EF4-FFF2-40B4-BE49-F238E27FC236}">
                <a16:creationId xmlns:a16="http://schemas.microsoft.com/office/drawing/2014/main" id="{53B8FD4C-4AA4-143D-0395-A9685A290339}"/>
              </a:ext>
            </a:extLst>
          </p:cNvPr>
          <p:cNvSpPr>
            <a:spLocks noGrp="1"/>
          </p:cNvSpPr>
          <p:nvPr>
            <p:ph idx="1"/>
          </p:nvPr>
        </p:nvSpPr>
        <p:spPr/>
        <p:txBody>
          <a:bodyPr/>
          <a:lstStyle/>
          <a:p>
            <a:endParaRPr lang="en-IN"/>
          </a:p>
        </p:txBody>
      </p:sp>
      <p:sp>
        <p:nvSpPr>
          <p:cNvPr id="4" name="Title 1">
            <a:extLst>
              <a:ext uri="{FF2B5EF4-FFF2-40B4-BE49-F238E27FC236}">
                <a16:creationId xmlns:a16="http://schemas.microsoft.com/office/drawing/2014/main" id="{9275C767-0DA5-09A6-6881-6FC93CCFD56F}"/>
              </a:ext>
            </a:extLst>
          </p:cNvPr>
          <p:cNvSpPr txBox="1">
            <a:spLocks/>
          </p:cNvSpPr>
          <p:nvPr/>
        </p:nvSpPr>
        <p:spPr>
          <a:xfrm>
            <a:off x="9272155" y="173539"/>
            <a:ext cx="2518226" cy="436064"/>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err="1">
                <a:solidFill>
                  <a:srgbClr val="C00000"/>
                </a:solidFill>
                <a:latin typeface="+mn-lt"/>
              </a:rPr>
              <a:t>QLoRA</a:t>
            </a:r>
            <a:r>
              <a:rPr lang="en-IN" b="1">
                <a:solidFill>
                  <a:srgbClr val="C00000"/>
                </a:solidFill>
                <a:latin typeface="+mn-lt"/>
              </a:rPr>
              <a:t> Steps</a:t>
            </a:r>
          </a:p>
        </p:txBody>
      </p:sp>
      <p:sp>
        <p:nvSpPr>
          <p:cNvPr id="7" name="TextBox 6">
            <a:extLst>
              <a:ext uri="{FF2B5EF4-FFF2-40B4-BE49-F238E27FC236}">
                <a16:creationId xmlns:a16="http://schemas.microsoft.com/office/drawing/2014/main" id="{DE305FFC-BFDB-8649-6010-4D00A51FA177}"/>
              </a:ext>
            </a:extLst>
          </p:cNvPr>
          <p:cNvSpPr txBox="1"/>
          <p:nvPr/>
        </p:nvSpPr>
        <p:spPr>
          <a:xfrm>
            <a:off x="924791" y="992777"/>
            <a:ext cx="9829800" cy="5262979"/>
          </a:xfrm>
          <a:prstGeom prst="rect">
            <a:avLst/>
          </a:prstGeom>
          <a:noFill/>
        </p:spPr>
        <p:txBody>
          <a:bodyPr wrap="square">
            <a:spAutoFit/>
          </a:bodyPr>
          <a:lstStyle/>
          <a:p>
            <a:pPr marL="342900" indent="-342900">
              <a:buAutoNum type="arabicPeriod"/>
            </a:pPr>
            <a:r>
              <a:rPr lang="en-US" sz="2800" b="1"/>
              <a:t>Unified Memory</a:t>
            </a:r>
            <a:r>
              <a:rPr lang="en-US" sz="2800"/>
              <a:t>: Paged optimizers utilize NVIDIA's unified memory, which </a:t>
            </a:r>
            <a:r>
              <a:rPr lang="en-US" sz="2800" b="1">
                <a:solidFill>
                  <a:srgbClr val="C00000"/>
                </a:solidFill>
              </a:rPr>
              <a:t>allows a GPU to use both its own VRAM and the system RAM</a:t>
            </a:r>
            <a:r>
              <a:rPr lang="en-US" sz="2800"/>
              <a:t>. This approach provides a larger memory pool, reducing the risk of OOM errors when the GPU's VRAM is insufficient.</a:t>
            </a:r>
          </a:p>
          <a:p>
            <a:pPr marL="342900" indent="-342900">
              <a:buAutoNum type="arabicPeriod"/>
            </a:pPr>
            <a:endParaRPr lang="en-US" sz="2800"/>
          </a:p>
          <a:p>
            <a:pPr marL="342900" indent="-342900">
              <a:buAutoNum type="arabicPeriod"/>
            </a:pPr>
            <a:r>
              <a:rPr lang="en-US" sz="2800" b="1"/>
              <a:t>Paging System</a:t>
            </a:r>
            <a:r>
              <a:rPr lang="en-US" sz="2800"/>
              <a:t>: Similar to how operating systems manage memory, paged optimizers use a </a:t>
            </a:r>
            <a:r>
              <a:rPr lang="en-US" sz="2800" b="1">
                <a:solidFill>
                  <a:srgbClr val="C00000"/>
                </a:solidFill>
              </a:rPr>
              <a:t>paging system to dynamically allocate and deallocate memory</a:t>
            </a:r>
            <a:r>
              <a:rPr lang="en-US" sz="2800"/>
              <a:t>. When processing a mini-batch, only the required portions of the model and data are loaded into the GPU memory, while the rest remain in the system RAM.</a:t>
            </a:r>
            <a:endParaRPr lang="en-IN" sz="2800"/>
          </a:p>
        </p:txBody>
      </p:sp>
    </p:spTree>
    <p:extLst>
      <p:ext uri="{BB962C8B-B14F-4D97-AF65-F5344CB8AC3E}">
        <p14:creationId xmlns:p14="http://schemas.microsoft.com/office/powerpoint/2010/main" val="60578408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45CF39-85C3-A090-492A-990236978A5D}"/>
              </a:ext>
            </a:extLst>
          </p:cNvPr>
          <p:cNvSpPr txBox="1"/>
          <p:nvPr/>
        </p:nvSpPr>
        <p:spPr>
          <a:xfrm>
            <a:off x="1142998" y="1033131"/>
            <a:ext cx="10131137" cy="5262979"/>
          </a:xfrm>
          <a:prstGeom prst="rect">
            <a:avLst/>
          </a:prstGeom>
          <a:noFill/>
        </p:spPr>
        <p:txBody>
          <a:bodyPr wrap="square">
            <a:spAutoFit/>
          </a:bodyPr>
          <a:lstStyle/>
          <a:p>
            <a:pPr lvl="1"/>
            <a:r>
              <a:rPr lang="en-US" sz="2800" b="1"/>
              <a:t>1. Avoiding Memory Spikes</a:t>
            </a:r>
            <a:r>
              <a:rPr lang="en-US" sz="2800"/>
              <a:t>: By </a:t>
            </a:r>
            <a:r>
              <a:rPr lang="en-US" sz="2800" b="1">
                <a:solidFill>
                  <a:srgbClr val="C00000"/>
                </a:solidFill>
              </a:rPr>
              <a:t>spreading the memory usage more evenly between the GPU memory and system RAM</a:t>
            </a:r>
            <a:r>
              <a:rPr lang="en-US" sz="2800"/>
              <a:t>, paged optimizers help in mitigating memory spikes. This approach ensures that large models and long sequences can be processed without causing sudden peaks in memory usage that could lead to OOM errors.</a:t>
            </a:r>
          </a:p>
          <a:p>
            <a:pPr lvl="1"/>
            <a:r>
              <a:rPr lang="en-US" sz="2800" b="1"/>
              <a:t>2. Efficiency in Training</a:t>
            </a:r>
            <a:r>
              <a:rPr lang="en-US" sz="2800"/>
              <a:t>: The optimizer </a:t>
            </a:r>
            <a:r>
              <a:rPr lang="en-US" sz="2800" b="1">
                <a:solidFill>
                  <a:srgbClr val="C00000"/>
                </a:solidFill>
              </a:rPr>
              <a:t>dynamically pages data in and out of GPU memory, ensuring that the GPU is not overwhelmed </a:t>
            </a:r>
            <a:r>
              <a:rPr lang="en-US" sz="2800"/>
              <a:t>by large memory demands at any given time. This dynamic management makes it possible to handle larger models or longer sequences than what would typically fit into the GPU's VRAM alone.</a:t>
            </a:r>
            <a:endParaRPr lang="en-IN" sz="2800"/>
          </a:p>
        </p:txBody>
      </p:sp>
      <p:sp>
        <p:nvSpPr>
          <p:cNvPr id="7" name="Title 1">
            <a:extLst>
              <a:ext uri="{FF2B5EF4-FFF2-40B4-BE49-F238E27FC236}">
                <a16:creationId xmlns:a16="http://schemas.microsoft.com/office/drawing/2014/main" id="{ECAAF128-1127-6798-73FE-D4FB6FE024D4}"/>
              </a:ext>
            </a:extLst>
          </p:cNvPr>
          <p:cNvSpPr txBox="1">
            <a:spLocks/>
          </p:cNvSpPr>
          <p:nvPr/>
        </p:nvSpPr>
        <p:spPr>
          <a:xfrm>
            <a:off x="252846" y="358858"/>
            <a:ext cx="10515600" cy="436064"/>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a:t>How Paged Optimizers Help</a:t>
            </a:r>
          </a:p>
        </p:txBody>
      </p:sp>
    </p:spTree>
    <p:extLst>
      <p:ext uri="{BB962C8B-B14F-4D97-AF65-F5344CB8AC3E}">
        <p14:creationId xmlns:p14="http://schemas.microsoft.com/office/powerpoint/2010/main" val="168657299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3B5AF-FF71-4469-5AED-2CF9430396C3}"/>
              </a:ext>
            </a:extLst>
          </p:cNvPr>
          <p:cNvSpPr>
            <a:spLocks noGrp="1"/>
          </p:cNvSpPr>
          <p:nvPr>
            <p:ph type="title"/>
          </p:nvPr>
        </p:nvSpPr>
        <p:spPr/>
        <p:txBody>
          <a:bodyPr>
            <a:normAutofit fontScale="90000"/>
          </a:bodyPr>
          <a:lstStyle/>
          <a:p>
            <a:r>
              <a:rPr lang="en-US"/>
              <a:t>Benefits of Paged Optimizers</a:t>
            </a:r>
            <a:endParaRPr lang="en-IN"/>
          </a:p>
        </p:txBody>
      </p:sp>
      <p:sp>
        <p:nvSpPr>
          <p:cNvPr id="3" name="Content Placeholder 2">
            <a:extLst>
              <a:ext uri="{FF2B5EF4-FFF2-40B4-BE49-F238E27FC236}">
                <a16:creationId xmlns:a16="http://schemas.microsoft.com/office/drawing/2014/main" id="{47D4282C-9089-56D3-B64A-CC31802D2681}"/>
              </a:ext>
            </a:extLst>
          </p:cNvPr>
          <p:cNvSpPr>
            <a:spLocks noGrp="1"/>
          </p:cNvSpPr>
          <p:nvPr>
            <p:ph idx="1"/>
          </p:nvPr>
        </p:nvSpPr>
        <p:spPr/>
        <p:txBody>
          <a:bodyPr/>
          <a:lstStyle/>
          <a:p>
            <a:endParaRPr lang="en-IN"/>
          </a:p>
        </p:txBody>
      </p:sp>
      <p:sp>
        <p:nvSpPr>
          <p:cNvPr id="5" name="TextBox 4">
            <a:extLst>
              <a:ext uri="{FF2B5EF4-FFF2-40B4-BE49-F238E27FC236}">
                <a16:creationId xmlns:a16="http://schemas.microsoft.com/office/drawing/2014/main" id="{40D846B2-489F-2656-E7C0-9B51376E7409}"/>
              </a:ext>
            </a:extLst>
          </p:cNvPr>
          <p:cNvSpPr txBox="1"/>
          <p:nvPr/>
        </p:nvSpPr>
        <p:spPr>
          <a:xfrm>
            <a:off x="1278080" y="1659285"/>
            <a:ext cx="8167255" cy="3970318"/>
          </a:xfrm>
          <a:prstGeom prst="rect">
            <a:avLst/>
          </a:prstGeom>
          <a:noFill/>
        </p:spPr>
        <p:txBody>
          <a:bodyPr wrap="square">
            <a:spAutoFit/>
          </a:bodyPr>
          <a:lstStyle/>
          <a:p>
            <a:pPr marL="457200" indent="-457200">
              <a:buFont typeface="Arial" panose="020B0604020202020204" pitchFamily="34" charset="0"/>
              <a:buChar char="•"/>
            </a:pPr>
            <a:r>
              <a:rPr lang="en-US" sz="2800" b="1">
                <a:solidFill>
                  <a:srgbClr val="C00000"/>
                </a:solidFill>
              </a:rPr>
              <a:t>Increased Model Size</a:t>
            </a:r>
            <a:r>
              <a:rPr lang="en-US" sz="2800"/>
              <a:t>: Allows for training larger models than what the GPU VRAM alone would permit.</a:t>
            </a:r>
          </a:p>
          <a:p>
            <a:pPr marL="457200" indent="-457200">
              <a:buFont typeface="Arial" panose="020B0604020202020204" pitchFamily="34" charset="0"/>
              <a:buChar char="•"/>
            </a:pPr>
            <a:endParaRPr lang="en-US" sz="2800"/>
          </a:p>
          <a:p>
            <a:pPr marL="457200" indent="-457200">
              <a:buFont typeface="Arial" panose="020B0604020202020204" pitchFamily="34" charset="0"/>
              <a:buChar char="•"/>
            </a:pPr>
            <a:r>
              <a:rPr lang="en-US" sz="2800" b="1">
                <a:solidFill>
                  <a:srgbClr val="C00000"/>
                </a:solidFill>
              </a:rPr>
              <a:t>Handling Long Sequences</a:t>
            </a:r>
            <a:r>
              <a:rPr lang="en-US" sz="2800"/>
              <a:t>: Enables processing of longer sequences without running into OOM errors.</a:t>
            </a:r>
          </a:p>
          <a:p>
            <a:pPr marL="457200" indent="-457200">
              <a:buFont typeface="Arial" panose="020B0604020202020204" pitchFamily="34" charset="0"/>
              <a:buChar char="•"/>
            </a:pPr>
            <a:endParaRPr lang="en-US" sz="2800"/>
          </a:p>
          <a:p>
            <a:pPr marL="457200" indent="-457200">
              <a:buFont typeface="Arial" panose="020B0604020202020204" pitchFamily="34" charset="0"/>
              <a:buChar char="•"/>
            </a:pPr>
            <a:r>
              <a:rPr lang="en-US" sz="2800" b="1">
                <a:solidFill>
                  <a:srgbClr val="C00000"/>
                </a:solidFill>
              </a:rPr>
              <a:t>Efficient Memory Use</a:t>
            </a:r>
            <a:r>
              <a:rPr lang="en-US" sz="2800"/>
              <a:t>: Optimizes memory allocation dynamically, improving training efficiency.</a:t>
            </a:r>
            <a:endParaRPr lang="en-IN" sz="2800"/>
          </a:p>
        </p:txBody>
      </p:sp>
    </p:spTree>
    <p:extLst>
      <p:ext uri="{BB962C8B-B14F-4D97-AF65-F5344CB8AC3E}">
        <p14:creationId xmlns:p14="http://schemas.microsoft.com/office/powerpoint/2010/main" val="140667688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7FF48-9121-4FE7-9F31-63E6D5C192AE}"/>
              </a:ext>
            </a:extLst>
          </p:cNvPr>
          <p:cNvSpPr>
            <a:spLocks noGrp="1"/>
          </p:cNvSpPr>
          <p:nvPr>
            <p:ph idx="1"/>
          </p:nvPr>
        </p:nvSpPr>
        <p:spPr/>
        <p:txBody>
          <a:bodyPr/>
          <a:lstStyle/>
          <a:p>
            <a:endParaRPr lang="en-IN"/>
          </a:p>
        </p:txBody>
      </p:sp>
      <p:sp>
        <p:nvSpPr>
          <p:cNvPr id="6" name="Rectangle 5">
            <a:extLst>
              <a:ext uri="{FF2B5EF4-FFF2-40B4-BE49-F238E27FC236}">
                <a16:creationId xmlns:a16="http://schemas.microsoft.com/office/drawing/2014/main" id="{6C5019E6-2BD9-4F92-A543-21D90A1A90AC}"/>
              </a:ext>
            </a:extLst>
          </p:cNvPr>
          <p:cNvSpPr/>
          <p:nvPr/>
        </p:nvSpPr>
        <p:spPr>
          <a:xfrm>
            <a:off x="1497840" y="1513927"/>
            <a:ext cx="8860221" cy="3830145"/>
          </a:xfrm>
          <a:prstGeom prst="rect">
            <a:avLst/>
          </a:prstGeom>
          <a:solidFill>
            <a:srgbClr val="FDDAF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4000" b="1" i="0">
                <a:solidFill>
                  <a:srgbClr val="242424"/>
                </a:solidFill>
                <a:effectLst/>
                <a:highlight>
                  <a:srgbClr val="FFFFFF"/>
                </a:highlight>
                <a:latin typeface="sohne"/>
              </a:rPr>
              <a:t>Retrieval-Augmented Generation (RAG) with Large Language Models</a:t>
            </a:r>
          </a:p>
        </p:txBody>
      </p:sp>
      <p:sp>
        <p:nvSpPr>
          <p:cNvPr id="2" name="TextBox 1">
            <a:extLst>
              <a:ext uri="{FF2B5EF4-FFF2-40B4-BE49-F238E27FC236}">
                <a16:creationId xmlns:a16="http://schemas.microsoft.com/office/drawing/2014/main" id="{F732896F-E8DF-4C07-9CC4-8C7D6DAF73FF}"/>
              </a:ext>
            </a:extLst>
          </p:cNvPr>
          <p:cNvSpPr txBox="1"/>
          <p:nvPr/>
        </p:nvSpPr>
        <p:spPr>
          <a:xfrm>
            <a:off x="0" y="6026639"/>
            <a:ext cx="2808526" cy="369332"/>
          </a:xfrm>
          <a:prstGeom prst="rect">
            <a:avLst/>
          </a:prstGeom>
          <a:noFill/>
        </p:spPr>
        <p:txBody>
          <a:bodyPr wrap="none" rtlCol="0">
            <a:spAutoFit/>
          </a:bodyPr>
          <a:lstStyle/>
          <a:p>
            <a:r>
              <a:rPr lang="en-IN"/>
              <a:t>Courtesy:, deeplearning.ai , </a:t>
            </a:r>
          </a:p>
        </p:txBody>
      </p:sp>
      <p:sp>
        <p:nvSpPr>
          <p:cNvPr id="4" name="TextBox 3">
            <a:extLst>
              <a:ext uri="{FF2B5EF4-FFF2-40B4-BE49-F238E27FC236}">
                <a16:creationId xmlns:a16="http://schemas.microsoft.com/office/drawing/2014/main" id="{42F50F5A-F834-823A-F94E-C043AF3012F5}"/>
              </a:ext>
            </a:extLst>
          </p:cNvPr>
          <p:cNvSpPr txBox="1"/>
          <p:nvPr/>
        </p:nvSpPr>
        <p:spPr>
          <a:xfrm>
            <a:off x="2808526" y="6017289"/>
            <a:ext cx="6130636" cy="646331"/>
          </a:xfrm>
          <a:prstGeom prst="rect">
            <a:avLst/>
          </a:prstGeom>
          <a:noFill/>
        </p:spPr>
        <p:txBody>
          <a:bodyPr wrap="square">
            <a:spAutoFit/>
          </a:bodyPr>
          <a:lstStyle/>
          <a:p>
            <a:r>
              <a:rPr lang="en-IN">
                <a:hlinkClick r:id="rId2"/>
              </a:rPr>
              <a:t>https://arxiv.org/abs/2005.11401</a:t>
            </a:r>
            <a:endParaRPr lang="en-IN"/>
          </a:p>
          <a:p>
            <a:endParaRPr lang="en-IN"/>
          </a:p>
        </p:txBody>
      </p:sp>
    </p:spTree>
    <p:extLst>
      <p:ext uri="{BB962C8B-B14F-4D97-AF65-F5344CB8AC3E}">
        <p14:creationId xmlns:p14="http://schemas.microsoft.com/office/powerpoint/2010/main" val="152707655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40574E-BA4E-F198-A4A3-10E1D9BDBDFB}"/>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39CB9459-6B2B-B05D-EB9B-D9A5A1A058B0}"/>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52EE480B-2933-EC5C-D211-37C5D45ED26D}"/>
              </a:ext>
            </a:extLst>
          </p:cNvPr>
          <p:cNvPicPr>
            <a:picLocks noChangeAspect="1"/>
          </p:cNvPicPr>
          <p:nvPr/>
        </p:nvPicPr>
        <p:blipFill>
          <a:blip r:embed="rId2"/>
          <a:stretch>
            <a:fillRect/>
          </a:stretch>
        </p:blipFill>
        <p:spPr>
          <a:xfrm>
            <a:off x="5576896" y="812662"/>
            <a:ext cx="5776461" cy="5052498"/>
          </a:xfrm>
          <a:prstGeom prst="rect">
            <a:avLst/>
          </a:prstGeom>
        </p:spPr>
      </p:pic>
      <p:sp>
        <p:nvSpPr>
          <p:cNvPr id="7" name="TextBox 6">
            <a:extLst>
              <a:ext uri="{FF2B5EF4-FFF2-40B4-BE49-F238E27FC236}">
                <a16:creationId xmlns:a16="http://schemas.microsoft.com/office/drawing/2014/main" id="{AC966682-96E1-8F64-DFAC-ED9E0C080ED0}"/>
              </a:ext>
            </a:extLst>
          </p:cNvPr>
          <p:cNvSpPr txBox="1"/>
          <p:nvPr/>
        </p:nvSpPr>
        <p:spPr>
          <a:xfrm>
            <a:off x="66333" y="2778658"/>
            <a:ext cx="5669449" cy="1477328"/>
          </a:xfrm>
          <a:prstGeom prst="rect">
            <a:avLst/>
          </a:prstGeom>
          <a:noFill/>
        </p:spPr>
        <p:txBody>
          <a:bodyPr wrap="square">
            <a:spAutoFit/>
          </a:bodyPr>
          <a:lstStyle/>
          <a:p>
            <a:r>
              <a:rPr lang="en-US" i="1"/>
              <a:t>RAG, short for Retrieval-Augmented Generation, helps large language models by giving them access to relevant information during text generation. This allows them to be more accurate and informative, especially for tasks that require real-world knowledge.</a:t>
            </a:r>
            <a:endParaRPr lang="en-IN" i="1"/>
          </a:p>
        </p:txBody>
      </p:sp>
    </p:spTree>
    <p:extLst>
      <p:ext uri="{BB962C8B-B14F-4D97-AF65-F5344CB8AC3E}">
        <p14:creationId xmlns:p14="http://schemas.microsoft.com/office/powerpoint/2010/main" val="190460656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EDB45-CEF3-3508-5580-4294193B1F94}"/>
              </a:ext>
            </a:extLst>
          </p:cNvPr>
          <p:cNvSpPr>
            <a:spLocks noGrp="1"/>
          </p:cNvSpPr>
          <p:nvPr>
            <p:ph type="title"/>
          </p:nvPr>
        </p:nvSpPr>
        <p:spPr/>
        <p:txBody>
          <a:bodyPr>
            <a:normAutofit fontScale="90000"/>
          </a:bodyPr>
          <a:lstStyle/>
          <a:p>
            <a:r>
              <a:rPr lang="en-IN"/>
              <a:t>What is RAG?</a:t>
            </a:r>
          </a:p>
        </p:txBody>
      </p:sp>
      <p:sp>
        <p:nvSpPr>
          <p:cNvPr id="3" name="Content Placeholder 2">
            <a:extLst>
              <a:ext uri="{FF2B5EF4-FFF2-40B4-BE49-F238E27FC236}">
                <a16:creationId xmlns:a16="http://schemas.microsoft.com/office/drawing/2014/main" id="{CE7C1D8B-8C11-5DD4-1CE8-92A896D0BE5C}"/>
              </a:ext>
            </a:extLst>
          </p:cNvPr>
          <p:cNvSpPr>
            <a:spLocks noGrp="1"/>
          </p:cNvSpPr>
          <p:nvPr>
            <p:ph idx="1"/>
          </p:nvPr>
        </p:nvSpPr>
        <p:spPr/>
        <p:txBody>
          <a:bodyPr/>
          <a:lstStyle/>
          <a:p>
            <a:endParaRPr lang="en-IN"/>
          </a:p>
        </p:txBody>
      </p:sp>
      <p:sp>
        <p:nvSpPr>
          <p:cNvPr id="5" name="TextBox 4">
            <a:extLst>
              <a:ext uri="{FF2B5EF4-FFF2-40B4-BE49-F238E27FC236}">
                <a16:creationId xmlns:a16="http://schemas.microsoft.com/office/drawing/2014/main" id="{4C032581-7334-1D31-08E1-71BE261CA59C}"/>
              </a:ext>
            </a:extLst>
          </p:cNvPr>
          <p:cNvSpPr txBox="1"/>
          <p:nvPr/>
        </p:nvSpPr>
        <p:spPr>
          <a:xfrm>
            <a:off x="1839190" y="992777"/>
            <a:ext cx="7938655" cy="3416320"/>
          </a:xfrm>
          <a:prstGeom prst="rect">
            <a:avLst/>
          </a:prstGeom>
          <a:solidFill>
            <a:schemeClr val="accent5">
              <a:lumMod val="20000"/>
              <a:lumOff val="80000"/>
            </a:schemeClr>
          </a:solidFill>
        </p:spPr>
        <p:txBody>
          <a:bodyPr wrap="square">
            <a:spAutoFit/>
          </a:bodyPr>
          <a:lstStyle/>
          <a:p>
            <a:r>
              <a:rPr lang="en-US" sz="2400" b="1">
                <a:solidFill>
                  <a:srgbClr val="C00000"/>
                </a:solidFill>
              </a:rPr>
              <a:t>Large language models (LLMs) </a:t>
            </a:r>
            <a:r>
              <a:rPr lang="en-US" sz="2400"/>
              <a:t>have undoubtedly changed the way we interact with information. However, they come with their fair share of limitations as to what we can ask of them. Base LLMs (ex. Llama-2-70b, gpt-4, etc.) </a:t>
            </a:r>
            <a:r>
              <a:rPr lang="en-US" sz="2400" b="1">
                <a:solidFill>
                  <a:srgbClr val="C00000"/>
                </a:solidFill>
              </a:rPr>
              <a:t>are only aware of the information that they've been trained on </a:t>
            </a:r>
            <a:r>
              <a:rPr lang="en-US" sz="2400"/>
              <a:t>and will fall short when we require them to know information beyond that. </a:t>
            </a:r>
            <a:r>
              <a:rPr lang="en-US" sz="2400" b="1">
                <a:solidFill>
                  <a:srgbClr val="C00000"/>
                </a:solidFill>
              </a:rPr>
              <a:t>Retrieval augmented generation (RAG) </a:t>
            </a:r>
            <a:r>
              <a:rPr lang="en-US" sz="2400"/>
              <a:t>based LLM applications address this exact issue and </a:t>
            </a:r>
            <a:r>
              <a:rPr lang="en-US" sz="2400" b="1">
                <a:solidFill>
                  <a:srgbClr val="C00000"/>
                </a:solidFill>
              </a:rPr>
              <a:t>extend the utility of LLMs to our specific data sources. </a:t>
            </a:r>
            <a:endParaRPr lang="en-IN" sz="2400" b="1">
              <a:solidFill>
                <a:srgbClr val="C00000"/>
              </a:solidFill>
            </a:endParaRPr>
          </a:p>
        </p:txBody>
      </p:sp>
      <p:pic>
        <p:nvPicPr>
          <p:cNvPr id="3074" name="Picture 2" descr="image1">
            <a:extLst>
              <a:ext uri="{FF2B5EF4-FFF2-40B4-BE49-F238E27FC236}">
                <a16:creationId xmlns:a16="http://schemas.microsoft.com/office/drawing/2014/main" id="{FF50CB21-7DEC-C097-AB24-5BD033D2C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811797"/>
            <a:ext cx="10217727" cy="1499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663955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62627-BF2A-9E75-427A-9D5358E882BA}"/>
              </a:ext>
            </a:extLst>
          </p:cNvPr>
          <p:cNvSpPr>
            <a:spLocks noGrp="1"/>
          </p:cNvSpPr>
          <p:nvPr>
            <p:ph type="title"/>
          </p:nvPr>
        </p:nvSpPr>
        <p:spPr/>
        <p:txBody>
          <a:bodyPr>
            <a:normAutofit fontScale="90000"/>
          </a:bodyPr>
          <a:lstStyle/>
          <a:p>
            <a:r>
              <a:rPr lang="en-IN"/>
              <a:t>RAG- steps</a:t>
            </a:r>
          </a:p>
        </p:txBody>
      </p:sp>
      <p:sp>
        <p:nvSpPr>
          <p:cNvPr id="3" name="Content Placeholder 2">
            <a:extLst>
              <a:ext uri="{FF2B5EF4-FFF2-40B4-BE49-F238E27FC236}">
                <a16:creationId xmlns:a16="http://schemas.microsoft.com/office/drawing/2014/main" id="{C658A3D2-5ABF-FAFC-1D75-3154FCD52FB8}"/>
              </a:ext>
            </a:extLst>
          </p:cNvPr>
          <p:cNvSpPr>
            <a:spLocks noGrp="1"/>
          </p:cNvSpPr>
          <p:nvPr>
            <p:ph idx="1"/>
          </p:nvPr>
        </p:nvSpPr>
        <p:spPr/>
        <p:txBody>
          <a:bodyPr/>
          <a:lstStyle/>
          <a:p>
            <a:endParaRPr lang="en-IN"/>
          </a:p>
        </p:txBody>
      </p:sp>
      <p:pic>
        <p:nvPicPr>
          <p:cNvPr id="3076" name="Picture 4" descr="image2">
            <a:extLst>
              <a:ext uri="{FF2B5EF4-FFF2-40B4-BE49-F238E27FC236}">
                <a16:creationId xmlns:a16="http://schemas.microsoft.com/office/drawing/2014/main" id="{D5AA4485-F68C-9868-0D71-AEE31F4642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7411" y="583158"/>
            <a:ext cx="8079142" cy="541366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2160D95-71FF-D1CD-F3E7-8FA2105408AE}"/>
              </a:ext>
            </a:extLst>
          </p:cNvPr>
          <p:cNvSpPr txBox="1"/>
          <p:nvPr/>
        </p:nvSpPr>
        <p:spPr>
          <a:xfrm>
            <a:off x="145473" y="992777"/>
            <a:ext cx="3719946" cy="5078313"/>
          </a:xfrm>
          <a:prstGeom prst="rect">
            <a:avLst/>
          </a:prstGeom>
          <a:noFill/>
        </p:spPr>
        <p:txBody>
          <a:bodyPr wrap="square">
            <a:spAutoFit/>
          </a:bodyPr>
          <a:lstStyle/>
          <a:p>
            <a:pPr marL="342900" indent="-342900">
              <a:buFont typeface="+mj-lt"/>
              <a:buAutoNum type="arabicPeriod"/>
            </a:pPr>
            <a:r>
              <a:rPr lang="en-US"/>
              <a:t>Pass the query to the embedding model to semantically represent it as an embedded query vector.</a:t>
            </a:r>
          </a:p>
          <a:p>
            <a:pPr marL="342900" indent="-342900">
              <a:buFont typeface="+mj-lt"/>
              <a:buAutoNum type="arabicPeriod"/>
            </a:pPr>
            <a:endParaRPr lang="en-US"/>
          </a:p>
          <a:p>
            <a:pPr marL="342900" indent="-342900">
              <a:buFont typeface="+mj-lt"/>
              <a:buAutoNum type="arabicPeriod"/>
            </a:pPr>
            <a:r>
              <a:rPr lang="en-US"/>
              <a:t>Pass the embedded query vector to our vector DB.</a:t>
            </a:r>
          </a:p>
          <a:p>
            <a:pPr marL="342900" indent="-342900">
              <a:buFont typeface="+mj-lt"/>
              <a:buAutoNum type="arabicPeriod"/>
            </a:pPr>
            <a:endParaRPr lang="en-US"/>
          </a:p>
          <a:p>
            <a:pPr marL="342900" indent="-342900">
              <a:buFont typeface="+mj-lt"/>
              <a:buAutoNum type="arabicPeriod"/>
            </a:pPr>
            <a:r>
              <a:rPr lang="en-US"/>
              <a:t>Retrieve the top-k relevant contexts – measured by distance between the query embedding and all the embedded chunks in our knowledge base.</a:t>
            </a:r>
          </a:p>
          <a:p>
            <a:pPr marL="342900" indent="-342900">
              <a:buFont typeface="+mj-lt"/>
              <a:buAutoNum type="arabicPeriod"/>
            </a:pPr>
            <a:endParaRPr lang="en-US"/>
          </a:p>
          <a:p>
            <a:pPr marL="342900" indent="-342900">
              <a:buFont typeface="+mj-lt"/>
              <a:buAutoNum type="arabicPeriod"/>
            </a:pPr>
            <a:r>
              <a:rPr lang="en-US"/>
              <a:t>Pass the query text and retrieved context text to our LLM.</a:t>
            </a:r>
          </a:p>
          <a:p>
            <a:pPr marL="342900" indent="-342900">
              <a:buFont typeface="+mj-lt"/>
              <a:buAutoNum type="arabicPeriod"/>
            </a:pPr>
            <a:endParaRPr lang="en-US"/>
          </a:p>
          <a:p>
            <a:pPr marL="342900" indent="-342900">
              <a:buFont typeface="+mj-lt"/>
              <a:buAutoNum type="arabicPeriod"/>
            </a:pPr>
            <a:r>
              <a:rPr lang="en-US"/>
              <a:t>The LLM will generate a response using the provided content.</a:t>
            </a:r>
            <a:endParaRPr lang="en-IN"/>
          </a:p>
        </p:txBody>
      </p:sp>
    </p:spTree>
    <p:extLst>
      <p:ext uri="{BB962C8B-B14F-4D97-AF65-F5344CB8AC3E}">
        <p14:creationId xmlns:p14="http://schemas.microsoft.com/office/powerpoint/2010/main" val="17396645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0CB52-5AE0-571A-F8E6-5E66B5626E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D733776-E5B5-2026-0995-1564AA81DF59}"/>
              </a:ext>
            </a:extLst>
          </p:cNvPr>
          <p:cNvSpPr>
            <a:spLocks noGrp="1"/>
          </p:cNvSpPr>
          <p:nvPr>
            <p:ph type="title"/>
          </p:nvPr>
        </p:nvSpPr>
        <p:spPr/>
        <p:txBody>
          <a:bodyPr/>
          <a:lstStyle/>
          <a:p>
            <a:r>
              <a:rPr lang="en-US">
                <a:latin typeface="Georgia"/>
              </a:rPr>
              <a:t>Code Generation</a:t>
            </a:r>
            <a:endParaRPr lang="en-US"/>
          </a:p>
        </p:txBody>
      </p:sp>
      <p:pic>
        <p:nvPicPr>
          <p:cNvPr id="2" name="Picture 1" descr="A screenshot of a computer code&#10;&#10;AI-generated content may be incorrect.">
            <a:extLst>
              <a:ext uri="{FF2B5EF4-FFF2-40B4-BE49-F238E27FC236}">
                <a16:creationId xmlns:a16="http://schemas.microsoft.com/office/drawing/2014/main" id="{65DFBAA5-34C3-2535-AB20-E44F01821CE2}"/>
              </a:ext>
            </a:extLst>
          </p:cNvPr>
          <p:cNvPicPr>
            <a:picLocks noChangeAspect="1"/>
          </p:cNvPicPr>
          <p:nvPr/>
        </p:nvPicPr>
        <p:blipFill>
          <a:blip r:embed="rId2"/>
          <a:stretch>
            <a:fillRect/>
          </a:stretch>
        </p:blipFill>
        <p:spPr>
          <a:xfrm>
            <a:off x="1371600" y="1304925"/>
            <a:ext cx="9448800" cy="4248150"/>
          </a:xfrm>
          <a:prstGeom prst="rect">
            <a:avLst/>
          </a:prstGeom>
        </p:spPr>
      </p:pic>
    </p:spTree>
    <p:extLst>
      <p:ext uri="{BB962C8B-B14F-4D97-AF65-F5344CB8AC3E}">
        <p14:creationId xmlns:p14="http://schemas.microsoft.com/office/powerpoint/2010/main" val="222083996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95B23-9F38-FA73-932F-F63FBF015C25}"/>
              </a:ext>
            </a:extLst>
          </p:cNvPr>
          <p:cNvSpPr>
            <a:spLocks noGrp="1"/>
          </p:cNvSpPr>
          <p:nvPr>
            <p:ph type="title"/>
          </p:nvPr>
        </p:nvSpPr>
        <p:spPr/>
        <p:txBody>
          <a:bodyPr>
            <a:normAutofit fontScale="90000"/>
          </a:bodyPr>
          <a:lstStyle/>
          <a:p>
            <a:r>
              <a:rPr lang="en-US" b="0" i="0">
                <a:solidFill>
                  <a:srgbClr val="4E545B"/>
                </a:solidFill>
                <a:effectLst/>
                <a:highlight>
                  <a:srgbClr val="FFFFFF"/>
                </a:highlight>
                <a:latin typeface="Space Grotesk"/>
              </a:rPr>
              <a:t>The integration of RAG into LLMs</a:t>
            </a:r>
            <a:endParaRPr lang="en-IN"/>
          </a:p>
        </p:txBody>
      </p:sp>
      <p:sp>
        <p:nvSpPr>
          <p:cNvPr id="3" name="Content Placeholder 2">
            <a:extLst>
              <a:ext uri="{FF2B5EF4-FFF2-40B4-BE49-F238E27FC236}">
                <a16:creationId xmlns:a16="http://schemas.microsoft.com/office/drawing/2014/main" id="{AB6B7ADF-27D0-AAA0-028C-1281412B76CF}"/>
              </a:ext>
            </a:extLst>
          </p:cNvPr>
          <p:cNvSpPr>
            <a:spLocks noGrp="1"/>
          </p:cNvSpPr>
          <p:nvPr>
            <p:ph idx="1"/>
          </p:nvPr>
        </p:nvSpPr>
        <p:spPr/>
        <p:txBody>
          <a:bodyPr/>
          <a:lstStyle/>
          <a:p>
            <a:endParaRPr lang="en-IN"/>
          </a:p>
        </p:txBody>
      </p:sp>
      <p:sp>
        <p:nvSpPr>
          <p:cNvPr id="5" name="TextBox 4">
            <a:extLst>
              <a:ext uri="{FF2B5EF4-FFF2-40B4-BE49-F238E27FC236}">
                <a16:creationId xmlns:a16="http://schemas.microsoft.com/office/drawing/2014/main" id="{5CA70F3C-CFD8-4D55-886F-A31E4082E416}"/>
              </a:ext>
            </a:extLst>
          </p:cNvPr>
          <p:cNvSpPr txBox="1"/>
          <p:nvPr/>
        </p:nvSpPr>
        <p:spPr>
          <a:xfrm>
            <a:off x="1253836" y="2108057"/>
            <a:ext cx="9684328" cy="1015663"/>
          </a:xfrm>
          <a:prstGeom prst="rect">
            <a:avLst/>
          </a:prstGeom>
          <a:noFill/>
        </p:spPr>
        <p:txBody>
          <a:bodyPr wrap="square">
            <a:spAutoFit/>
          </a:bodyPr>
          <a:lstStyle/>
          <a:p>
            <a:r>
              <a:rPr lang="en-US" sz="2400" b="1" i="0">
                <a:solidFill>
                  <a:srgbClr val="4E545B"/>
                </a:solidFill>
                <a:effectLst/>
                <a:highlight>
                  <a:srgbClr val="FFFFFF"/>
                </a:highlight>
                <a:latin typeface="Space Grotesk"/>
              </a:rPr>
              <a:t>Retriever: </a:t>
            </a:r>
            <a:r>
              <a:rPr lang="en-US" b="0" i="0">
                <a:solidFill>
                  <a:srgbClr val="4E545B"/>
                </a:solidFill>
                <a:effectLst/>
                <a:highlight>
                  <a:srgbClr val="FFFFFF"/>
                </a:highlight>
                <a:latin typeface="Space Grotesk"/>
              </a:rPr>
              <a:t>The retriever takes the input query, converts it into a vector using the query encoder, and then finds the most similar document vectors in the corpus. The documents associated with these vectors are then passed to the generator.  </a:t>
            </a:r>
            <a:endParaRPr lang="en-IN"/>
          </a:p>
        </p:txBody>
      </p:sp>
      <p:sp>
        <p:nvSpPr>
          <p:cNvPr id="7" name="TextBox 6">
            <a:extLst>
              <a:ext uri="{FF2B5EF4-FFF2-40B4-BE49-F238E27FC236}">
                <a16:creationId xmlns:a16="http://schemas.microsoft.com/office/drawing/2014/main" id="{A71143F4-FD7D-0F7F-7DF1-2150CC598F65}"/>
              </a:ext>
            </a:extLst>
          </p:cNvPr>
          <p:cNvSpPr txBox="1"/>
          <p:nvPr/>
        </p:nvSpPr>
        <p:spPr>
          <a:xfrm>
            <a:off x="1440873" y="3323442"/>
            <a:ext cx="8177646" cy="1015663"/>
          </a:xfrm>
          <a:prstGeom prst="rect">
            <a:avLst/>
          </a:prstGeom>
          <a:noFill/>
        </p:spPr>
        <p:txBody>
          <a:bodyPr wrap="square">
            <a:spAutoFit/>
          </a:bodyPr>
          <a:lstStyle/>
          <a:p>
            <a:r>
              <a:rPr lang="en-US" sz="2400" b="1">
                <a:solidFill>
                  <a:srgbClr val="4E545B"/>
                </a:solidFill>
                <a:highlight>
                  <a:srgbClr val="FFFFFF"/>
                </a:highlight>
                <a:latin typeface="Space Grotesk"/>
              </a:rPr>
              <a:t>Generator : </a:t>
            </a:r>
            <a:r>
              <a:rPr lang="en-US"/>
              <a:t>The generator in a RAG-LLM setup is a large transformer model, such as GPT3.5, GPT4, Llama2, Falcon, </a:t>
            </a:r>
            <a:r>
              <a:rPr lang="en-US" err="1"/>
              <a:t>PaLM</a:t>
            </a:r>
            <a:r>
              <a:rPr lang="en-US"/>
              <a:t>, and BERT. The generator takes the input query and the retrieved documents, and generates a response.</a:t>
            </a:r>
            <a:endParaRPr lang="en-IN"/>
          </a:p>
        </p:txBody>
      </p:sp>
      <p:sp>
        <p:nvSpPr>
          <p:cNvPr id="9" name="TextBox 8">
            <a:extLst>
              <a:ext uri="{FF2B5EF4-FFF2-40B4-BE49-F238E27FC236}">
                <a16:creationId xmlns:a16="http://schemas.microsoft.com/office/drawing/2014/main" id="{1215DEF8-2009-07A4-5AE1-C8FE83E33730}"/>
              </a:ext>
            </a:extLst>
          </p:cNvPr>
          <p:cNvSpPr txBox="1"/>
          <p:nvPr/>
        </p:nvSpPr>
        <p:spPr>
          <a:xfrm>
            <a:off x="1440873" y="4738548"/>
            <a:ext cx="9912927" cy="1846659"/>
          </a:xfrm>
          <a:prstGeom prst="rect">
            <a:avLst/>
          </a:prstGeom>
          <a:noFill/>
        </p:spPr>
        <p:txBody>
          <a:bodyPr wrap="square">
            <a:spAutoFit/>
          </a:bodyPr>
          <a:lstStyle/>
          <a:p>
            <a:pPr algn="l"/>
            <a:r>
              <a:rPr lang="en-US" sz="2400" b="1">
                <a:solidFill>
                  <a:srgbClr val="4E545B"/>
                </a:solidFill>
                <a:highlight>
                  <a:srgbClr val="FFFFFF"/>
                </a:highlight>
                <a:latin typeface="Space Grotesk"/>
              </a:rPr>
              <a:t>Training RAG-LLM Models</a:t>
            </a:r>
          </a:p>
          <a:p>
            <a:pPr algn="l"/>
            <a:r>
              <a:rPr lang="en-US" b="0" i="0">
                <a:effectLst/>
                <a:highlight>
                  <a:srgbClr val="FFFFFF"/>
                </a:highlight>
                <a:latin typeface="Space Grotesk"/>
              </a:rPr>
              <a:t>Training a RAG-LLM model involves fine-tuning both the retriever and the generator on a question-answering dataset. The retriever is trained to retrieve documents that are relevant to the input query, while the generator is trained to generate accurate responses based on the input query and the retrieved documents.</a:t>
            </a:r>
          </a:p>
          <a:p>
            <a:pPr algn="l"/>
            <a:r>
              <a:rPr lang="en-US" b="0" i="0">
                <a:effectLst/>
                <a:highlight>
                  <a:srgbClr val="FFFFFF"/>
                </a:highlight>
                <a:latin typeface="Space Grotesk"/>
              </a:rPr>
              <a:t> </a:t>
            </a:r>
          </a:p>
        </p:txBody>
      </p:sp>
      <p:sp>
        <p:nvSpPr>
          <p:cNvPr id="11" name="TextBox 10">
            <a:extLst>
              <a:ext uri="{FF2B5EF4-FFF2-40B4-BE49-F238E27FC236}">
                <a16:creationId xmlns:a16="http://schemas.microsoft.com/office/drawing/2014/main" id="{D1257240-3FC8-E4F0-2476-7E4839D9602C}"/>
              </a:ext>
            </a:extLst>
          </p:cNvPr>
          <p:cNvSpPr txBox="1"/>
          <p:nvPr/>
        </p:nvSpPr>
        <p:spPr>
          <a:xfrm>
            <a:off x="1059872" y="1200633"/>
            <a:ext cx="9878291" cy="369332"/>
          </a:xfrm>
          <a:prstGeom prst="rect">
            <a:avLst/>
          </a:prstGeom>
          <a:noFill/>
        </p:spPr>
        <p:txBody>
          <a:bodyPr wrap="square">
            <a:spAutoFit/>
          </a:bodyPr>
          <a:lstStyle/>
          <a:p>
            <a:r>
              <a:rPr lang="en-US" b="0" i="0">
                <a:solidFill>
                  <a:srgbClr val="4E545B"/>
                </a:solidFill>
                <a:effectLst/>
                <a:highlight>
                  <a:srgbClr val="FFFFFF"/>
                </a:highlight>
                <a:latin typeface="Space Grotesk"/>
              </a:rPr>
              <a:t>The integration of RAG into LLMs involves two main components: the retriever and the generator. </a:t>
            </a:r>
            <a:endParaRPr lang="en-IN"/>
          </a:p>
        </p:txBody>
      </p:sp>
    </p:spTree>
    <p:extLst>
      <p:ext uri="{BB962C8B-B14F-4D97-AF65-F5344CB8AC3E}">
        <p14:creationId xmlns:p14="http://schemas.microsoft.com/office/powerpoint/2010/main" val="176675416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D106C-C4CC-0414-2C33-3ABC6E2DC9A5}"/>
              </a:ext>
            </a:extLst>
          </p:cNvPr>
          <p:cNvSpPr>
            <a:spLocks noGrp="1"/>
          </p:cNvSpPr>
          <p:nvPr>
            <p:ph type="title"/>
          </p:nvPr>
        </p:nvSpPr>
        <p:spPr/>
        <p:txBody>
          <a:bodyPr>
            <a:normAutofit fontScale="90000"/>
          </a:bodyPr>
          <a:lstStyle/>
          <a:p>
            <a:endParaRPr lang="en-IN"/>
          </a:p>
        </p:txBody>
      </p:sp>
      <p:sp>
        <p:nvSpPr>
          <p:cNvPr id="3" name="Content Placeholder 2">
            <a:extLst>
              <a:ext uri="{FF2B5EF4-FFF2-40B4-BE49-F238E27FC236}">
                <a16:creationId xmlns:a16="http://schemas.microsoft.com/office/drawing/2014/main" id="{AE815542-9FBA-3E06-D9C9-B4878373E127}"/>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91981538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88AF0D-101E-8356-E49D-588F13BCFAC2}"/>
                  </a:ext>
                </a:extLst>
              </p:cNvPr>
              <p:cNvSpPr>
                <a:spLocks noGrp="1"/>
              </p:cNvSpPr>
              <p:nvPr>
                <p:ph idx="1"/>
              </p:nvPr>
            </p:nvSpPr>
            <p:spPr>
              <a:xfrm>
                <a:off x="1371600" y="612843"/>
                <a:ext cx="10241280" cy="5458773"/>
              </a:xfrm>
            </p:spPr>
            <p:txBody>
              <a:bodyPr>
                <a:normAutofit/>
              </a:bodyPr>
              <a:lstStyle/>
              <a:p>
                <a:r>
                  <a:rPr lang="en-US" sz="2400">
                    <a:latin typeface="Times New Roman" panose="02020603050405020304" pitchFamily="18" charset="0"/>
                    <a:cs typeface="Times New Roman" panose="02020603050405020304" pitchFamily="18" charset="0"/>
                  </a:rPr>
                  <a:t>During training, pre-trained weights </a:t>
                </a:r>
                <a14:m>
                  <m:oMath xmlns:m="http://schemas.openxmlformats.org/officeDocument/2006/math">
                    <m:sSub>
                      <m:sSubPr>
                        <m:ctrlPr>
                          <a:rPr lang="en-IN" sz="2400" i="1" smtClean="0">
                            <a:solidFill>
                              <a:srgbClr val="836967"/>
                            </a:solidFill>
                            <a:latin typeface="Cambria Math" panose="02040503050406030204" pitchFamily="18" charset="0"/>
                          </a:rPr>
                        </m:ctrlPr>
                      </m:sSubPr>
                      <m:e>
                        <m:r>
                          <a:rPr lang="en-IN" sz="2400" i="1">
                            <a:latin typeface="Cambria Math" panose="02040503050406030204" pitchFamily="18" charset="0"/>
                          </a:rPr>
                          <m:t>𝑊</m:t>
                        </m:r>
                      </m:e>
                      <m:sub>
                        <m:r>
                          <a:rPr lang="en-IN" sz="2400" i="0">
                            <a:latin typeface="Cambria Math" panose="02040503050406030204" pitchFamily="18" charset="0"/>
                          </a:rPr>
                          <m:t>0</m:t>
                        </m:r>
                      </m:sub>
                    </m:sSub>
                    <m:r>
                      <a:rPr lang="en-IN" sz="2400" i="0">
                        <a:latin typeface="Cambria Math" panose="02040503050406030204" pitchFamily="18" charset="0"/>
                      </a:rPr>
                      <m:t>∈</m:t>
                    </m:r>
                    <m:sSup>
                      <m:sSupPr>
                        <m:ctrlPr>
                          <a:rPr lang="en-IN" sz="2400" i="1">
                            <a:solidFill>
                              <a:srgbClr val="836967"/>
                            </a:solidFill>
                            <a:latin typeface="Cambria Math" panose="02040503050406030204" pitchFamily="18" charset="0"/>
                          </a:rPr>
                        </m:ctrlPr>
                      </m:sSupPr>
                      <m:e>
                        <m:r>
                          <a:rPr lang="en-IN" sz="2400" i="0">
                            <a:latin typeface="Cambria Math" panose="02040503050406030204" pitchFamily="18" charset="0"/>
                          </a:rPr>
                          <m:t>ℝ</m:t>
                        </m:r>
                      </m:e>
                      <m:sup>
                        <m:r>
                          <a:rPr lang="en-IN" sz="2400" i="1">
                            <a:latin typeface="Cambria Math" panose="02040503050406030204" pitchFamily="18" charset="0"/>
                          </a:rPr>
                          <m:t>𝑑</m:t>
                        </m:r>
                        <m:r>
                          <a:rPr lang="en-IN" sz="2400" i="0">
                            <a:latin typeface="Cambria Math" panose="02040503050406030204" pitchFamily="18" charset="0"/>
                          </a:rPr>
                          <m:t>×</m:t>
                        </m:r>
                        <m:r>
                          <a:rPr lang="en-IN" sz="2400" i="1">
                            <a:latin typeface="Cambria Math" panose="02040503050406030204" pitchFamily="18" charset="0"/>
                          </a:rPr>
                          <m:t>𝑘</m:t>
                        </m:r>
                      </m:sup>
                    </m:sSup>
                  </m:oMath>
                </a14:m>
                <a:r>
                  <a:rPr lang="en-IN"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is fixed</a:t>
                </a:r>
              </a:p>
              <a:p>
                <a:endParaRPr lang="en-IN" sz="240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DD88AF0D-101E-8356-E49D-588F13BCFAC2}"/>
                  </a:ext>
                </a:extLst>
              </p:cNvPr>
              <p:cNvSpPr>
                <a:spLocks noGrp="1" noRot="1" noChangeAspect="1" noMove="1" noResize="1" noEditPoints="1" noAdjustHandles="1" noChangeArrowheads="1" noChangeShapeType="1" noTextEdit="1"/>
              </p:cNvSpPr>
              <p:nvPr>
                <p:ph idx="1"/>
              </p:nvPr>
            </p:nvSpPr>
            <p:spPr>
              <a:xfrm>
                <a:off x="1371600" y="612843"/>
                <a:ext cx="10241280" cy="5458773"/>
              </a:xfrm>
              <a:blipFill>
                <a:blip r:embed="rId2"/>
                <a:stretch>
                  <a:fillRect l="-774" t="-145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20EE3E8C-3732-E84B-6E84-EFBE3CBCD730}"/>
              </a:ext>
            </a:extLst>
          </p:cNvPr>
          <p:cNvSpPr>
            <a:spLocks noGrp="1"/>
          </p:cNvSpPr>
          <p:nvPr>
            <p:ph type="ftr" sz="quarter" idx="11"/>
          </p:nvPr>
        </p:nvSpPr>
        <p:spPr/>
        <p:txBody>
          <a:bodyPr/>
          <a:lstStyle/>
          <a:p>
            <a:r>
              <a:rPr lang="en-US"/>
              <a:t>LLM | Premjith B</a:t>
            </a:r>
          </a:p>
        </p:txBody>
      </p:sp>
      <p:sp>
        <p:nvSpPr>
          <p:cNvPr id="5" name="Slide Number Placeholder 4">
            <a:extLst>
              <a:ext uri="{FF2B5EF4-FFF2-40B4-BE49-F238E27FC236}">
                <a16:creationId xmlns:a16="http://schemas.microsoft.com/office/drawing/2014/main" id="{2616D2CD-4A1B-CF08-AF3B-D28262B1C9BB}"/>
              </a:ext>
            </a:extLst>
          </p:cNvPr>
          <p:cNvSpPr>
            <a:spLocks noGrp="1"/>
          </p:cNvSpPr>
          <p:nvPr>
            <p:ph type="sldNum" sz="quarter" idx="12"/>
          </p:nvPr>
        </p:nvSpPr>
        <p:spPr/>
        <p:txBody>
          <a:bodyPr/>
          <a:lstStyle/>
          <a:p>
            <a:fld id="{C01389E6-C847-4AD0-B56D-D205B2EAB1EE}" type="slidenum">
              <a:rPr lang="en-US" smtClean="0"/>
              <a:t>192</a:t>
            </a:fld>
            <a:endParaRPr lang="en-US"/>
          </a:p>
        </p:txBody>
      </p:sp>
      <p:pic>
        <p:nvPicPr>
          <p:cNvPr id="8" name="Picture 7">
            <a:extLst>
              <a:ext uri="{FF2B5EF4-FFF2-40B4-BE49-F238E27FC236}">
                <a16:creationId xmlns:a16="http://schemas.microsoft.com/office/drawing/2014/main" id="{9B6E41B6-7B54-E39D-B60F-B6612F668F51}"/>
              </a:ext>
            </a:extLst>
          </p:cNvPr>
          <p:cNvPicPr>
            <a:picLocks noChangeAspect="1"/>
          </p:cNvPicPr>
          <p:nvPr/>
        </p:nvPicPr>
        <p:blipFill>
          <a:blip r:embed="rId3"/>
          <a:stretch>
            <a:fillRect/>
          </a:stretch>
        </p:blipFill>
        <p:spPr>
          <a:xfrm>
            <a:off x="3035564" y="1427191"/>
            <a:ext cx="4600650" cy="632803"/>
          </a:xfrm>
          <a:prstGeom prst="rect">
            <a:avLst/>
          </a:prstGeom>
        </p:spPr>
      </p:pic>
      <p:pic>
        <p:nvPicPr>
          <p:cNvPr id="9" name="Picture 8">
            <a:extLst>
              <a:ext uri="{FF2B5EF4-FFF2-40B4-BE49-F238E27FC236}">
                <a16:creationId xmlns:a16="http://schemas.microsoft.com/office/drawing/2014/main" id="{C9C62C33-4E9B-B78E-DDBC-216E0C79CD53}"/>
              </a:ext>
            </a:extLst>
          </p:cNvPr>
          <p:cNvPicPr>
            <a:picLocks noChangeAspect="1"/>
          </p:cNvPicPr>
          <p:nvPr/>
        </p:nvPicPr>
        <p:blipFill>
          <a:blip r:embed="rId4"/>
          <a:stretch>
            <a:fillRect/>
          </a:stretch>
        </p:blipFill>
        <p:spPr>
          <a:xfrm>
            <a:off x="2643454" y="2352701"/>
            <a:ext cx="5384870" cy="668928"/>
          </a:xfrm>
          <a:prstGeom prst="rect">
            <a:avLst/>
          </a:prstGeom>
        </p:spPr>
      </p:pic>
      <p:sp>
        <p:nvSpPr>
          <p:cNvPr id="11" name="TextBox 10">
            <a:extLst>
              <a:ext uri="{FF2B5EF4-FFF2-40B4-BE49-F238E27FC236}">
                <a16:creationId xmlns:a16="http://schemas.microsoft.com/office/drawing/2014/main" id="{1EF62766-504E-C5CD-B13F-D1065333600E}"/>
              </a:ext>
            </a:extLst>
          </p:cNvPr>
          <p:cNvSpPr txBox="1"/>
          <p:nvPr/>
        </p:nvSpPr>
        <p:spPr>
          <a:xfrm>
            <a:off x="1371600" y="3599032"/>
            <a:ext cx="10581262" cy="1133965"/>
          </a:xfrm>
          <a:prstGeom prst="rect">
            <a:avLst/>
          </a:prstGeom>
          <a:noFill/>
        </p:spPr>
        <p:txBody>
          <a:bodyPr wrap="square">
            <a:spAutoFit/>
          </a:bodyPr>
          <a:lstStyle/>
          <a:p>
            <a:pPr marL="285750" indent="-285750">
              <a:lnSpc>
                <a:spcPct val="150000"/>
              </a:lnSpc>
              <a:spcBef>
                <a:spcPts val="0"/>
              </a:spcBef>
              <a:buFont typeface="Arial" panose="020B0604020202020204" pitchFamily="34" charset="0"/>
              <a:buChar char="•"/>
            </a:pPr>
            <a:r>
              <a:rPr lang="en-US" sz="2400" err="1">
                <a:latin typeface="Times New Roman" panose="02020603050405020304" pitchFamily="18" charset="0"/>
                <a:ea typeface="Open Sans" panose="020B0606030504020204" pitchFamily="34" charset="0"/>
                <a:cs typeface="Times New Roman" panose="02020603050405020304" pitchFamily="18" charset="0"/>
              </a:rPr>
              <a:t>LoRA</a:t>
            </a:r>
            <a:r>
              <a:rPr lang="en-US" sz="2400">
                <a:latin typeface="Times New Roman" panose="02020603050405020304" pitchFamily="18" charset="0"/>
                <a:ea typeface="Open Sans" panose="020B0606030504020204" pitchFamily="34" charset="0"/>
                <a:cs typeface="Times New Roman" panose="02020603050405020304" pitchFamily="18" charset="0"/>
              </a:rPr>
              <a:t> can be applied to any weights in a deep neural network</a:t>
            </a:r>
          </a:p>
          <a:p>
            <a:pPr marL="285750" indent="-285750">
              <a:lnSpc>
                <a:spcPct val="150000"/>
              </a:lnSpc>
              <a:spcBef>
                <a:spcPts val="0"/>
              </a:spcBef>
              <a:buFont typeface="Arial" panose="020B0604020202020204" pitchFamily="34" charset="0"/>
              <a:buChar char="•"/>
            </a:pPr>
            <a:r>
              <a:rPr lang="en-US" sz="2400">
                <a:latin typeface="Times New Roman" panose="02020603050405020304" pitchFamily="18" charset="0"/>
                <a:ea typeface="Open Sans" panose="020B0606030504020204" pitchFamily="34" charset="0"/>
                <a:cs typeface="Times New Roman" panose="02020603050405020304" pitchFamily="18" charset="0"/>
              </a:rPr>
              <a:t>In the </a:t>
            </a:r>
            <a:r>
              <a:rPr lang="en-US" sz="2400" err="1">
                <a:latin typeface="Times New Roman" panose="02020603050405020304" pitchFamily="18" charset="0"/>
                <a:ea typeface="Open Sans" panose="020B0606030504020204" pitchFamily="34" charset="0"/>
                <a:cs typeface="Times New Roman" panose="02020603050405020304" pitchFamily="18" charset="0"/>
              </a:rPr>
              <a:t>LoRA</a:t>
            </a:r>
            <a:r>
              <a:rPr lang="en-US" sz="2400">
                <a:latin typeface="Times New Roman" panose="02020603050405020304" pitchFamily="18" charset="0"/>
                <a:ea typeface="Open Sans" panose="020B0606030504020204" pitchFamily="34" charset="0"/>
                <a:cs typeface="Times New Roman" panose="02020603050405020304" pitchFamily="18" charset="0"/>
              </a:rPr>
              <a:t> paper, the authors considered three weights related to self-attention</a:t>
            </a:r>
            <a:endParaRPr lang="en-IN" sz="2400">
              <a:latin typeface="Times New Roman" panose="02020603050405020304" pitchFamily="18" charset="0"/>
              <a:ea typeface="Open Sans" panose="020B0606030504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3A4A1E92-DEA2-694D-F245-04DB04F1AE47}"/>
              </a:ext>
            </a:extLst>
          </p:cNvPr>
          <p:cNvPicPr>
            <a:picLocks noChangeAspect="1"/>
          </p:cNvPicPr>
          <p:nvPr/>
        </p:nvPicPr>
        <p:blipFill>
          <a:blip r:embed="rId5"/>
          <a:stretch>
            <a:fillRect/>
          </a:stretch>
        </p:blipFill>
        <p:spPr>
          <a:xfrm>
            <a:off x="3796834" y="5237007"/>
            <a:ext cx="3679099" cy="668927"/>
          </a:xfrm>
          <a:prstGeom prst="rect">
            <a:avLst/>
          </a:prstGeom>
        </p:spPr>
      </p:pic>
    </p:spTree>
    <p:extLst>
      <p:ext uri="{BB962C8B-B14F-4D97-AF65-F5344CB8AC3E}">
        <p14:creationId xmlns:p14="http://schemas.microsoft.com/office/powerpoint/2010/main" val="104727486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0BEF7-A5B7-EA79-BA94-F72D6206F2A4}"/>
              </a:ext>
            </a:extLst>
          </p:cNvPr>
          <p:cNvSpPr>
            <a:spLocks noGrp="1"/>
          </p:cNvSpPr>
          <p:nvPr>
            <p:ph type="title"/>
          </p:nvPr>
        </p:nvSpPr>
        <p:spPr/>
        <p:txBody>
          <a:bodyPr>
            <a:normAutofit fontScale="90000"/>
          </a:bodyPr>
          <a:lstStyle/>
          <a:p>
            <a:r>
              <a:rPr lang="en-IN" b="1" i="0">
                <a:effectLst/>
                <a:latin typeface="Outfit"/>
              </a:rPr>
              <a:t>Vector DB creation</a:t>
            </a:r>
            <a:br>
              <a:rPr lang="en-IN" b="1" i="0">
                <a:effectLst/>
                <a:latin typeface="Outfit"/>
              </a:rPr>
            </a:br>
            <a:endParaRPr lang="en-IN"/>
          </a:p>
        </p:txBody>
      </p:sp>
      <p:sp>
        <p:nvSpPr>
          <p:cNvPr id="3" name="Content Placeholder 2">
            <a:extLst>
              <a:ext uri="{FF2B5EF4-FFF2-40B4-BE49-F238E27FC236}">
                <a16:creationId xmlns:a16="http://schemas.microsoft.com/office/drawing/2014/main" id="{EBAA97A8-75A4-4B47-2D1B-D15264143D74}"/>
              </a:ext>
            </a:extLst>
          </p:cNvPr>
          <p:cNvSpPr>
            <a:spLocks noGrp="1"/>
          </p:cNvSpPr>
          <p:nvPr>
            <p:ph idx="1"/>
          </p:nvPr>
        </p:nvSpPr>
        <p:spPr/>
        <p:txBody>
          <a:bodyPr/>
          <a:lstStyle/>
          <a:p>
            <a:endParaRPr lang="en-IN"/>
          </a:p>
        </p:txBody>
      </p:sp>
      <p:pic>
        <p:nvPicPr>
          <p:cNvPr id="5122" name="Picture 2" descr="image3">
            <a:extLst>
              <a:ext uri="{FF2B5EF4-FFF2-40B4-BE49-F238E27FC236}">
                <a16:creationId xmlns:a16="http://schemas.microsoft.com/office/drawing/2014/main" id="{C67C2E1C-8781-0C9C-5129-E011BFFC0C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09448"/>
            <a:ext cx="12192000" cy="1755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B394DFD-C231-BBF4-8201-CDD9B09F02B1}"/>
              </a:ext>
            </a:extLst>
          </p:cNvPr>
          <p:cNvSpPr txBox="1"/>
          <p:nvPr/>
        </p:nvSpPr>
        <p:spPr>
          <a:xfrm>
            <a:off x="685799" y="904739"/>
            <a:ext cx="10775373" cy="646331"/>
          </a:xfrm>
          <a:prstGeom prst="rect">
            <a:avLst/>
          </a:prstGeom>
          <a:noFill/>
        </p:spPr>
        <p:txBody>
          <a:bodyPr wrap="square">
            <a:spAutoFit/>
          </a:bodyPr>
          <a:lstStyle/>
          <a:p>
            <a:r>
              <a:rPr lang="en-US" b="0" i="0">
                <a:solidFill>
                  <a:srgbClr val="333333"/>
                </a:solidFill>
                <a:effectLst/>
                <a:latin typeface="Rubik"/>
              </a:rPr>
              <a:t>Before we can start building our RAG application, we need to first create our vector DB that will contain our processed data sources.</a:t>
            </a:r>
            <a:endParaRPr lang="en-IN"/>
          </a:p>
        </p:txBody>
      </p:sp>
      <p:sp>
        <p:nvSpPr>
          <p:cNvPr id="7" name="TextBox 6">
            <a:extLst>
              <a:ext uri="{FF2B5EF4-FFF2-40B4-BE49-F238E27FC236}">
                <a16:creationId xmlns:a16="http://schemas.microsoft.com/office/drawing/2014/main" id="{20175AD3-5BD6-C2F9-D2A6-D82E826FC1FC}"/>
              </a:ext>
            </a:extLst>
          </p:cNvPr>
          <p:cNvSpPr txBox="1"/>
          <p:nvPr/>
        </p:nvSpPr>
        <p:spPr>
          <a:xfrm>
            <a:off x="1111827" y="1654619"/>
            <a:ext cx="9549246" cy="1477328"/>
          </a:xfrm>
          <a:prstGeom prst="rect">
            <a:avLst/>
          </a:prstGeom>
          <a:noFill/>
        </p:spPr>
        <p:txBody>
          <a:bodyPr wrap="square">
            <a:spAutoFit/>
          </a:bodyPr>
          <a:lstStyle/>
          <a:p>
            <a:pPr algn="l"/>
            <a:r>
              <a:rPr lang="en-IN" b="1" i="0">
                <a:effectLst/>
                <a:latin typeface="Rubik"/>
              </a:rPr>
              <a:t>Load data: </a:t>
            </a:r>
            <a:r>
              <a:rPr lang="en-US" b="0" i="0">
                <a:solidFill>
                  <a:srgbClr val="333333"/>
                </a:solidFill>
                <a:effectLst/>
                <a:latin typeface="Rubik"/>
              </a:rPr>
              <a:t>We’re going to then load our docs contents into a </a:t>
            </a:r>
            <a:r>
              <a:rPr lang="en-US" b="0" i="0" u="sng">
                <a:solidFill>
                  <a:srgbClr val="333333"/>
                </a:solidFill>
                <a:effectLst/>
                <a:latin typeface="Rubik"/>
              </a:rPr>
              <a:t>Dataset</a:t>
            </a:r>
            <a:r>
              <a:rPr lang="en-US" b="0" i="0">
                <a:solidFill>
                  <a:srgbClr val="333333"/>
                </a:solidFill>
                <a:effectLst/>
                <a:latin typeface="Rubik"/>
              </a:rPr>
              <a:t> so that we can perform operations at scale on them (ex. embed, index, etc.). </a:t>
            </a:r>
          </a:p>
          <a:p>
            <a:pPr algn="l"/>
            <a:endParaRPr lang="en-IN" b="1" i="0">
              <a:effectLst/>
              <a:latin typeface="Rubik"/>
            </a:endParaRPr>
          </a:p>
          <a:p>
            <a:br>
              <a:rPr lang="en-IN"/>
            </a:br>
            <a:endParaRPr lang="en-IN"/>
          </a:p>
        </p:txBody>
      </p:sp>
    </p:spTree>
    <p:extLst>
      <p:ext uri="{BB962C8B-B14F-4D97-AF65-F5344CB8AC3E}">
        <p14:creationId xmlns:p14="http://schemas.microsoft.com/office/powerpoint/2010/main" val="69422225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02ECB-5CA2-7AFA-84A3-420E8434299B}"/>
              </a:ext>
            </a:extLst>
          </p:cNvPr>
          <p:cNvSpPr>
            <a:spLocks noGrp="1"/>
          </p:cNvSpPr>
          <p:nvPr>
            <p:ph type="title"/>
          </p:nvPr>
        </p:nvSpPr>
        <p:spPr/>
        <p:txBody>
          <a:bodyPr>
            <a:normAutofit fontScale="90000"/>
          </a:bodyPr>
          <a:lstStyle/>
          <a:p>
            <a:endParaRPr lang="en-IN"/>
          </a:p>
        </p:txBody>
      </p:sp>
      <p:sp>
        <p:nvSpPr>
          <p:cNvPr id="3" name="Content Placeholder 2">
            <a:extLst>
              <a:ext uri="{FF2B5EF4-FFF2-40B4-BE49-F238E27FC236}">
                <a16:creationId xmlns:a16="http://schemas.microsoft.com/office/drawing/2014/main" id="{D149F2C5-8AC7-BAB6-E04E-799C231F3940}"/>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59135300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0B874-4FE2-6760-81CF-E640A75A5D37}"/>
              </a:ext>
            </a:extLst>
          </p:cNvPr>
          <p:cNvSpPr>
            <a:spLocks noGrp="1"/>
          </p:cNvSpPr>
          <p:nvPr>
            <p:ph type="title"/>
          </p:nvPr>
        </p:nvSpPr>
        <p:spPr/>
        <p:txBody>
          <a:bodyPr>
            <a:normAutofit fontScale="90000"/>
          </a:bodyPr>
          <a:lstStyle/>
          <a:p>
            <a:endParaRPr lang="en-IN"/>
          </a:p>
        </p:txBody>
      </p:sp>
      <p:sp>
        <p:nvSpPr>
          <p:cNvPr id="3" name="Content Placeholder 2">
            <a:extLst>
              <a:ext uri="{FF2B5EF4-FFF2-40B4-BE49-F238E27FC236}">
                <a16:creationId xmlns:a16="http://schemas.microsoft.com/office/drawing/2014/main" id="{FC9C4534-5A5F-23C0-19C7-E9FC25FDCAA4}"/>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24044348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6F750B-5BAF-5736-53A1-0D950F0C3C25}"/>
              </a:ext>
            </a:extLst>
          </p:cNvPr>
          <p:cNvSpPr>
            <a:spLocks noGrp="1"/>
          </p:cNvSpPr>
          <p:nvPr>
            <p:ph idx="1"/>
          </p:nvPr>
        </p:nvSpPr>
        <p:spPr>
          <a:xfrm>
            <a:off x="1371600" y="476655"/>
            <a:ext cx="10241280" cy="5594961"/>
          </a:xfrm>
        </p:spPr>
        <p:txBody>
          <a:bodyPr>
            <a:normAutofit/>
          </a:bodyPr>
          <a:lstStyle/>
          <a:p>
            <a:pPr marL="0" indent="0">
              <a:buNone/>
            </a:pPr>
            <a:r>
              <a:rPr lang="en-US" sz="2600">
                <a:latin typeface="Times New Roman" panose="02020603050405020304" pitchFamily="18" charset="0"/>
                <a:cs typeface="Times New Roman" panose="02020603050405020304" pitchFamily="18" charset="0"/>
              </a:rPr>
              <a:t>What is the optimal rank?</a:t>
            </a:r>
            <a:endParaRPr lang="en-IN" sz="260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9DDFD3D1-3BF1-B40C-84A4-B0D7E531B2FA}"/>
              </a:ext>
            </a:extLst>
          </p:cNvPr>
          <p:cNvSpPr>
            <a:spLocks noGrp="1"/>
          </p:cNvSpPr>
          <p:nvPr>
            <p:ph type="ftr" sz="quarter" idx="11"/>
          </p:nvPr>
        </p:nvSpPr>
        <p:spPr/>
        <p:txBody>
          <a:bodyPr/>
          <a:lstStyle/>
          <a:p>
            <a:r>
              <a:rPr lang="en-US"/>
              <a:t>LLM | Premjith B</a:t>
            </a:r>
          </a:p>
        </p:txBody>
      </p:sp>
      <p:sp>
        <p:nvSpPr>
          <p:cNvPr id="5" name="Slide Number Placeholder 4">
            <a:extLst>
              <a:ext uri="{FF2B5EF4-FFF2-40B4-BE49-F238E27FC236}">
                <a16:creationId xmlns:a16="http://schemas.microsoft.com/office/drawing/2014/main" id="{2AD36DDE-F6A0-8848-554C-35DE67A23D8F}"/>
              </a:ext>
            </a:extLst>
          </p:cNvPr>
          <p:cNvSpPr>
            <a:spLocks noGrp="1"/>
          </p:cNvSpPr>
          <p:nvPr>
            <p:ph type="sldNum" sz="quarter" idx="12"/>
          </p:nvPr>
        </p:nvSpPr>
        <p:spPr/>
        <p:txBody>
          <a:bodyPr/>
          <a:lstStyle/>
          <a:p>
            <a:fld id="{C01389E6-C847-4AD0-B56D-D205B2EAB1EE}" type="slidenum">
              <a:rPr lang="en-US" smtClean="0"/>
              <a:t>196</a:t>
            </a:fld>
            <a:endParaRPr lang="en-US"/>
          </a:p>
        </p:txBody>
      </p:sp>
      <p:pic>
        <p:nvPicPr>
          <p:cNvPr id="6" name="Picture 5">
            <a:extLst>
              <a:ext uri="{FF2B5EF4-FFF2-40B4-BE49-F238E27FC236}">
                <a16:creationId xmlns:a16="http://schemas.microsoft.com/office/drawing/2014/main" id="{07217325-5809-D0F9-2C50-9B48793B1434}"/>
              </a:ext>
            </a:extLst>
          </p:cNvPr>
          <p:cNvPicPr>
            <a:picLocks noChangeAspect="1"/>
          </p:cNvPicPr>
          <p:nvPr/>
        </p:nvPicPr>
        <p:blipFill>
          <a:blip r:embed="rId2"/>
          <a:stretch>
            <a:fillRect/>
          </a:stretch>
        </p:blipFill>
        <p:spPr>
          <a:xfrm>
            <a:off x="838199" y="1557580"/>
            <a:ext cx="10515601" cy="3742840"/>
          </a:xfrm>
          <a:prstGeom prst="rect">
            <a:avLst/>
          </a:prstGeom>
        </p:spPr>
      </p:pic>
      <p:sp>
        <p:nvSpPr>
          <p:cNvPr id="8" name="TextBox 7">
            <a:extLst>
              <a:ext uri="{FF2B5EF4-FFF2-40B4-BE49-F238E27FC236}">
                <a16:creationId xmlns:a16="http://schemas.microsoft.com/office/drawing/2014/main" id="{0ABD86AA-2C47-9405-62D0-7121FC177928}"/>
              </a:ext>
            </a:extLst>
          </p:cNvPr>
          <p:cNvSpPr txBox="1"/>
          <p:nvPr/>
        </p:nvSpPr>
        <p:spPr>
          <a:xfrm>
            <a:off x="838199" y="5919680"/>
            <a:ext cx="11029546" cy="461665"/>
          </a:xfrm>
          <a:prstGeom prst="rect">
            <a:avLst/>
          </a:prstGeom>
          <a:noFill/>
        </p:spPr>
        <p:txBody>
          <a:bodyPr wrap="square">
            <a:spAutoFit/>
          </a:bodyPr>
          <a:lstStyle/>
          <a:p>
            <a:pPr algn="just"/>
            <a:r>
              <a:rPr lang="en-US" sz="1200">
                <a:latin typeface="Times New Roman" panose="02020603050405020304" pitchFamily="18" charset="0"/>
                <a:cs typeface="Times New Roman" panose="02020603050405020304" pitchFamily="18" charset="0"/>
              </a:rPr>
              <a:t>Hu, Edward J., </a:t>
            </a:r>
            <a:r>
              <a:rPr lang="en-US" sz="1200" err="1">
                <a:latin typeface="Times New Roman" panose="02020603050405020304" pitchFamily="18" charset="0"/>
                <a:cs typeface="Times New Roman" panose="02020603050405020304" pitchFamily="18" charset="0"/>
              </a:rPr>
              <a:t>Yelong</a:t>
            </a:r>
            <a:r>
              <a:rPr lang="en-US" sz="1200">
                <a:latin typeface="Times New Roman" panose="02020603050405020304" pitchFamily="18" charset="0"/>
                <a:cs typeface="Times New Roman" panose="02020603050405020304" pitchFamily="18" charset="0"/>
              </a:rPr>
              <a:t> Shen, Phillip Wallis, </a:t>
            </a:r>
            <a:r>
              <a:rPr lang="en-US" sz="1200" err="1">
                <a:latin typeface="Times New Roman" panose="02020603050405020304" pitchFamily="18" charset="0"/>
                <a:cs typeface="Times New Roman" panose="02020603050405020304" pitchFamily="18" charset="0"/>
              </a:rPr>
              <a:t>Zeyuan</a:t>
            </a:r>
            <a:r>
              <a:rPr lang="en-US" sz="1200">
                <a:latin typeface="Times New Roman" panose="02020603050405020304" pitchFamily="18" charset="0"/>
                <a:cs typeface="Times New Roman" panose="02020603050405020304" pitchFamily="18" charset="0"/>
              </a:rPr>
              <a:t> Allen-Zhu, </a:t>
            </a:r>
            <a:r>
              <a:rPr lang="en-US" sz="1200" err="1">
                <a:latin typeface="Times New Roman" panose="02020603050405020304" pitchFamily="18" charset="0"/>
                <a:cs typeface="Times New Roman" panose="02020603050405020304" pitchFamily="18" charset="0"/>
              </a:rPr>
              <a:t>Yuanzhi</a:t>
            </a:r>
            <a:r>
              <a:rPr lang="en-US" sz="1200">
                <a:latin typeface="Times New Roman" panose="02020603050405020304" pitchFamily="18" charset="0"/>
                <a:cs typeface="Times New Roman" panose="02020603050405020304" pitchFamily="18" charset="0"/>
              </a:rPr>
              <a:t> Li, </a:t>
            </a:r>
            <a:r>
              <a:rPr lang="en-US" sz="1200" err="1">
                <a:latin typeface="Times New Roman" panose="02020603050405020304" pitchFamily="18" charset="0"/>
                <a:cs typeface="Times New Roman" panose="02020603050405020304" pitchFamily="18" charset="0"/>
              </a:rPr>
              <a:t>Shean</a:t>
            </a:r>
            <a:r>
              <a:rPr lang="en-US" sz="1200">
                <a:latin typeface="Times New Roman" panose="02020603050405020304" pitchFamily="18" charset="0"/>
                <a:cs typeface="Times New Roman" panose="02020603050405020304" pitchFamily="18" charset="0"/>
              </a:rPr>
              <a:t> Wang, Lu Wang, and </a:t>
            </a:r>
            <a:r>
              <a:rPr lang="en-US" sz="1200" err="1">
                <a:latin typeface="Times New Roman" panose="02020603050405020304" pitchFamily="18" charset="0"/>
                <a:cs typeface="Times New Roman" panose="02020603050405020304" pitchFamily="18" charset="0"/>
              </a:rPr>
              <a:t>Weizhu</a:t>
            </a:r>
            <a:r>
              <a:rPr lang="en-US" sz="1200">
                <a:latin typeface="Times New Roman" panose="02020603050405020304" pitchFamily="18" charset="0"/>
                <a:cs typeface="Times New Roman" panose="02020603050405020304" pitchFamily="18" charset="0"/>
              </a:rPr>
              <a:t> Chen. "Lora: Low-rank adaptation of large language models." </a:t>
            </a:r>
            <a:r>
              <a:rPr lang="en-US" sz="1200" err="1">
                <a:latin typeface="Times New Roman" panose="02020603050405020304" pitchFamily="18" charset="0"/>
                <a:cs typeface="Times New Roman" panose="02020603050405020304" pitchFamily="18" charset="0"/>
              </a:rPr>
              <a:t>arXiv</a:t>
            </a:r>
            <a:r>
              <a:rPr lang="en-US" sz="1200">
                <a:latin typeface="Times New Roman" panose="02020603050405020304" pitchFamily="18" charset="0"/>
                <a:cs typeface="Times New Roman" panose="02020603050405020304" pitchFamily="18" charset="0"/>
              </a:rPr>
              <a:t> preprint arXiv:2106.09685 (2021).</a:t>
            </a:r>
          </a:p>
        </p:txBody>
      </p:sp>
    </p:spTree>
    <p:extLst>
      <p:ext uri="{BB962C8B-B14F-4D97-AF65-F5344CB8AC3E}">
        <p14:creationId xmlns:p14="http://schemas.microsoft.com/office/powerpoint/2010/main" val="365907708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3E60392-58AC-529F-D727-652BB22FC720}"/>
              </a:ext>
            </a:extLst>
          </p:cNvPr>
          <p:cNvSpPr>
            <a:spLocks noGrp="1"/>
          </p:cNvSpPr>
          <p:nvPr>
            <p:ph type="ftr" sz="quarter" idx="11"/>
          </p:nvPr>
        </p:nvSpPr>
        <p:spPr/>
        <p:txBody>
          <a:bodyPr/>
          <a:lstStyle/>
          <a:p>
            <a:r>
              <a:rPr lang="en-US"/>
              <a:t>LLM | Premjith B</a:t>
            </a:r>
          </a:p>
        </p:txBody>
      </p:sp>
      <p:sp>
        <p:nvSpPr>
          <p:cNvPr id="5" name="Slide Number Placeholder 4">
            <a:extLst>
              <a:ext uri="{FF2B5EF4-FFF2-40B4-BE49-F238E27FC236}">
                <a16:creationId xmlns:a16="http://schemas.microsoft.com/office/drawing/2014/main" id="{9A9D9C75-8B10-2D5E-30C7-7D6D5AD129C4}"/>
              </a:ext>
            </a:extLst>
          </p:cNvPr>
          <p:cNvSpPr>
            <a:spLocks noGrp="1"/>
          </p:cNvSpPr>
          <p:nvPr>
            <p:ph type="sldNum" sz="quarter" idx="12"/>
          </p:nvPr>
        </p:nvSpPr>
        <p:spPr/>
        <p:txBody>
          <a:bodyPr/>
          <a:lstStyle/>
          <a:p>
            <a:fld id="{C01389E6-C847-4AD0-B56D-D205B2EAB1EE}" type="slidenum">
              <a:rPr lang="en-US" smtClean="0"/>
              <a:t>197</a:t>
            </a:fld>
            <a:endParaRPr lang="en-US"/>
          </a:p>
        </p:txBody>
      </p:sp>
      <p:pic>
        <p:nvPicPr>
          <p:cNvPr id="6" name="Picture 5">
            <a:extLst>
              <a:ext uri="{FF2B5EF4-FFF2-40B4-BE49-F238E27FC236}">
                <a16:creationId xmlns:a16="http://schemas.microsoft.com/office/drawing/2014/main" id="{E0A018CA-1618-138C-8437-56D6BC68D41D}"/>
              </a:ext>
            </a:extLst>
          </p:cNvPr>
          <p:cNvPicPr>
            <a:picLocks noChangeAspect="1"/>
          </p:cNvPicPr>
          <p:nvPr/>
        </p:nvPicPr>
        <p:blipFill>
          <a:blip r:embed="rId2"/>
          <a:stretch>
            <a:fillRect/>
          </a:stretch>
        </p:blipFill>
        <p:spPr>
          <a:xfrm>
            <a:off x="495662" y="2155923"/>
            <a:ext cx="11200675" cy="2180103"/>
          </a:xfrm>
          <a:prstGeom prst="rect">
            <a:avLst/>
          </a:prstGeom>
        </p:spPr>
      </p:pic>
      <p:sp>
        <p:nvSpPr>
          <p:cNvPr id="7" name="TextBox 6">
            <a:extLst>
              <a:ext uri="{FF2B5EF4-FFF2-40B4-BE49-F238E27FC236}">
                <a16:creationId xmlns:a16="http://schemas.microsoft.com/office/drawing/2014/main" id="{8DF6571F-390F-60F9-5B66-4BD9DE76E13F}"/>
              </a:ext>
            </a:extLst>
          </p:cNvPr>
          <p:cNvSpPr txBox="1"/>
          <p:nvPr/>
        </p:nvSpPr>
        <p:spPr>
          <a:xfrm>
            <a:off x="838199" y="5919680"/>
            <a:ext cx="11029546" cy="461665"/>
          </a:xfrm>
          <a:prstGeom prst="rect">
            <a:avLst/>
          </a:prstGeom>
          <a:noFill/>
        </p:spPr>
        <p:txBody>
          <a:bodyPr wrap="square">
            <a:spAutoFit/>
          </a:bodyPr>
          <a:lstStyle/>
          <a:p>
            <a:pPr algn="just"/>
            <a:r>
              <a:rPr lang="en-US" sz="1200">
                <a:latin typeface="Times New Roman" panose="02020603050405020304" pitchFamily="18" charset="0"/>
                <a:cs typeface="Times New Roman" panose="02020603050405020304" pitchFamily="18" charset="0"/>
              </a:rPr>
              <a:t>Hu, Edward J., </a:t>
            </a:r>
            <a:r>
              <a:rPr lang="en-US" sz="1200" err="1">
                <a:latin typeface="Times New Roman" panose="02020603050405020304" pitchFamily="18" charset="0"/>
                <a:cs typeface="Times New Roman" panose="02020603050405020304" pitchFamily="18" charset="0"/>
              </a:rPr>
              <a:t>Yelong</a:t>
            </a:r>
            <a:r>
              <a:rPr lang="en-US" sz="1200">
                <a:latin typeface="Times New Roman" panose="02020603050405020304" pitchFamily="18" charset="0"/>
                <a:cs typeface="Times New Roman" panose="02020603050405020304" pitchFamily="18" charset="0"/>
              </a:rPr>
              <a:t> Shen, Phillip Wallis, </a:t>
            </a:r>
            <a:r>
              <a:rPr lang="en-US" sz="1200" err="1">
                <a:latin typeface="Times New Roman" panose="02020603050405020304" pitchFamily="18" charset="0"/>
                <a:cs typeface="Times New Roman" panose="02020603050405020304" pitchFamily="18" charset="0"/>
              </a:rPr>
              <a:t>Zeyuan</a:t>
            </a:r>
            <a:r>
              <a:rPr lang="en-US" sz="1200">
                <a:latin typeface="Times New Roman" panose="02020603050405020304" pitchFamily="18" charset="0"/>
                <a:cs typeface="Times New Roman" panose="02020603050405020304" pitchFamily="18" charset="0"/>
              </a:rPr>
              <a:t> Allen-Zhu, </a:t>
            </a:r>
            <a:r>
              <a:rPr lang="en-US" sz="1200" err="1">
                <a:latin typeface="Times New Roman" panose="02020603050405020304" pitchFamily="18" charset="0"/>
                <a:cs typeface="Times New Roman" panose="02020603050405020304" pitchFamily="18" charset="0"/>
              </a:rPr>
              <a:t>Yuanzhi</a:t>
            </a:r>
            <a:r>
              <a:rPr lang="en-US" sz="1200">
                <a:latin typeface="Times New Roman" panose="02020603050405020304" pitchFamily="18" charset="0"/>
                <a:cs typeface="Times New Roman" panose="02020603050405020304" pitchFamily="18" charset="0"/>
              </a:rPr>
              <a:t> Li, </a:t>
            </a:r>
            <a:r>
              <a:rPr lang="en-US" sz="1200" err="1">
                <a:latin typeface="Times New Roman" panose="02020603050405020304" pitchFamily="18" charset="0"/>
                <a:cs typeface="Times New Roman" panose="02020603050405020304" pitchFamily="18" charset="0"/>
              </a:rPr>
              <a:t>Shean</a:t>
            </a:r>
            <a:r>
              <a:rPr lang="en-US" sz="1200">
                <a:latin typeface="Times New Roman" panose="02020603050405020304" pitchFamily="18" charset="0"/>
                <a:cs typeface="Times New Roman" panose="02020603050405020304" pitchFamily="18" charset="0"/>
              </a:rPr>
              <a:t> Wang, Lu Wang, and </a:t>
            </a:r>
            <a:r>
              <a:rPr lang="en-US" sz="1200" err="1">
                <a:latin typeface="Times New Roman" panose="02020603050405020304" pitchFamily="18" charset="0"/>
                <a:cs typeface="Times New Roman" panose="02020603050405020304" pitchFamily="18" charset="0"/>
              </a:rPr>
              <a:t>Weizhu</a:t>
            </a:r>
            <a:r>
              <a:rPr lang="en-US" sz="1200">
                <a:latin typeface="Times New Roman" panose="02020603050405020304" pitchFamily="18" charset="0"/>
                <a:cs typeface="Times New Roman" panose="02020603050405020304" pitchFamily="18" charset="0"/>
              </a:rPr>
              <a:t> Chen. "Lora: Low-rank adaptation of large language models." </a:t>
            </a:r>
            <a:r>
              <a:rPr lang="en-US" sz="1200" err="1">
                <a:latin typeface="Times New Roman" panose="02020603050405020304" pitchFamily="18" charset="0"/>
                <a:cs typeface="Times New Roman" panose="02020603050405020304" pitchFamily="18" charset="0"/>
              </a:rPr>
              <a:t>arXiv</a:t>
            </a:r>
            <a:r>
              <a:rPr lang="en-US" sz="1200">
                <a:latin typeface="Times New Roman" panose="02020603050405020304" pitchFamily="18" charset="0"/>
                <a:cs typeface="Times New Roman" panose="02020603050405020304" pitchFamily="18" charset="0"/>
              </a:rPr>
              <a:t> preprint arXiv:2106.09685 (2021).</a:t>
            </a:r>
          </a:p>
        </p:txBody>
      </p:sp>
    </p:spTree>
    <p:extLst>
      <p:ext uri="{BB962C8B-B14F-4D97-AF65-F5344CB8AC3E}">
        <p14:creationId xmlns:p14="http://schemas.microsoft.com/office/powerpoint/2010/main" val="203491684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68EA0E-AB8F-2D84-1F32-E676832F30DB}"/>
                  </a:ext>
                </a:extLst>
              </p:cNvPr>
              <p:cNvSpPr>
                <a:spLocks noGrp="1"/>
              </p:cNvSpPr>
              <p:nvPr>
                <p:ph idx="1"/>
              </p:nvPr>
            </p:nvSpPr>
            <p:spPr>
              <a:xfrm>
                <a:off x="1371600" y="496111"/>
                <a:ext cx="10241280" cy="5575505"/>
              </a:xfrm>
            </p:spPr>
            <p:txBody>
              <a:bodyPr>
                <a:normAutofit/>
              </a:bodyPr>
              <a:lstStyle/>
              <a:p>
                <a:pPr marL="0" indent="0">
                  <a:buNone/>
                </a:pPr>
                <a:r>
                  <a:rPr lang="en-US" sz="2600" b="1">
                    <a:solidFill>
                      <a:schemeClr val="accent6">
                        <a:lumMod val="50000"/>
                      </a:schemeClr>
                    </a:solidFill>
                    <a:latin typeface="Times New Roman" panose="02020603050405020304" pitchFamily="18" charset="0"/>
                    <a:cs typeface="Times New Roman" panose="02020603050405020304" pitchFamily="18" charset="0"/>
                  </a:rPr>
                  <a:t>Problem statement</a:t>
                </a:r>
              </a:p>
              <a:p>
                <a:pPr marL="0" indent="0">
                  <a:buNone/>
                </a:pPr>
                <a:endParaRPr lang="en-US" sz="2600">
                  <a:latin typeface="Times New Roman" panose="02020603050405020304" pitchFamily="18" charset="0"/>
                  <a:cs typeface="Times New Roman" panose="02020603050405020304" pitchFamily="18" charset="0"/>
                </a:endParaRPr>
              </a:p>
              <a:p>
                <a:pPr marL="0" indent="0">
                  <a:buNone/>
                </a:pPr>
                <a:r>
                  <a:rPr lang="en-US" sz="2600">
                    <a:latin typeface="Times New Roman" panose="02020603050405020304" pitchFamily="18" charset="0"/>
                    <a:ea typeface="Open Sans" panose="020B0606030504020204" pitchFamily="34" charset="0"/>
                    <a:cs typeface="Times New Roman" panose="02020603050405020304" pitchFamily="18" charset="0"/>
                  </a:rPr>
                  <a:t>During fine-tuning, the parameters are initialized as </a:t>
                </a:r>
                <a14:m>
                  <m:oMath xmlns:m="http://schemas.openxmlformats.org/officeDocument/2006/math">
                    <m:sSub>
                      <m:sSubPr>
                        <m:ctrlPr>
                          <a:rPr lang="en-IN" sz="2600" i="1" smtClean="0">
                            <a:solidFill>
                              <a:srgbClr val="836967"/>
                            </a:solidFill>
                            <a:latin typeface="Cambria Math" panose="02040503050406030204" pitchFamily="18" charset="0"/>
                          </a:rPr>
                        </m:ctrlPr>
                      </m:sSubPr>
                      <m:e>
                        <m:r>
                          <a:rPr lang="en-IN" sz="2600" i="1">
                            <a:latin typeface="Cambria Math" panose="02040503050406030204" pitchFamily="18" charset="0"/>
                          </a:rPr>
                          <m:t>𝛷</m:t>
                        </m:r>
                      </m:e>
                      <m:sub>
                        <m:r>
                          <a:rPr lang="en-IN" sz="2600" i="0">
                            <a:latin typeface="Cambria Math" panose="02040503050406030204" pitchFamily="18" charset="0"/>
                          </a:rPr>
                          <m:t>0</m:t>
                        </m:r>
                      </m:sub>
                    </m:sSub>
                  </m:oMath>
                </a14:m>
                <a:r>
                  <a:rPr lang="en-IN" sz="2600">
                    <a:latin typeface="Times New Roman" panose="02020603050405020304" pitchFamily="18" charset="0"/>
                    <a:cs typeface="Times New Roman" panose="02020603050405020304" pitchFamily="18" charset="0"/>
                  </a:rPr>
                  <a:t> </a:t>
                </a:r>
                <a:r>
                  <a:rPr lang="en-US" sz="2600">
                    <a:latin typeface="Times New Roman" panose="02020603050405020304" pitchFamily="18" charset="0"/>
                    <a:ea typeface="Open Sans" panose="020B0606030504020204" pitchFamily="34" charset="0"/>
                    <a:cs typeface="Times New Roman" panose="02020603050405020304" pitchFamily="18" charset="0"/>
                  </a:rPr>
                  <a:t>and updated to </a:t>
                </a:r>
                <a14:m>
                  <m:oMath xmlns:m="http://schemas.openxmlformats.org/officeDocument/2006/math">
                    <m:sSub>
                      <m:sSubPr>
                        <m:ctrlPr>
                          <a:rPr lang="en-IN" sz="2600" i="1">
                            <a:solidFill>
                              <a:srgbClr val="836967"/>
                            </a:solidFill>
                            <a:latin typeface="Cambria Math" panose="02040503050406030204" pitchFamily="18" charset="0"/>
                          </a:rPr>
                        </m:ctrlPr>
                      </m:sSubPr>
                      <m:e>
                        <m:r>
                          <a:rPr lang="en-IN" sz="2600" i="1">
                            <a:latin typeface="Cambria Math" panose="02040503050406030204" pitchFamily="18" charset="0"/>
                          </a:rPr>
                          <m:t>𝛷</m:t>
                        </m:r>
                      </m:e>
                      <m:sub>
                        <m:r>
                          <a:rPr lang="en-IN" sz="2600">
                            <a:latin typeface="Cambria Math" panose="02040503050406030204" pitchFamily="18" charset="0"/>
                          </a:rPr>
                          <m:t>0</m:t>
                        </m:r>
                      </m:sub>
                    </m:sSub>
                    <m:r>
                      <a:rPr lang="en-IN" sz="2600">
                        <a:latin typeface="Cambria Math" panose="02040503050406030204" pitchFamily="18" charset="0"/>
                      </a:rPr>
                      <m:t>+</m:t>
                    </m:r>
                    <m:r>
                      <a:rPr lang="en-IN" sz="2600" i="1">
                        <a:latin typeface="Cambria Math" panose="02040503050406030204" pitchFamily="18" charset="0"/>
                      </a:rPr>
                      <m:t>𝛥𝛷</m:t>
                    </m:r>
                  </m:oMath>
                </a14:m>
                <a:r>
                  <a:rPr lang="en-IN" sz="2600">
                    <a:latin typeface="Times New Roman" panose="02020603050405020304" pitchFamily="18" charset="0"/>
                    <a:cs typeface="Times New Roman" panose="02020603050405020304" pitchFamily="18" charset="0"/>
                  </a:rPr>
                  <a:t> </a:t>
                </a:r>
                <a:r>
                  <a:rPr lang="en-US" sz="2600">
                    <a:latin typeface="Times New Roman" panose="02020603050405020304" pitchFamily="18" charset="0"/>
                    <a:ea typeface="Open Sans" panose="020B0606030504020204" pitchFamily="34" charset="0"/>
                    <a:cs typeface="Times New Roman" panose="02020603050405020304" pitchFamily="18" charset="0"/>
                  </a:rPr>
                  <a:t>with respect to the following objective</a:t>
                </a:r>
                <a:endParaRPr lang="en-IN" sz="2600">
                  <a:latin typeface="Times New Roman" panose="02020603050405020304" pitchFamily="18" charset="0"/>
                  <a:ea typeface="Open Sans" panose="020B0606030504020204" pitchFamily="34" charset="0"/>
                  <a:cs typeface="Times New Roman" panose="02020603050405020304" pitchFamily="18" charset="0"/>
                </a:endParaRPr>
              </a:p>
              <a:p>
                <a:pPr marL="0" indent="0">
                  <a:buNone/>
                </a:pPr>
                <a:endParaRPr lang="en-IN" sz="260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3068EA0E-AB8F-2D84-1F32-E676832F30DB}"/>
                  </a:ext>
                </a:extLst>
              </p:cNvPr>
              <p:cNvSpPr>
                <a:spLocks noGrp="1" noRot="1" noChangeAspect="1" noMove="1" noResize="1" noEditPoints="1" noAdjustHandles="1" noChangeArrowheads="1" noChangeShapeType="1" noTextEdit="1"/>
              </p:cNvSpPr>
              <p:nvPr>
                <p:ph idx="1"/>
              </p:nvPr>
            </p:nvSpPr>
            <p:spPr>
              <a:xfrm>
                <a:off x="1371600" y="496111"/>
                <a:ext cx="10241280" cy="5575505"/>
              </a:xfrm>
              <a:blipFill>
                <a:blip r:embed="rId2"/>
                <a:stretch>
                  <a:fillRect l="-1071" t="-163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F238369-8422-00D5-C339-11A6FC2B31CD}"/>
              </a:ext>
            </a:extLst>
          </p:cNvPr>
          <p:cNvSpPr>
            <a:spLocks noGrp="1"/>
          </p:cNvSpPr>
          <p:nvPr>
            <p:ph type="ftr" sz="quarter" idx="11"/>
          </p:nvPr>
        </p:nvSpPr>
        <p:spPr/>
        <p:txBody>
          <a:bodyPr/>
          <a:lstStyle/>
          <a:p>
            <a:r>
              <a:rPr lang="en-US" dirty="0"/>
              <a:t>LLM | Premjith B</a:t>
            </a:r>
          </a:p>
        </p:txBody>
      </p:sp>
      <p:sp>
        <p:nvSpPr>
          <p:cNvPr id="5" name="Slide Number Placeholder 4">
            <a:extLst>
              <a:ext uri="{FF2B5EF4-FFF2-40B4-BE49-F238E27FC236}">
                <a16:creationId xmlns:a16="http://schemas.microsoft.com/office/drawing/2014/main" id="{E9AD61FB-AFFE-CC28-57E1-A05F35A311E4}"/>
              </a:ext>
            </a:extLst>
          </p:cNvPr>
          <p:cNvSpPr>
            <a:spLocks noGrp="1"/>
          </p:cNvSpPr>
          <p:nvPr>
            <p:ph type="sldNum" sz="quarter" idx="12"/>
          </p:nvPr>
        </p:nvSpPr>
        <p:spPr/>
        <p:txBody>
          <a:bodyPr/>
          <a:lstStyle/>
          <a:p>
            <a:fld id="{C01389E6-C847-4AD0-B56D-D205B2EAB1EE}" type="slidenum">
              <a:rPr lang="en-US" smtClean="0"/>
              <a:t>198</a:t>
            </a:fld>
            <a:endParaRPr lang="en-US"/>
          </a:p>
        </p:txBody>
      </p:sp>
      <p:pic>
        <p:nvPicPr>
          <p:cNvPr id="10" name="Picture 9">
            <a:extLst>
              <a:ext uri="{FF2B5EF4-FFF2-40B4-BE49-F238E27FC236}">
                <a16:creationId xmlns:a16="http://schemas.microsoft.com/office/drawing/2014/main" id="{D16D86A2-BD8E-7029-9679-FEBF253ED820}"/>
              </a:ext>
            </a:extLst>
          </p:cNvPr>
          <p:cNvPicPr>
            <a:picLocks noChangeAspect="1"/>
          </p:cNvPicPr>
          <p:nvPr/>
        </p:nvPicPr>
        <p:blipFill>
          <a:blip r:embed="rId3"/>
          <a:stretch>
            <a:fillRect/>
          </a:stretch>
        </p:blipFill>
        <p:spPr>
          <a:xfrm>
            <a:off x="1196502" y="3429000"/>
            <a:ext cx="4600949" cy="1135299"/>
          </a:xfrm>
          <a:prstGeom prst="rect">
            <a:avLst/>
          </a:prstGeom>
        </p:spPr>
      </p:pic>
      <p:sp>
        <p:nvSpPr>
          <p:cNvPr id="11" name="TextBox 10">
            <a:extLst>
              <a:ext uri="{FF2B5EF4-FFF2-40B4-BE49-F238E27FC236}">
                <a16:creationId xmlns:a16="http://schemas.microsoft.com/office/drawing/2014/main" id="{15B04705-A055-10BF-CE92-DE9F7B8374CB}"/>
              </a:ext>
            </a:extLst>
          </p:cNvPr>
          <p:cNvSpPr txBox="1"/>
          <p:nvPr/>
        </p:nvSpPr>
        <p:spPr>
          <a:xfrm>
            <a:off x="6634028" y="2822198"/>
            <a:ext cx="2451370" cy="461665"/>
          </a:xfrm>
          <a:prstGeom prst="rect">
            <a:avLst/>
          </a:prstGeom>
          <a:noFill/>
        </p:spPr>
        <p:txBody>
          <a:bodyPr wrap="square" rtlCol="0">
            <a:spAutoFit/>
          </a:bodyPr>
          <a:lstStyle/>
          <a:p>
            <a:r>
              <a:rPr lang="en-US" sz="2400" dirty="0">
                <a:solidFill>
                  <a:srgbClr val="FF0000"/>
                </a:solidFill>
                <a:latin typeface="Times New Roman" panose="02020603050405020304" pitchFamily="18" charset="0"/>
                <a:ea typeface="Open Sans" panose="020B0606030504020204" pitchFamily="34" charset="0"/>
                <a:cs typeface="Times New Roman" panose="02020603050405020304" pitchFamily="18" charset="0"/>
              </a:rPr>
              <a:t>Drawback</a:t>
            </a:r>
            <a:endParaRPr lang="en-IN" sz="2400" dirty="0">
              <a:solidFill>
                <a:srgbClr val="FF0000"/>
              </a:solidFill>
              <a:latin typeface="Times New Roman" panose="02020603050405020304" pitchFamily="18" charset="0"/>
              <a:ea typeface="Open Sans" panose="020B060603050402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0BC240C-1763-23FE-ECF2-C47172A72DC5}"/>
                  </a:ext>
                </a:extLst>
              </p:cNvPr>
              <p:cNvSpPr txBox="1"/>
              <p:nvPr/>
            </p:nvSpPr>
            <p:spPr>
              <a:xfrm>
                <a:off x="6634028" y="3242389"/>
                <a:ext cx="4724400" cy="27959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400">
                    <a:latin typeface="Times New Roman" panose="02020603050405020304" pitchFamily="18" charset="0"/>
                    <a:ea typeface="Open Sans" panose="020B0606030504020204" pitchFamily="34" charset="0"/>
                    <a:cs typeface="Times New Roman" panose="02020603050405020304" pitchFamily="18" charset="0"/>
                  </a:rPr>
                  <a:t>For each downstream task, a different set of </a:t>
                </a:r>
                <a14:m>
                  <m:oMath xmlns:m="http://schemas.openxmlformats.org/officeDocument/2006/math">
                    <m:r>
                      <a:rPr lang="en-IN" sz="2400" i="1" smtClean="0">
                        <a:latin typeface="Cambria Math" panose="02040503050406030204" pitchFamily="18" charset="0"/>
                      </a:rPr>
                      <m:t>𝛥𝛷</m:t>
                    </m:r>
                  </m:oMath>
                </a14:m>
                <a:r>
                  <a:rPr lang="en-US" sz="2400">
                    <a:latin typeface="Times New Roman" panose="02020603050405020304" pitchFamily="18" charset="0"/>
                    <a:ea typeface="Open Sans" panose="020B0606030504020204" pitchFamily="34" charset="0"/>
                    <a:cs typeface="Times New Roman" panose="02020603050405020304" pitchFamily="18" charset="0"/>
                  </a:rPr>
                  <a:t> is learned, where </a:t>
                </a:r>
                <a14:m>
                  <m:oMath xmlns:m="http://schemas.openxmlformats.org/officeDocument/2006/math">
                    <m:d>
                      <m:dPr>
                        <m:begChr m:val="|"/>
                        <m:endChr m:val="|"/>
                        <m:ctrlPr>
                          <a:rPr lang="en-IN" sz="2400" i="1">
                            <a:solidFill>
                              <a:srgbClr val="836967"/>
                            </a:solidFill>
                            <a:latin typeface="Cambria Math" panose="02040503050406030204" pitchFamily="18" charset="0"/>
                          </a:rPr>
                        </m:ctrlPr>
                      </m:dPr>
                      <m:e>
                        <m:sSub>
                          <m:sSubPr>
                            <m:ctrlPr>
                              <a:rPr lang="en-IN" sz="2400" i="1">
                                <a:solidFill>
                                  <a:srgbClr val="836967"/>
                                </a:solidFill>
                                <a:latin typeface="Cambria Math" panose="02040503050406030204" pitchFamily="18" charset="0"/>
                              </a:rPr>
                            </m:ctrlPr>
                          </m:sSubPr>
                          <m:e>
                            <m:r>
                              <a:rPr lang="en-IN" sz="2400" i="1">
                                <a:latin typeface="Cambria Math" panose="02040503050406030204" pitchFamily="18" charset="0"/>
                              </a:rPr>
                              <m:t>𝛷</m:t>
                            </m:r>
                          </m:e>
                          <m:sub>
                            <m:r>
                              <a:rPr lang="en-IN" sz="2400">
                                <a:latin typeface="Cambria Math" panose="02040503050406030204" pitchFamily="18" charset="0"/>
                              </a:rPr>
                              <m:t>0</m:t>
                            </m:r>
                          </m:sub>
                        </m:sSub>
                      </m:e>
                    </m:d>
                    <m:r>
                      <a:rPr lang="en-IN" sz="2400">
                        <a:latin typeface="Cambria Math" panose="02040503050406030204" pitchFamily="18" charset="0"/>
                      </a:rPr>
                      <m:t>=</m:t>
                    </m:r>
                    <m:d>
                      <m:dPr>
                        <m:begChr m:val="|"/>
                        <m:endChr m:val="|"/>
                        <m:ctrlPr>
                          <a:rPr lang="en-IN" sz="2400" i="1">
                            <a:latin typeface="Cambria Math" panose="02040503050406030204" pitchFamily="18" charset="0"/>
                          </a:rPr>
                        </m:ctrlPr>
                      </m:dPr>
                      <m:e>
                        <m:r>
                          <a:rPr lang="en-IN" sz="2400" i="1">
                            <a:latin typeface="Cambria Math" panose="02040503050406030204" pitchFamily="18" charset="0"/>
                          </a:rPr>
                          <m:t>𝛥𝛷</m:t>
                        </m:r>
                      </m:e>
                    </m:d>
                  </m:oMath>
                </a14:m>
                <a:endParaRPr lang="en-IN" sz="2400"/>
              </a:p>
              <a:p>
                <a:pPr marL="285750" indent="-285750">
                  <a:lnSpc>
                    <a:spcPct val="150000"/>
                  </a:lnSpc>
                  <a:buFont typeface="Arial" panose="020B0604020202020204" pitchFamily="34" charset="0"/>
                  <a:buChar char="•"/>
                </a:pPr>
                <a:endParaRPr lang="en-US" sz="2400">
                  <a:latin typeface="Times New Roman" panose="02020603050405020304" pitchFamily="18" charset="0"/>
                  <a:ea typeface="Open Sans" panose="020B0606030504020204" pitchFamily="34" charset="0"/>
                  <a:cs typeface="Times New Roman" panose="02020603050405020304" pitchFamily="18" charset="0"/>
                </a:endParaRPr>
              </a:p>
              <a:p>
                <a:pPr marL="285750" indent="-285750">
                  <a:lnSpc>
                    <a:spcPct val="150000"/>
                  </a:lnSpc>
                  <a:buFont typeface="Arial" panose="020B0604020202020204" pitchFamily="34" charset="0"/>
                  <a:buChar char="•"/>
                </a:pPr>
                <a:r>
                  <a:rPr lang="en-US" sz="2400">
                    <a:latin typeface="Times New Roman" panose="02020603050405020304" pitchFamily="18" charset="0"/>
                    <a:ea typeface="Open Sans" panose="020B0606030504020204" pitchFamily="34" charset="0"/>
                    <a:cs typeface="Times New Roman" panose="02020603050405020304" pitchFamily="18" charset="0"/>
                  </a:rPr>
                  <a:t>Hard to storing and deploying</a:t>
                </a:r>
                <a:endParaRPr lang="en-IN" sz="2400">
                  <a:latin typeface="Times New Roman" panose="02020603050405020304" pitchFamily="18" charset="0"/>
                  <a:ea typeface="Open Sans" panose="020B0606030504020204" pitchFamily="34" charset="0"/>
                  <a:cs typeface="Times New Roman" panose="02020603050405020304" pitchFamily="18" charset="0"/>
                </a:endParaRPr>
              </a:p>
            </p:txBody>
          </p:sp>
        </mc:Choice>
        <mc:Fallback xmlns="">
          <p:sp>
            <p:nvSpPr>
              <p:cNvPr id="13" name="TextBox 12">
                <a:extLst>
                  <a:ext uri="{FF2B5EF4-FFF2-40B4-BE49-F238E27FC236}">
                    <a16:creationId xmlns:a16="http://schemas.microsoft.com/office/drawing/2014/main" id="{90BC240C-1763-23FE-ECF2-C47172A72DC5}"/>
                  </a:ext>
                </a:extLst>
              </p:cNvPr>
              <p:cNvSpPr txBox="1">
                <a:spLocks noRot="1" noChangeAspect="1" noMove="1" noResize="1" noEditPoints="1" noAdjustHandles="1" noChangeArrowheads="1" noChangeShapeType="1" noTextEdit="1"/>
              </p:cNvSpPr>
              <p:nvPr/>
            </p:nvSpPr>
            <p:spPr>
              <a:xfrm>
                <a:off x="6634028" y="3242389"/>
                <a:ext cx="4724400" cy="2795958"/>
              </a:xfrm>
              <a:prstGeom prst="rect">
                <a:avLst/>
              </a:prstGeom>
              <a:blipFill>
                <a:blip r:embed="rId4"/>
                <a:stretch>
                  <a:fillRect l="-1677" b="-4139"/>
                </a:stretch>
              </a:blipFill>
            </p:spPr>
            <p:txBody>
              <a:bodyPr/>
              <a:lstStyle/>
              <a:p>
                <a:r>
                  <a:rPr lang="en-US">
                    <a:noFill/>
                  </a:rPr>
                  <a:t> </a:t>
                </a:r>
              </a:p>
            </p:txBody>
          </p:sp>
        </mc:Fallback>
      </mc:AlternateContent>
    </p:spTree>
    <p:extLst>
      <p:ext uri="{BB962C8B-B14F-4D97-AF65-F5344CB8AC3E}">
        <p14:creationId xmlns:p14="http://schemas.microsoft.com/office/powerpoint/2010/main" val="141298512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68EA0E-AB8F-2D84-1F32-E676832F30DB}"/>
                  </a:ext>
                </a:extLst>
              </p:cNvPr>
              <p:cNvSpPr>
                <a:spLocks noGrp="1"/>
              </p:cNvSpPr>
              <p:nvPr>
                <p:ph idx="1"/>
              </p:nvPr>
            </p:nvSpPr>
            <p:spPr>
              <a:xfrm>
                <a:off x="1371600" y="496111"/>
                <a:ext cx="10241280" cy="5575505"/>
              </a:xfrm>
            </p:spPr>
            <p:txBody>
              <a:bodyPr>
                <a:normAutofit/>
              </a:bodyPr>
              <a:lstStyle/>
              <a:p>
                <a:pPr marL="0" indent="0">
                  <a:buNone/>
                </a:pPr>
                <a:r>
                  <a:rPr lang="en-US" sz="2600" b="1">
                    <a:solidFill>
                      <a:schemeClr val="accent6">
                        <a:lumMod val="50000"/>
                      </a:schemeClr>
                    </a:solidFill>
                    <a:latin typeface="Times New Roman" panose="02020603050405020304" pitchFamily="18" charset="0"/>
                    <a:cs typeface="Times New Roman" panose="02020603050405020304" pitchFamily="18" charset="0"/>
                  </a:rPr>
                  <a:t>Approach</a:t>
                </a:r>
              </a:p>
              <a:p>
                <a:pPr marL="0" indent="0">
                  <a:buNone/>
                </a:pPr>
                <a:endParaRPr lang="en-US" sz="2600">
                  <a:latin typeface="Times New Roman" panose="02020603050405020304" pitchFamily="18" charset="0"/>
                  <a:cs typeface="Times New Roman" panose="02020603050405020304" pitchFamily="18" charset="0"/>
                </a:endParaRPr>
              </a:p>
              <a:p>
                <a:pPr marL="0" indent="0">
                  <a:buNone/>
                </a:pPr>
                <a:r>
                  <a:rPr lang="en-US" sz="2600">
                    <a:latin typeface="Times New Roman" panose="02020603050405020304" pitchFamily="18" charset="0"/>
                    <a:ea typeface="Open Sans" panose="020B0606030504020204" pitchFamily="34" charset="0"/>
                    <a:cs typeface="Times New Roman" panose="02020603050405020304" pitchFamily="18" charset="0"/>
                  </a:rPr>
                  <a:t>Adopt a parameter-efficient approach</a:t>
                </a:r>
              </a:p>
              <a:p>
                <a:r>
                  <a:rPr lang="en-US" sz="2600">
                    <a:latin typeface="Times New Roman" panose="02020603050405020304" pitchFamily="18" charset="0"/>
                    <a:ea typeface="Open Sans" panose="020B0606030504020204" pitchFamily="34" charset="0"/>
                    <a:cs typeface="Times New Roman" panose="02020603050405020304" pitchFamily="18" charset="0"/>
                  </a:rPr>
                  <a:t>The task-specific parameter increment </a:t>
                </a:r>
                <a14:m>
                  <m:oMath xmlns:m="http://schemas.openxmlformats.org/officeDocument/2006/math">
                    <m:r>
                      <a:rPr lang="en-IN" sz="2400" i="1" smtClean="0">
                        <a:latin typeface="Cambria Math" panose="02040503050406030204" pitchFamily="18" charset="0"/>
                      </a:rPr>
                      <m:t>𝛥𝛷</m:t>
                    </m:r>
                    <m:r>
                      <a:rPr lang="en-IN" sz="2400" i="0">
                        <a:latin typeface="Cambria Math" panose="02040503050406030204" pitchFamily="18" charset="0"/>
                      </a:rPr>
                      <m:t>=</m:t>
                    </m:r>
                    <m:r>
                      <a:rPr lang="en-IN" sz="2400" i="1">
                        <a:latin typeface="Cambria Math" panose="02040503050406030204" pitchFamily="18" charset="0"/>
                      </a:rPr>
                      <m:t>𝛥𝛷</m:t>
                    </m:r>
                    <m:d>
                      <m:dPr>
                        <m:ctrlPr>
                          <a:rPr lang="en-IN" sz="2400" i="1">
                            <a:latin typeface="Cambria Math" panose="02040503050406030204" pitchFamily="18" charset="0"/>
                          </a:rPr>
                        </m:ctrlPr>
                      </m:dPr>
                      <m:e>
                        <m:r>
                          <a:rPr lang="en-IN" sz="2400" i="1">
                            <a:latin typeface="Cambria Math" panose="02040503050406030204" pitchFamily="18" charset="0"/>
                          </a:rPr>
                          <m:t>𝛩</m:t>
                        </m:r>
                      </m:e>
                    </m:d>
                  </m:oMath>
                </a14:m>
                <a:endParaRPr lang="en-US" sz="2600">
                  <a:latin typeface="Times New Roman" panose="02020603050405020304" pitchFamily="18" charset="0"/>
                  <a:ea typeface="Open Sans" panose="020B0606030504020204" pitchFamily="34" charset="0"/>
                  <a:cs typeface="Times New Roman" panose="02020603050405020304" pitchFamily="18" charset="0"/>
                </a:endParaRPr>
              </a:p>
              <a:p>
                <a:r>
                  <a:rPr lang="en-US" sz="2600">
                    <a:latin typeface="Times New Roman" panose="02020603050405020304" pitchFamily="18" charset="0"/>
                    <a:ea typeface="Open Sans" panose="020B0606030504020204" pitchFamily="34" charset="0"/>
                    <a:cs typeface="Times New Roman" panose="02020603050405020304" pitchFamily="18" charset="0"/>
                  </a:rPr>
                  <a:t>Encoded by a smaller set of parameters </a:t>
                </a:r>
                <a14:m>
                  <m:oMath xmlns:m="http://schemas.openxmlformats.org/officeDocument/2006/math">
                    <m:r>
                      <a:rPr lang="en-IN" sz="2800" i="1" smtClean="0">
                        <a:latin typeface="Cambria Math" panose="02040503050406030204" pitchFamily="18" charset="0"/>
                      </a:rPr>
                      <m:t>𝛩</m:t>
                    </m:r>
                  </m:oMath>
                </a14:m>
                <a:r>
                  <a:rPr lang="en-US" sz="2600">
                    <a:latin typeface="Times New Roman" panose="02020603050405020304" pitchFamily="18" charset="0"/>
                    <a:ea typeface="Open Sans" panose="020B0606030504020204" pitchFamily="34" charset="0"/>
                    <a:cs typeface="Times New Roman" panose="02020603050405020304" pitchFamily="18" charset="0"/>
                  </a:rPr>
                  <a:t> with </a:t>
                </a:r>
                <a14:m>
                  <m:oMath xmlns:m="http://schemas.openxmlformats.org/officeDocument/2006/math">
                    <m:d>
                      <m:dPr>
                        <m:begChr m:val="|"/>
                        <m:endChr m:val="|"/>
                        <m:ctrlPr>
                          <a:rPr lang="en-IN" sz="2800" i="1">
                            <a:latin typeface="Cambria Math" panose="02040503050406030204" pitchFamily="18" charset="0"/>
                          </a:rPr>
                        </m:ctrlPr>
                      </m:dPr>
                      <m:e>
                        <m:r>
                          <a:rPr lang="en-IN" sz="2800" i="1">
                            <a:latin typeface="Cambria Math" panose="02040503050406030204" pitchFamily="18" charset="0"/>
                          </a:rPr>
                          <m:t>𝛩</m:t>
                        </m:r>
                      </m:e>
                    </m:d>
                    <m:r>
                      <a:rPr lang="en-IN" sz="2800">
                        <a:latin typeface="Cambria Math" panose="02040503050406030204" pitchFamily="18" charset="0"/>
                      </a:rPr>
                      <m:t>≪</m:t>
                    </m:r>
                    <m:d>
                      <m:dPr>
                        <m:begChr m:val="|"/>
                        <m:endChr m:val="|"/>
                        <m:ctrlPr>
                          <a:rPr lang="en-IN" sz="2800" i="1">
                            <a:latin typeface="Cambria Math" panose="02040503050406030204" pitchFamily="18" charset="0"/>
                          </a:rPr>
                        </m:ctrlPr>
                      </m:dPr>
                      <m:e>
                        <m:sSub>
                          <m:sSubPr>
                            <m:ctrlPr>
                              <a:rPr lang="en-IN" sz="2800" i="1">
                                <a:solidFill>
                                  <a:srgbClr val="836967"/>
                                </a:solidFill>
                                <a:latin typeface="Cambria Math" panose="02040503050406030204" pitchFamily="18" charset="0"/>
                              </a:rPr>
                            </m:ctrlPr>
                          </m:sSubPr>
                          <m:e>
                            <m:r>
                              <a:rPr lang="en-IN" sz="2800" i="1">
                                <a:latin typeface="Cambria Math" panose="02040503050406030204" pitchFamily="18" charset="0"/>
                              </a:rPr>
                              <m:t>𝛷</m:t>
                            </m:r>
                          </m:e>
                          <m:sub>
                            <m:r>
                              <a:rPr lang="en-IN" sz="2800">
                                <a:latin typeface="Cambria Math" panose="02040503050406030204" pitchFamily="18" charset="0"/>
                              </a:rPr>
                              <m:t>0</m:t>
                            </m:r>
                          </m:sub>
                        </m:sSub>
                      </m:e>
                    </m:d>
                  </m:oMath>
                </a14:m>
                <a:endParaRPr lang="en-IN" sz="2800"/>
              </a:p>
              <a:p>
                <a:endParaRPr lang="en-IN" sz="260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3068EA0E-AB8F-2D84-1F32-E676832F30DB}"/>
                  </a:ext>
                </a:extLst>
              </p:cNvPr>
              <p:cNvSpPr>
                <a:spLocks noGrp="1" noRot="1" noChangeAspect="1" noMove="1" noResize="1" noEditPoints="1" noAdjustHandles="1" noChangeArrowheads="1" noChangeShapeType="1" noTextEdit="1"/>
              </p:cNvSpPr>
              <p:nvPr>
                <p:ph idx="1"/>
              </p:nvPr>
            </p:nvSpPr>
            <p:spPr>
              <a:xfrm>
                <a:off x="1371600" y="496111"/>
                <a:ext cx="10241280" cy="5575505"/>
              </a:xfrm>
              <a:blipFill>
                <a:blip r:embed="rId2"/>
                <a:stretch>
                  <a:fillRect l="-1071" t="-163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F238369-8422-00D5-C339-11A6FC2B31CD}"/>
              </a:ext>
            </a:extLst>
          </p:cNvPr>
          <p:cNvSpPr>
            <a:spLocks noGrp="1"/>
          </p:cNvSpPr>
          <p:nvPr>
            <p:ph type="ftr" sz="quarter" idx="11"/>
          </p:nvPr>
        </p:nvSpPr>
        <p:spPr/>
        <p:txBody>
          <a:bodyPr/>
          <a:lstStyle/>
          <a:p>
            <a:r>
              <a:rPr lang="en-US" dirty="0"/>
              <a:t>LLM | Premjith B</a:t>
            </a:r>
          </a:p>
        </p:txBody>
      </p:sp>
      <p:sp>
        <p:nvSpPr>
          <p:cNvPr id="5" name="Slide Number Placeholder 4">
            <a:extLst>
              <a:ext uri="{FF2B5EF4-FFF2-40B4-BE49-F238E27FC236}">
                <a16:creationId xmlns:a16="http://schemas.microsoft.com/office/drawing/2014/main" id="{E9AD61FB-AFFE-CC28-57E1-A05F35A311E4}"/>
              </a:ext>
            </a:extLst>
          </p:cNvPr>
          <p:cNvSpPr>
            <a:spLocks noGrp="1"/>
          </p:cNvSpPr>
          <p:nvPr>
            <p:ph type="sldNum" sz="quarter" idx="12"/>
          </p:nvPr>
        </p:nvSpPr>
        <p:spPr/>
        <p:txBody>
          <a:bodyPr/>
          <a:lstStyle/>
          <a:p>
            <a:fld id="{C01389E6-C847-4AD0-B56D-D205B2EAB1EE}" type="slidenum">
              <a:rPr lang="en-US" smtClean="0"/>
              <a:t>199</a:t>
            </a:fld>
            <a:endParaRPr lang="en-US"/>
          </a:p>
        </p:txBody>
      </p:sp>
      <p:pic>
        <p:nvPicPr>
          <p:cNvPr id="9" name="Picture 8">
            <a:extLst>
              <a:ext uri="{FF2B5EF4-FFF2-40B4-BE49-F238E27FC236}">
                <a16:creationId xmlns:a16="http://schemas.microsoft.com/office/drawing/2014/main" id="{7F8599CE-7DDF-EF8F-10E2-BFB97794A044}"/>
              </a:ext>
            </a:extLst>
          </p:cNvPr>
          <p:cNvPicPr>
            <a:picLocks noChangeAspect="1"/>
          </p:cNvPicPr>
          <p:nvPr/>
        </p:nvPicPr>
        <p:blipFill>
          <a:blip r:embed="rId3"/>
          <a:stretch>
            <a:fillRect/>
          </a:stretch>
        </p:blipFill>
        <p:spPr>
          <a:xfrm>
            <a:off x="3200770" y="3793788"/>
            <a:ext cx="5790459" cy="1212327"/>
          </a:xfrm>
          <a:prstGeom prst="rect">
            <a:avLst/>
          </a:prstGeom>
        </p:spPr>
      </p:pic>
    </p:spTree>
    <p:extLst>
      <p:ext uri="{BB962C8B-B14F-4D97-AF65-F5344CB8AC3E}">
        <p14:creationId xmlns:p14="http://schemas.microsoft.com/office/powerpoint/2010/main" val="1169309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5019E6-2BD9-4F92-A543-21D90A1A90AC}"/>
              </a:ext>
            </a:extLst>
          </p:cNvPr>
          <p:cNvSpPr/>
          <p:nvPr/>
        </p:nvSpPr>
        <p:spPr>
          <a:xfrm>
            <a:off x="2443413" y="1513927"/>
            <a:ext cx="8860221" cy="3830145"/>
          </a:xfrm>
          <a:prstGeom prst="rect">
            <a:avLst/>
          </a:prstGeom>
          <a:solidFill>
            <a:srgbClr val="FDDAF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IN" sz="4800" b="1" i="0">
                <a:solidFill>
                  <a:srgbClr val="242424"/>
                </a:solidFill>
                <a:effectLst/>
                <a:highlight>
                  <a:srgbClr val="FFFFFF"/>
                </a:highlight>
                <a:latin typeface="sohne"/>
              </a:rPr>
              <a:t>Prompt Engineering</a:t>
            </a:r>
          </a:p>
        </p:txBody>
      </p:sp>
      <p:sp>
        <p:nvSpPr>
          <p:cNvPr id="2" name="TextBox 1">
            <a:extLst>
              <a:ext uri="{FF2B5EF4-FFF2-40B4-BE49-F238E27FC236}">
                <a16:creationId xmlns:a16="http://schemas.microsoft.com/office/drawing/2014/main" id="{F732896F-E8DF-4C07-9CC4-8C7D6DAF73FF}"/>
              </a:ext>
            </a:extLst>
          </p:cNvPr>
          <p:cNvSpPr txBox="1"/>
          <p:nvPr/>
        </p:nvSpPr>
        <p:spPr>
          <a:xfrm>
            <a:off x="0" y="6026639"/>
            <a:ext cx="2808526" cy="369332"/>
          </a:xfrm>
          <a:prstGeom prst="rect">
            <a:avLst/>
          </a:prstGeom>
          <a:noFill/>
        </p:spPr>
        <p:txBody>
          <a:bodyPr wrap="none" rtlCol="0">
            <a:spAutoFit/>
          </a:bodyPr>
          <a:lstStyle/>
          <a:p>
            <a:r>
              <a:rPr lang="en-IN"/>
              <a:t>Courtesy:, deeplearning.ai , </a:t>
            </a:r>
          </a:p>
        </p:txBody>
      </p:sp>
    </p:spTree>
    <p:extLst>
      <p:ext uri="{BB962C8B-B14F-4D97-AF65-F5344CB8AC3E}">
        <p14:creationId xmlns:p14="http://schemas.microsoft.com/office/powerpoint/2010/main" val="12605335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BB36AC-4559-F867-DF16-0CCE922FCA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DF18305-55EF-449C-4A8B-21373AD51EC1}"/>
              </a:ext>
            </a:extLst>
          </p:cNvPr>
          <p:cNvSpPr>
            <a:spLocks noGrp="1"/>
          </p:cNvSpPr>
          <p:nvPr>
            <p:ph type="title"/>
          </p:nvPr>
        </p:nvSpPr>
        <p:spPr/>
        <p:txBody>
          <a:bodyPr/>
          <a:lstStyle/>
          <a:p>
            <a:r>
              <a:rPr lang="en-US">
                <a:latin typeface="Georgia"/>
              </a:rPr>
              <a:t>Reasoning</a:t>
            </a:r>
            <a:endParaRPr lang="en-US"/>
          </a:p>
        </p:txBody>
      </p:sp>
      <p:pic>
        <p:nvPicPr>
          <p:cNvPr id="4" name="Picture 3" descr="A white box with black text&#10;&#10;AI-generated content may be incorrect.">
            <a:extLst>
              <a:ext uri="{FF2B5EF4-FFF2-40B4-BE49-F238E27FC236}">
                <a16:creationId xmlns:a16="http://schemas.microsoft.com/office/drawing/2014/main" id="{E20C71E9-5DD2-6892-1F12-C5F62D99F610}"/>
              </a:ext>
            </a:extLst>
          </p:cNvPr>
          <p:cNvPicPr>
            <a:picLocks noChangeAspect="1"/>
          </p:cNvPicPr>
          <p:nvPr/>
        </p:nvPicPr>
        <p:blipFill>
          <a:blip r:embed="rId2"/>
          <a:stretch>
            <a:fillRect/>
          </a:stretch>
        </p:blipFill>
        <p:spPr>
          <a:xfrm>
            <a:off x="1262063" y="1300163"/>
            <a:ext cx="9667875" cy="4257675"/>
          </a:xfrm>
          <a:prstGeom prst="rect">
            <a:avLst/>
          </a:prstGeom>
        </p:spPr>
      </p:pic>
    </p:spTree>
    <p:extLst>
      <p:ext uri="{BB962C8B-B14F-4D97-AF65-F5344CB8AC3E}">
        <p14:creationId xmlns:p14="http://schemas.microsoft.com/office/powerpoint/2010/main" val="60947952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B9BE9F-D9A5-7229-764D-707E61960FE0}"/>
                  </a:ext>
                </a:extLst>
              </p:cNvPr>
              <p:cNvSpPr>
                <a:spLocks noGrp="1"/>
              </p:cNvSpPr>
              <p:nvPr>
                <p:ph idx="1"/>
              </p:nvPr>
            </p:nvSpPr>
            <p:spPr>
              <a:xfrm>
                <a:off x="1371600" y="603115"/>
                <a:ext cx="10241280" cy="5468501"/>
              </a:xfrm>
            </p:spPr>
            <p:txBody>
              <a:bodyPr>
                <a:normAutofit/>
              </a:bodyPr>
              <a:lstStyle/>
              <a:p>
                <a:pPr>
                  <a:lnSpc>
                    <a:spcPct val="150000"/>
                  </a:lnSpc>
                  <a:spcBef>
                    <a:spcPts val="0"/>
                  </a:spcBef>
                </a:pPr>
                <a:r>
                  <a:rPr lang="en-US" sz="2600">
                    <a:latin typeface="Times New Roman" panose="02020603050405020304" pitchFamily="18" charset="0"/>
                    <a:ea typeface="Open Sans" panose="020B0606030504020204" pitchFamily="34" charset="0"/>
                    <a:cs typeface="Times New Roman" panose="02020603050405020304" pitchFamily="18" charset="0"/>
                  </a:rPr>
                  <a:t>Subspace spanned by the top</a:t>
                </a:r>
                <a:r>
                  <a:rPr lang="en-US" sz="2600" i="1">
                    <a:latin typeface="Cambria Math" panose="02040503050406030204" pitchFamily="18" charset="0"/>
                    <a:ea typeface="Cambria Math" panose="02040503050406030204" pitchFamily="18" charset="0"/>
                    <a:cs typeface="Times New Roman" panose="02020603050405020304" pitchFamily="18" charset="0"/>
                  </a:rPr>
                  <a:t> </a:t>
                </a:r>
                <a:r>
                  <a:rPr lang="en-US" sz="2600" i="1" err="1">
                    <a:latin typeface="Cambria Math" panose="02040503050406030204" pitchFamily="18" charset="0"/>
                    <a:ea typeface="Cambria Math" panose="02040503050406030204" pitchFamily="18" charset="0"/>
                    <a:cs typeface="Times New Roman" panose="02020603050405020304" pitchFamily="18" charset="0"/>
                  </a:rPr>
                  <a:t>i</a:t>
                </a:r>
                <a:r>
                  <a:rPr lang="en-US" sz="2600" i="1">
                    <a:latin typeface="Cambria Math" panose="02040503050406030204" pitchFamily="18" charset="0"/>
                    <a:ea typeface="Cambria Math" panose="02040503050406030204" pitchFamily="18" charset="0"/>
                    <a:cs typeface="Times New Roman" panose="02020603050405020304" pitchFamily="18" charset="0"/>
                  </a:rPr>
                  <a:t> </a:t>
                </a:r>
                <a:r>
                  <a:rPr lang="en-US" sz="2600">
                    <a:latin typeface="Times New Roman" panose="02020603050405020304" pitchFamily="18" charset="0"/>
                    <a:ea typeface="Open Sans" panose="020B0606030504020204" pitchFamily="34" charset="0"/>
                    <a:cs typeface="Times New Roman" panose="02020603050405020304" pitchFamily="18" charset="0"/>
                  </a:rPr>
                  <a:t>singular vectors of </a:t>
                </a:r>
                <a:r>
                  <a:rPr lang="en-US" sz="2600" i="1">
                    <a:latin typeface="Cambria Math" panose="02040503050406030204" pitchFamily="18" charset="0"/>
                    <a:ea typeface="Cambria Math" panose="02040503050406030204" pitchFamily="18" charset="0"/>
                    <a:cs typeface="Times New Roman" panose="02020603050405020304" pitchFamily="18" charset="0"/>
                  </a:rPr>
                  <a:t>U</a:t>
                </a:r>
                <a:r>
                  <a:rPr lang="en-US" sz="2600" i="1" baseline="-25000">
                    <a:latin typeface="Cambria Math" panose="02040503050406030204" pitchFamily="18" charset="0"/>
                    <a:ea typeface="Cambria Math" panose="02040503050406030204" pitchFamily="18" charset="0"/>
                    <a:cs typeface="Times New Roman" panose="02020603050405020304" pitchFamily="18" charset="0"/>
                  </a:rPr>
                  <a:t>r8</a:t>
                </a:r>
                <a:r>
                  <a:rPr lang="en-US" sz="2600">
                    <a:latin typeface="Times New Roman" panose="02020603050405020304" pitchFamily="18" charset="0"/>
                    <a:ea typeface="Open Sans" panose="020B0606030504020204" pitchFamily="34" charset="0"/>
                    <a:cs typeface="Times New Roman" panose="02020603050405020304" pitchFamily="18" charset="0"/>
                  </a:rPr>
                  <a:t> is contained in the subspace spanned by the top </a:t>
                </a:r>
                <a:r>
                  <a:rPr lang="en-US" sz="2600" i="1">
                    <a:latin typeface="Cambria Math" panose="02040503050406030204" pitchFamily="18" charset="0"/>
                    <a:ea typeface="Cambria Math" panose="02040503050406030204" pitchFamily="18" charset="0"/>
                    <a:cs typeface="Times New Roman" panose="02020603050405020304" pitchFamily="18" charset="0"/>
                  </a:rPr>
                  <a:t>j</a:t>
                </a:r>
                <a:r>
                  <a:rPr lang="en-US" sz="2600">
                    <a:latin typeface="Times New Roman" panose="02020603050405020304" pitchFamily="18" charset="0"/>
                    <a:ea typeface="Open Sans" panose="020B0606030504020204" pitchFamily="34" charset="0"/>
                    <a:cs typeface="Times New Roman" panose="02020603050405020304" pitchFamily="18" charset="0"/>
                  </a:rPr>
                  <a:t> singular vectors of </a:t>
                </a:r>
                <a:r>
                  <a:rPr lang="en-US" sz="2600" i="1">
                    <a:latin typeface="Cambria Math" panose="02040503050406030204" pitchFamily="18" charset="0"/>
                    <a:ea typeface="Cambria Math" panose="02040503050406030204" pitchFamily="18" charset="0"/>
                    <a:cs typeface="Times New Roman" panose="02020603050405020304" pitchFamily="18" charset="0"/>
                  </a:rPr>
                  <a:t>U</a:t>
                </a:r>
                <a:r>
                  <a:rPr lang="en-US" sz="2600" i="1" baseline="-25000">
                    <a:latin typeface="Cambria Math" panose="02040503050406030204" pitchFamily="18" charset="0"/>
                    <a:ea typeface="Cambria Math" panose="02040503050406030204" pitchFamily="18" charset="0"/>
                    <a:cs typeface="Times New Roman" panose="02020603050405020304" pitchFamily="18" charset="0"/>
                  </a:rPr>
                  <a:t>r64</a:t>
                </a:r>
                <a:r>
                  <a:rPr lang="en-US" sz="2600">
                    <a:latin typeface="Times New Roman" panose="02020603050405020304" pitchFamily="18" charset="0"/>
                    <a:ea typeface="Open Sans" panose="020B0606030504020204" pitchFamily="34" charset="0"/>
                    <a:cs typeface="Times New Roman" panose="02020603050405020304" pitchFamily="18" charset="0"/>
                  </a:rPr>
                  <a:t> </a:t>
                </a:r>
              </a:p>
              <a:p>
                <a:pPr>
                  <a:lnSpc>
                    <a:spcPct val="150000"/>
                  </a:lnSpc>
                  <a:spcBef>
                    <a:spcPts val="0"/>
                  </a:spcBef>
                </a:pPr>
                <a14:m>
                  <m:oMath xmlns:m="http://schemas.openxmlformats.org/officeDocument/2006/math">
                    <m:r>
                      <a:rPr lang="en-IN" sz="2600" i="1" smtClean="0">
                        <a:latin typeface="Cambria Math" panose="02040503050406030204" pitchFamily="18" charset="0"/>
                      </a:rPr>
                      <m:t>𝛥</m:t>
                    </m:r>
                    <m:r>
                      <a:rPr lang="en-IN" sz="2600" i="1" smtClean="0">
                        <a:latin typeface="Cambria Math" panose="02040503050406030204" pitchFamily="18" charset="0"/>
                      </a:rPr>
                      <m:t>𝑊</m:t>
                    </m:r>
                  </m:oMath>
                </a14:m>
                <a:r>
                  <a:rPr lang="en-US" sz="2600">
                    <a:latin typeface="Times New Roman" panose="02020603050405020304" pitchFamily="18" charset="0"/>
                    <a:ea typeface="Open Sans" panose="020B0606030504020204" pitchFamily="34" charset="0"/>
                    <a:cs typeface="Times New Roman" panose="02020603050405020304" pitchFamily="18" charset="0"/>
                  </a:rPr>
                  <a:t> has a strong correlation with </a:t>
                </a:r>
                <a14:m>
                  <m:oMath xmlns:m="http://schemas.openxmlformats.org/officeDocument/2006/math">
                    <m:r>
                      <a:rPr lang="en-IN" sz="2600" i="1">
                        <a:latin typeface="Cambria Math" panose="02040503050406030204" pitchFamily="18" charset="0"/>
                      </a:rPr>
                      <m:t>𝑊</m:t>
                    </m:r>
                  </m:oMath>
                </a14:m>
                <a:endParaRPr lang="en-US" sz="2600">
                  <a:latin typeface="Times New Roman" panose="02020603050405020304" pitchFamily="18" charset="0"/>
                  <a:ea typeface="Open Sans" panose="020B0606030504020204" pitchFamily="34" charset="0"/>
                  <a:cs typeface="Times New Roman" panose="02020603050405020304" pitchFamily="18" charset="0"/>
                </a:endParaRPr>
              </a:p>
              <a:p>
                <a:pPr>
                  <a:lnSpc>
                    <a:spcPct val="150000"/>
                  </a:lnSpc>
                  <a:spcBef>
                    <a:spcPts val="0"/>
                  </a:spcBef>
                </a:pPr>
                <a:r>
                  <a:rPr lang="en-US" sz="2600">
                    <a:latin typeface="Times New Roman" panose="02020603050405020304" pitchFamily="18" charset="0"/>
                    <a:ea typeface="Open Sans" panose="020B0606030504020204" pitchFamily="34" charset="0"/>
                    <a:cs typeface="Times New Roman" panose="02020603050405020304" pitchFamily="18" charset="0"/>
                  </a:rPr>
                  <a:t>𝛥𝑊 amplifies some features that are already in  𝑊  but not emphasized in 𝑊</a:t>
                </a:r>
              </a:p>
              <a:p>
                <a:pPr>
                  <a:lnSpc>
                    <a:spcPct val="150000"/>
                  </a:lnSpc>
                  <a:spcBef>
                    <a:spcPts val="0"/>
                  </a:spcBef>
                </a:pPr>
                <a:r>
                  <a:rPr lang="en-US" sz="2600">
                    <a:latin typeface="Times New Roman" panose="02020603050405020304" pitchFamily="18" charset="0"/>
                    <a:ea typeface="Open Sans" panose="020B0606030504020204" pitchFamily="34" charset="0"/>
                    <a:cs typeface="Times New Roman" panose="02020603050405020304" pitchFamily="18" charset="0"/>
                  </a:rPr>
                  <a:t> 𝛥𝑊 with a larger rank tends to pick up more directions already emphasized in 𝑊</a:t>
                </a:r>
                <a:endParaRPr lang="en-IN" sz="2600">
                  <a:latin typeface="Times New Roman" panose="02020603050405020304" pitchFamily="18" charset="0"/>
                  <a:ea typeface="Open Sans" panose="020B0606030504020204" pitchFamily="34" charset="0"/>
                  <a:cs typeface="Times New Roman" panose="02020603050405020304" pitchFamily="18" charset="0"/>
                </a:endParaRPr>
              </a:p>
              <a:p>
                <a:pPr>
                  <a:lnSpc>
                    <a:spcPct val="150000"/>
                  </a:lnSpc>
                  <a:spcBef>
                    <a:spcPts val="0"/>
                  </a:spcBef>
                </a:pPr>
                <a:endParaRPr lang="en-IN" sz="260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82B9BE9F-D9A5-7229-764D-707E61960FE0}"/>
                  </a:ext>
                </a:extLst>
              </p:cNvPr>
              <p:cNvSpPr>
                <a:spLocks noGrp="1" noRot="1" noChangeAspect="1" noMove="1" noResize="1" noEditPoints="1" noAdjustHandles="1" noChangeArrowheads="1" noChangeShapeType="1" noTextEdit="1"/>
              </p:cNvSpPr>
              <p:nvPr>
                <p:ph idx="1"/>
              </p:nvPr>
            </p:nvSpPr>
            <p:spPr>
              <a:xfrm>
                <a:off x="1371600" y="603115"/>
                <a:ext cx="10241280" cy="5468501"/>
              </a:xfrm>
              <a:blipFill>
                <a:blip r:embed="rId2"/>
                <a:stretch>
                  <a:fillRect l="-893" r="-101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3D5FF1D7-6A7D-E172-118C-A4F69BD26A3F}"/>
              </a:ext>
            </a:extLst>
          </p:cNvPr>
          <p:cNvSpPr>
            <a:spLocks noGrp="1"/>
          </p:cNvSpPr>
          <p:nvPr>
            <p:ph type="ftr" sz="quarter" idx="11"/>
          </p:nvPr>
        </p:nvSpPr>
        <p:spPr/>
        <p:txBody>
          <a:bodyPr/>
          <a:lstStyle/>
          <a:p>
            <a:r>
              <a:rPr lang="en-US"/>
              <a:t>LLM | Premjith B</a:t>
            </a:r>
          </a:p>
        </p:txBody>
      </p:sp>
      <p:sp>
        <p:nvSpPr>
          <p:cNvPr id="5" name="Slide Number Placeholder 4">
            <a:extLst>
              <a:ext uri="{FF2B5EF4-FFF2-40B4-BE49-F238E27FC236}">
                <a16:creationId xmlns:a16="http://schemas.microsoft.com/office/drawing/2014/main" id="{FC197AB0-767B-960F-BEFF-9F0AD4E49C89}"/>
              </a:ext>
            </a:extLst>
          </p:cNvPr>
          <p:cNvSpPr>
            <a:spLocks noGrp="1"/>
          </p:cNvSpPr>
          <p:nvPr>
            <p:ph type="sldNum" sz="quarter" idx="12"/>
          </p:nvPr>
        </p:nvSpPr>
        <p:spPr/>
        <p:txBody>
          <a:bodyPr/>
          <a:lstStyle/>
          <a:p>
            <a:fld id="{C01389E6-C847-4AD0-B56D-D205B2EAB1EE}" type="slidenum">
              <a:rPr lang="en-US" smtClean="0"/>
              <a:t>200</a:t>
            </a:fld>
            <a:endParaRPr lang="en-US"/>
          </a:p>
        </p:txBody>
      </p:sp>
    </p:spTree>
    <p:extLst>
      <p:ext uri="{BB962C8B-B14F-4D97-AF65-F5344CB8AC3E}">
        <p14:creationId xmlns:p14="http://schemas.microsoft.com/office/powerpoint/2010/main" val="168553114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0E6C70-75A2-D554-CFC1-ADEF32A6472A}"/>
              </a:ext>
            </a:extLst>
          </p:cNvPr>
          <p:cNvSpPr>
            <a:spLocks noGrp="1"/>
          </p:cNvSpPr>
          <p:nvPr>
            <p:ph idx="1"/>
          </p:nvPr>
        </p:nvSpPr>
        <p:spPr>
          <a:xfrm>
            <a:off x="1371600" y="515566"/>
            <a:ext cx="10241280" cy="5556050"/>
          </a:xfrm>
        </p:spPr>
        <p:txBody>
          <a:bodyPr>
            <a:normAutofit/>
          </a:bodyPr>
          <a:lstStyle/>
          <a:p>
            <a:pPr algn="just"/>
            <a:r>
              <a:rPr lang="en-US" sz="2600">
                <a:solidFill>
                  <a:schemeClr val="tx2">
                    <a:lumMod val="75000"/>
                    <a:lumOff val="25000"/>
                  </a:schemeClr>
                </a:solidFill>
                <a:latin typeface="Times New Roman" panose="02020603050405020304" pitchFamily="18" charset="0"/>
                <a:cs typeface="Times New Roman" panose="02020603050405020304" pitchFamily="18" charset="0"/>
              </a:rPr>
              <a:t>Intrinsic SAID</a:t>
            </a:r>
          </a:p>
          <a:p>
            <a:pPr lvl="1" algn="just"/>
            <a:r>
              <a:rPr lang="en-US" sz="2600">
                <a:latin typeface="Times New Roman" panose="02020603050405020304" pitchFamily="18" charset="0"/>
                <a:cs typeface="Times New Roman" panose="02020603050405020304" pitchFamily="18" charset="0"/>
              </a:rPr>
              <a:t> Structure-Aware Intrinsic Dimension (SAID)</a:t>
            </a:r>
          </a:p>
          <a:p>
            <a:pPr lvl="1" algn="just"/>
            <a:r>
              <a:rPr lang="en-US" sz="2600">
                <a:latin typeface="Times New Roman" panose="02020603050405020304" pitchFamily="18" charset="0"/>
                <a:cs typeface="Times New Roman" panose="02020603050405020304" pitchFamily="18" charset="0"/>
              </a:rPr>
              <a:t>An objective function’s intrinsic dimensionality describes the </a:t>
            </a:r>
            <a:r>
              <a:rPr lang="en-US" sz="2600" b="1">
                <a:solidFill>
                  <a:schemeClr val="accent5">
                    <a:lumMod val="75000"/>
                  </a:schemeClr>
                </a:solidFill>
                <a:latin typeface="Times New Roman" panose="02020603050405020304" pitchFamily="18" charset="0"/>
                <a:cs typeface="Times New Roman" panose="02020603050405020304" pitchFamily="18" charset="0"/>
              </a:rPr>
              <a:t>minimum dimension needed to solve the optimization problem </a:t>
            </a:r>
            <a:r>
              <a:rPr lang="en-US" sz="2600">
                <a:latin typeface="Times New Roman" panose="02020603050405020304" pitchFamily="18" charset="0"/>
                <a:cs typeface="Times New Roman" panose="02020603050405020304" pitchFamily="18" charset="0"/>
              </a:rPr>
              <a:t>it defines to some precision level</a:t>
            </a:r>
          </a:p>
          <a:p>
            <a:pPr lvl="1" algn="just"/>
            <a:r>
              <a:rPr lang="en-US" sz="2600">
                <a:latin typeface="Times New Roman" panose="02020603050405020304" pitchFamily="18" charset="0"/>
                <a:cs typeface="Times New Roman" panose="02020603050405020304" pitchFamily="18" charset="0"/>
              </a:rPr>
              <a:t>Intrinsic dimensionality of a pre-trained LLM (or LM): </a:t>
            </a:r>
            <a:r>
              <a:rPr lang="en-US" sz="2600" b="1">
                <a:solidFill>
                  <a:schemeClr val="accent3">
                    <a:lumMod val="50000"/>
                  </a:schemeClr>
                </a:solidFill>
                <a:latin typeface="Times New Roman" panose="02020603050405020304" pitchFamily="18" charset="0"/>
                <a:cs typeface="Times New Roman" panose="02020603050405020304" pitchFamily="18" charset="0"/>
              </a:rPr>
              <a:t>The number of free parameters required to closely approximate the optimization problem to be solved during fine-tuning of a model for a downstream task</a:t>
            </a:r>
            <a:r>
              <a:rPr lang="en-US" sz="2600">
                <a:latin typeface="Times New Roman" panose="02020603050405020304" pitchFamily="18" charset="0"/>
                <a:cs typeface="Times New Roman" panose="02020603050405020304" pitchFamily="18" charset="0"/>
              </a:rPr>
              <a:t>.</a:t>
            </a:r>
          </a:p>
          <a:p>
            <a:pPr lvl="2" algn="just"/>
            <a:r>
              <a:rPr lang="en-US" sz="2400">
                <a:latin typeface="Times New Roman" panose="02020603050405020304" pitchFamily="18" charset="0"/>
                <a:cs typeface="Times New Roman" panose="02020603050405020304" pitchFamily="18" charset="0"/>
              </a:rPr>
              <a:t>Intrinsic dimension is the lowest dimensional subspace in which one can optimize the original function to within a certain level of approximation error</a:t>
            </a:r>
          </a:p>
          <a:p>
            <a:pPr lvl="1" algn="just"/>
            <a:endParaRPr lang="en-US" sz="2600">
              <a:latin typeface="Times New Roman" panose="02020603050405020304" pitchFamily="18" charset="0"/>
              <a:cs typeface="Times New Roman" panose="02020603050405020304" pitchFamily="18" charset="0"/>
            </a:endParaRPr>
          </a:p>
          <a:p>
            <a:pPr lvl="1" algn="just"/>
            <a:endParaRPr lang="en-IN" sz="260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5F4D8B11-9F40-487D-2F59-01BE41105F0C}"/>
              </a:ext>
            </a:extLst>
          </p:cNvPr>
          <p:cNvSpPr>
            <a:spLocks noGrp="1"/>
          </p:cNvSpPr>
          <p:nvPr>
            <p:ph type="sldNum" sz="quarter" idx="12"/>
          </p:nvPr>
        </p:nvSpPr>
        <p:spPr/>
        <p:txBody>
          <a:bodyPr/>
          <a:lstStyle/>
          <a:p>
            <a:fld id="{C01389E6-C847-4AD0-B56D-D205B2EAB1EE}" type="slidenum">
              <a:rPr lang="en-US" smtClean="0"/>
              <a:t>201</a:t>
            </a:fld>
            <a:endParaRPr lang="en-US"/>
          </a:p>
        </p:txBody>
      </p:sp>
    </p:spTree>
    <p:extLst>
      <p:ext uri="{BB962C8B-B14F-4D97-AF65-F5344CB8AC3E}">
        <p14:creationId xmlns:p14="http://schemas.microsoft.com/office/powerpoint/2010/main" val="428329131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34034C4-AB48-F2F2-03C0-624DECB31ACA}"/>
              </a:ext>
            </a:extLst>
          </p:cNvPr>
          <p:cNvSpPr>
            <a:spLocks noGrp="1"/>
          </p:cNvSpPr>
          <p:nvPr>
            <p:ph type="ftr" sz="quarter" idx="11"/>
          </p:nvPr>
        </p:nvSpPr>
        <p:spPr/>
        <p:txBody>
          <a:bodyPr/>
          <a:lstStyle/>
          <a:p>
            <a:r>
              <a:rPr lang="en-US"/>
              <a:t>LLM | Premjith B</a:t>
            </a:r>
          </a:p>
        </p:txBody>
      </p:sp>
      <p:sp>
        <p:nvSpPr>
          <p:cNvPr id="5" name="Slide Number Placeholder 4">
            <a:extLst>
              <a:ext uri="{FF2B5EF4-FFF2-40B4-BE49-F238E27FC236}">
                <a16:creationId xmlns:a16="http://schemas.microsoft.com/office/drawing/2014/main" id="{02019962-0B03-ECA2-5CC6-2551892A5A76}"/>
              </a:ext>
            </a:extLst>
          </p:cNvPr>
          <p:cNvSpPr>
            <a:spLocks noGrp="1"/>
          </p:cNvSpPr>
          <p:nvPr>
            <p:ph type="sldNum" sz="quarter" idx="12"/>
          </p:nvPr>
        </p:nvSpPr>
        <p:spPr/>
        <p:txBody>
          <a:bodyPr/>
          <a:lstStyle/>
          <a:p>
            <a:fld id="{C01389E6-C847-4AD0-B56D-D205B2EAB1EE}" type="slidenum">
              <a:rPr lang="en-US" smtClean="0"/>
              <a:t>202</a:t>
            </a:fld>
            <a:endParaRPr lang="en-US"/>
          </a:p>
        </p:txBody>
      </p:sp>
      <p:pic>
        <p:nvPicPr>
          <p:cNvPr id="9" name="Picture 8">
            <a:extLst>
              <a:ext uri="{FF2B5EF4-FFF2-40B4-BE49-F238E27FC236}">
                <a16:creationId xmlns:a16="http://schemas.microsoft.com/office/drawing/2014/main" id="{09405CD0-4997-85B8-330E-7AA8D039621E}"/>
              </a:ext>
            </a:extLst>
          </p:cNvPr>
          <p:cNvPicPr>
            <a:picLocks noChangeAspect="1"/>
          </p:cNvPicPr>
          <p:nvPr/>
        </p:nvPicPr>
        <p:blipFill>
          <a:blip r:embed="rId2"/>
          <a:stretch>
            <a:fillRect/>
          </a:stretch>
        </p:blipFill>
        <p:spPr>
          <a:xfrm>
            <a:off x="1299453" y="1497251"/>
            <a:ext cx="2778060" cy="603926"/>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A2AB41B-0F26-D2E0-2CCA-8AE7F3C83F2F}"/>
                  </a:ext>
                </a:extLst>
              </p:cNvPr>
              <p:cNvSpPr txBox="1"/>
              <p:nvPr/>
            </p:nvSpPr>
            <p:spPr>
              <a:xfrm>
                <a:off x="4387175" y="1568381"/>
                <a:ext cx="7719482"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Set of </a:t>
                </a:r>
                <a14:m>
                  <m:oMath xmlns:m="http://schemas.openxmlformats.org/officeDocument/2006/math">
                    <m:r>
                      <a:rPr lang="en-IN" sz="2400" i="1" smtClean="0">
                        <a:latin typeface="Cambria Math" panose="02040503050406030204" pitchFamily="18" charset="0"/>
                      </a:rPr>
                      <m:t>𝐷</m:t>
                    </m:r>
                  </m:oMath>
                </a14:m>
                <a:r>
                  <a:rPr lang="en-IN"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parameters that parameterize some model </a:t>
                </a:r>
                <a14:m>
                  <m:oMath xmlns:m="http://schemas.openxmlformats.org/officeDocument/2006/math">
                    <m:r>
                      <a:rPr lang="en-US" sz="2400" i="1">
                        <a:latin typeface="Cambria Math" panose="02040503050406030204" pitchFamily="18" charset="0"/>
                      </a:rPr>
                      <m:t>𝑓</m:t>
                    </m:r>
                    <m:d>
                      <m:dPr>
                        <m:ctrlPr>
                          <a:rPr lang="en-IN" sz="2400" i="1">
                            <a:latin typeface="Cambria Math" panose="02040503050406030204" pitchFamily="18" charset="0"/>
                          </a:rPr>
                        </m:ctrlPr>
                      </m:dPr>
                      <m:e>
                        <m:r>
                          <a:rPr lang="en-IN" sz="2400">
                            <a:latin typeface="Cambria Math" panose="02040503050406030204" pitchFamily="18" charset="0"/>
                          </a:rPr>
                          <m:t>.,</m:t>
                        </m:r>
                        <m:r>
                          <a:rPr lang="en-IN" sz="2400" i="1">
                            <a:latin typeface="Cambria Math" panose="02040503050406030204" pitchFamily="18" charset="0"/>
                          </a:rPr>
                          <m:t>𝜃</m:t>
                        </m:r>
                      </m:e>
                    </m:d>
                  </m:oMath>
                </a14:m>
                <a:endParaRPr lang="en-IN" sz="2400">
                  <a:latin typeface="Times New Roman" panose="02020603050405020304" pitchFamily="18" charset="0"/>
                  <a:cs typeface="Times New Roman" panose="02020603050405020304" pitchFamily="18" charset="0"/>
                </a:endParaRPr>
              </a:p>
            </p:txBody>
          </p:sp>
        </mc:Choice>
        <mc:Fallback xmlns="">
          <p:sp>
            <p:nvSpPr>
              <p:cNvPr id="10" name="TextBox 9">
                <a:extLst>
                  <a:ext uri="{FF2B5EF4-FFF2-40B4-BE49-F238E27FC236}">
                    <a16:creationId xmlns:a16="http://schemas.microsoft.com/office/drawing/2014/main" id="{1A2AB41B-0F26-D2E0-2CCA-8AE7F3C83F2F}"/>
                  </a:ext>
                </a:extLst>
              </p:cNvPr>
              <p:cNvSpPr txBox="1">
                <a:spLocks noRot="1" noChangeAspect="1" noMove="1" noResize="1" noEditPoints="1" noAdjustHandles="1" noChangeArrowheads="1" noChangeShapeType="1" noTextEdit="1"/>
              </p:cNvSpPr>
              <p:nvPr/>
            </p:nvSpPr>
            <p:spPr>
              <a:xfrm>
                <a:off x="4387175" y="1568381"/>
                <a:ext cx="7719482" cy="461665"/>
              </a:xfrm>
              <a:prstGeom prst="rect">
                <a:avLst/>
              </a:prstGeom>
              <a:blipFill>
                <a:blip r:embed="rId3"/>
                <a:stretch>
                  <a:fillRect l="-1264"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ACC1202-E9D8-2692-9043-28A84E733A3B}"/>
                  </a:ext>
                </a:extLst>
              </p:cNvPr>
              <p:cNvSpPr txBox="1"/>
              <p:nvPr/>
            </p:nvSpPr>
            <p:spPr>
              <a:xfrm>
                <a:off x="1299453" y="2889433"/>
                <a:ext cx="9673347" cy="461665"/>
              </a:xfrm>
              <a:prstGeom prst="rect">
                <a:avLst/>
              </a:prstGeom>
              <a:noFill/>
            </p:spPr>
            <p:txBody>
              <a:bodyPr wrap="square">
                <a:spAutoFit/>
              </a:bodyPr>
              <a:lstStyle/>
              <a:p>
                <a:r>
                  <a:rPr lang="en-IN" sz="2400">
                    <a:latin typeface="Times New Roman" panose="02020603050405020304" pitchFamily="18" charset="0"/>
                    <a:cs typeface="Times New Roman" panose="02020603050405020304" pitchFamily="18" charset="0"/>
                  </a:rPr>
                  <a:t>Generally, re-parameterize in the lower-dimensional </a:t>
                </a:r>
                <a14:m>
                  <m:oMath xmlns:m="http://schemas.openxmlformats.org/officeDocument/2006/math">
                    <m:r>
                      <a:rPr lang="en-IN" sz="2400" i="1" smtClean="0">
                        <a:latin typeface="Cambria Math" panose="02040503050406030204" pitchFamily="18" charset="0"/>
                      </a:rPr>
                      <m:t>𝑑</m:t>
                    </m:r>
                  </m:oMath>
                </a14:m>
                <a:r>
                  <a:rPr lang="en-IN" sz="2400">
                    <a:latin typeface="Times New Roman" panose="02020603050405020304" pitchFamily="18" charset="0"/>
                    <a:cs typeface="Times New Roman" panose="02020603050405020304" pitchFamily="18" charset="0"/>
                  </a:rPr>
                  <a:t>-dimensions</a:t>
                </a:r>
              </a:p>
            </p:txBody>
          </p:sp>
        </mc:Choice>
        <mc:Fallback xmlns="">
          <p:sp>
            <p:nvSpPr>
              <p:cNvPr id="16" name="TextBox 15">
                <a:extLst>
                  <a:ext uri="{FF2B5EF4-FFF2-40B4-BE49-F238E27FC236}">
                    <a16:creationId xmlns:a16="http://schemas.microsoft.com/office/drawing/2014/main" id="{6ACC1202-E9D8-2692-9043-28A84E733A3B}"/>
                  </a:ext>
                </a:extLst>
              </p:cNvPr>
              <p:cNvSpPr txBox="1">
                <a:spLocks noRot="1" noChangeAspect="1" noMove="1" noResize="1" noEditPoints="1" noAdjustHandles="1" noChangeArrowheads="1" noChangeShapeType="1" noTextEdit="1"/>
              </p:cNvSpPr>
              <p:nvPr/>
            </p:nvSpPr>
            <p:spPr>
              <a:xfrm>
                <a:off x="1299453" y="2889433"/>
                <a:ext cx="9673347" cy="461665"/>
              </a:xfrm>
              <a:prstGeom prst="rect">
                <a:avLst/>
              </a:prstGeom>
              <a:blipFill>
                <a:blip r:embed="rId4"/>
                <a:stretch>
                  <a:fillRect l="-945" t="-10526" b="-28947"/>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E7D982E7-B780-2E02-F951-E113E8BB2884}"/>
              </a:ext>
            </a:extLst>
          </p:cNvPr>
          <p:cNvPicPr>
            <a:picLocks noChangeAspect="1"/>
          </p:cNvPicPr>
          <p:nvPr/>
        </p:nvPicPr>
        <p:blipFill>
          <a:blip r:embed="rId5"/>
          <a:stretch>
            <a:fillRect/>
          </a:stretch>
        </p:blipFill>
        <p:spPr>
          <a:xfrm>
            <a:off x="4077513" y="3422229"/>
            <a:ext cx="2452918" cy="642431"/>
          </a:xfrm>
          <a:prstGeom prst="rect">
            <a:avLst/>
          </a:prstGeom>
        </p:spPr>
      </p:pic>
      <p:pic>
        <p:nvPicPr>
          <p:cNvPr id="22" name="Picture 21">
            <a:extLst>
              <a:ext uri="{FF2B5EF4-FFF2-40B4-BE49-F238E27FC236}">
                <a16:creationId xmlns:a16="http://schemas.microsoft.com/office/drawing/2014/main" id="{83C59C78-1A34-C3D0-37B3-14BE39F0AB5C}"/>
              </a:ext>
            </a:extLst>
          </p:cNvPr>
          <p:cNvPicPr>
            <a:picLocks noChangeAspect="1"/>
          </p:cNvPicPr>
          <p:nvPr/>
        </p:nvPicPr>
        <p:blipFill>
          <a:blip r:embed="rId6"/>
          <a:stretch>
            <a:fillRect/>
          </a:stretch>
        </p:blipFill>
        <p:spPr>
          <a:xfrm>
            <a:off x="4077513" y="4135791"/>
            <a:ext cx="1885542" cy="482348"/>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21A4CFF-9652-9E6B-6519-555AB00A2DD2}"/>
                  </a:ext>
                </a:extLst>
              </p:cNvPr>
              <p:cNvSpPr txBox="1"/>
              <p:nvPr/>
            </p:nvSpPr>
            <p:spPr>
              <a:xfrm>
                <a:off x="4077513" y="4758331"/>
                <a:ext cx="6094378" cy="469167"/>
              </a:xfrm>
              <a:prstGeom prst="rect">
                <a:avLst/>
              </a:prstGeom>
              <a:noFill/>
            </p:spPr>
            <p:txBody>
              <a:bodyPr wrap="square">
                <a:spAutoFit/>
              </a:bodyPr>
              <a:lstStyle/>
              <a:p>
                <a14:m>
                  <m:oMath xmlns:m="http://schemas.openxmlformats.org/officeDocument/2006/math">
                    <m:sSubSup>
                      <m:sSubSupPr>
                        <m:ctrlPr>
                          <a:rPr lang="en-IN" sz="2400" i="1" smtClean="0">
                            <a:solidFill>
                              <a:srgbClr val="836967"/>
                            </a:solidFill>
                            <a:latin typeface="Cambria Math" panose="02040503050406030204" pitchFamily="18" charset="0"/>
                          </a:rPr>
                        </m:ctrlPr>
                      </m:sSubSupPr>
                      <m:e>
                        <m:r>
                          <a:rPr lang="en-IN" sz="2400" i="1">
                            <a:latin typeface="Cambria Math" panose="02040503050406030204" pitchFamily="18" charset="0"/>
                          </a:rPr>
                          <m:t>𝜃</m:t>
                        </m:r>
                      </m:e>
                      <m:sub>
                        <m:r>
                          <a:rPr lang="en-IN" sz="2400" i="0">
                            <a:latin typeface="Cambria Math" panose="02040503050406030204" pitchFamily="18" charset="0"/>
                          </a:rPr>
                          <m:t>0</m:t>
                        </m:r>
                      </m:sub>
                      <m:sup>
                        <m:r>
                          <a:rPr lang="en-IN" sz="2400" i="1">
                            <a:latin typeface="Cambria Math" panose="02040503050406030204" pitchFamily="18" charset="0"/>
                          </a:rPr>
                          <m:t>𝐷</m:t>
                        </m:r>
                      </m:sup>
                    </m:sSubSup>
                  </m:oMath>
                </a14:m>
                <a:r>
                  <a:rPr lang="en-IN" sz="2400">
                    <a:latin typeface="Times New Roman" panose="02020603050405020304" pitchFamily="18" charset="0"/>
                    <a:cs typeface="Times New Roman" panose="02020603050405020304" pitchFamily="18" charset="0"/>
                  </a:rPr>
                  <a:t> is the original model parameterization</a:t>
                </a:r>
              </a:p>
            </p:txBody>
          </p:sp>
        </mc:Choice>
        <mc:Fallback xmlns="">
          <p:sp>
            <p:nvSpPr>
              <p:cNvPr id="24" name="TextBox 23">
                <a:extLst>
                  <a:ext uri="{FF2B5EF4-FFF2-40B4-BE49-F238E27FC236}">
                    <a16:creationId xmlns:a16="http://schemas.microsoft.com/office/drawing/2014/main" id="{E21A4CFF-9652-9E6B-6519-555AB00A2DD2}"/>
                  </a:ext>
                </a:extLst>
              </p:cNvPr>
              <p:cNvSpPr txBox="1">
                <a:spLocks noRot="1" noChangeAspect="1" noMove="1" noResize="1" noEditPoints="1" noAdjustHandles="1" noChangeArrowheads="1" noChangeShapeType="1" noTextEdit="1"/>
              </p:cNvSpPr>
              <p:nvPr/>
            </p:nvSpPr>
            <p:spPr>
              <a:xfrm>
                <a:off x="4077513" y="4758331"/>
                <a:ext cx="6094378" cy="469167"/>
              </a:xfrm>
              <a:prstGeom prst="rect">
                <a:avLst/>
              </a:prstGeom>
              <a:blipFill>
                <a:blip r:embed="rId7"/>
                <a:stretch>
                  <a:fillRect l="-300" t="-7792" b="-29870"/>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77DB4493-2FEB-FC0E-1ECE-BD655D2B626A}"/>
              </a:ext>
            </a:extLst>
          </p:cNvPr>
          <p:cNvSpPr txBox="1"/>
          <p:nvPr/>
        </p:nvSpPr>
        <p:spPr>
          <a:xfrm>
            <a:off x="6530431" y="4204852"/>
            <a:ext cx="2963694"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Linear projection</a:t>
            </a:r>
            <a:endParaRPr lang="en-IN"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023801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6C4A1C-DF40-FDF6-6149-2FF6B1478C35}"/>
              </a:ext>
            </a:extLst>
          </p:cNvPr>
          <p:cNvSpPr>
            <a:spLocks noGrp="1"/>
          </p:cNvSpPr>
          <p:nvPr>
            <p:ph idx="1"/>
          </p:nvPr>
        </p:nvSpPr>
        <p:spPr>
          <a:xfrm>
            <a:off x="1371600" y="992221"/>
            <a:ext cx="10241280" cy="5079395"/>
          </a:xfrm>
        </p:spPr>
        <p:txBody>
          <a:bodyPr>
            <a:normAutofit/>
          </a:bodyPr>
          <a:lstStyle/>
          <a:p>
            <a:pPr marL="0" indent="0">
              <a:buNone/>
            </a:pPr>
            <a:r>
              <a:rPr lang="en-US" sz="2400" b="1" dirty="0">
                <a:solidFill>
                  <a:schemeClr val="accent1">
                    <a:lumMod val="75000"/>
                  </a:schemeClr>
                </a:solidFill>
                <a:latin typeface="Times New Roman" panose="02020603050405020304" pitchFamily="18" charset="0"/>
                <a:cs typeface="Times New Roman" panose="02020603050405020304" pitchFamily="18" charset="0"/>
              </a:rPr>
              <a:t>SAID</a:t>
            </a:r>
            <a:endParaRPr lang="en-IN" sz="2400"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45E10C8D-8263-4581-E5F3-E29A4851CC49}"/>
              </a:ext>
            </a:extLst>
          </p:cNvPr>
          <p:cNvSpPr>
            <a:spLocks noGrp="1"/>
          </p:cNvSpPr>
          <p:nvPr>
            <p:ph type="ftr" sz="quarter" idx="11"/>
          </p:nvPr>
        </p:nvSpPr>
        <p:spPr/>
        <p:txBody>
          <a:bodyPr/>
          <a:lstStyle/>
          <a:p>
            <a:r>
              <a:rPr lang="en-US" dirty="0"/>
              <a:t>LLM | Premjith B</a:t>
            </a:r>
          </a:p>
        </p:txBody>
      </p:sp>
      <p:sp>
        <p:nvSpPr>
          <p:cNvPr id="5" name="Slide Number Placeholder 4">
            <a:extLst>
              <a:ext uri="{FF2B5EF4-FFF2-40B4-BE49-F238E27FC236}">
                <a16:creationId xmlns:a16="http://schemas.microsoft.com/office/drawing/2014/main" id="{3A90CE97-42D6-CE11-37D8-C5AB857EA271}"/>
              </a:ext>
            </a:extLst>
          </p:cNvPr>
          <p:cNvSpPr>
            <a:spLocks noGrp="1"/>
          </p:cNvSpPr>
          <p:nvPr>
            <p:ph type="sldNum" sz="quarter" idx="12"/>
          </p:nvPr>
        </p:nvSpPr>
        <p:spPr/>
        <p:txBody>
          <a:bodyPr/>
          <a:lstStyle/>
          <a:p>
            <a:fld id="{C01389E6-C847-4AD0-B56D-D205B2EAB1EE}" type="slidenum">
              <a:rPr lang="en-US" smtClean="0"/>
              <a:t>203</a:t>
            </a:fld>
            <a:endParaRPr lang="en-US"/>
          </a:p>
        </p:txBody>
      </p:sp>
      <p:pic>
        <p:nvPicPr>
          <p:cNvPr id="7" name="Picture 6">
            <a:extLst>
              <a:ext uri="{FF2B5EF4-FFF2-40B4-BE49-F238E27FC236}">
                <a16:creationId xmlns:a16="http://schemas.microsoft.com/office/drawing/2014/main" id="{87371E20-6EB0-46C2-29A2-D2E33C2CD136}"/>
              </a:ext>
            </a:extLst>
          </p:cNvPr>
          <p:cNvPicPr>
            <a:picLocks noChangeAspect="1"/>
          </p:cNvPicPr>
          <p:nvPr/>
        </p:nvPicPr>
        <p:blipFill>
          <a:blip r:embed="rId2"/>
          <a:stretch>
            <a:fillRect/>
          </a:stretch>
        </p:blipFill>
        <p:spPr>
          <a:xfrm>
            <a:off x="4481587" y="1439102"/>
            <a:ext cx="3228825" cy="70059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4682F85-FEB0-7C1A-C944-C1B7474ACAC7}"/>
                  </a:ext>
                </a:extLst>
              </p:cNvPr>
              <p:cNvSpPr txBox="1"/>
              <p:nvPr/>
            </p:nvSpPr>
            <p:spPr>
              <a:xfrm>
                <a:off x="4216939" y="2393005"/>
                <a:ext cx="3754877" cy="461665"/>
              </a:xfrm>
              <a:prstGeom prst="rect">
                <a:avLst/>
              </a:prstGeom>
              <a:noFill/>
            </p:spPr>
            <p:txBody>
              <a:bodyPr wrap="square" rtlCol="0">
                <a:spAutoFit/>
              </a:bodyPr>
              <a:lstStyle/>
              <a:p>
                <a14:m>
                  <m:oMath xmlns:m="http://schemas.openxmlformats.org/officeDocument/2006/math">
                    <m:r>
                      <a:rPr lang="en-IN" sz="2400" i="1" smtClean="0">
                        <a:latin typeface="Cambria Math" panose="02040503050406030204" pitchFamily="18" charset="0"/>
                      </a:rPr>
                      <m:t>𝑚</m:t>
                    </m:r>
                  </m:oMath>
                </a14:m>
                <a:r>
                  <a:rPr lang="en-IN"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is the number of layers</a:t>
                </a:r>
                <a:endParaRPr lang="en-IN" sz="2400">
                  <a:latin typeface="Times New Roman" panose="02020603050405020304" pitchFamily="18" charset="0"/>
                  <a:cs typeface="Times New Roman" panose="02020603050405020304" pitchFamily="18" charset="0"/>
                </a:endParaRPr>
              </a:p>
            </p:txBody>
          </p:sp>
        </mc:Choice>
        <mc:Fallback xmlns="">
          <p:sp>
            <p:nvSpPr>
              <p:cNvPr id="8" name="TextBox 7">
                <a:extLst>
                  <a:ext uri="{FF2B5EF4-FFF2-40B4-BE49-F238E27FC236}">
                    <a16:creationId xmlns:a16="http://schemas.microsoft.com/office/drawing/2014/main" id="{94682F85-FEB0-7C1A-C944-C1B7474ACAC7}"/>
                  </a:ext>
                </a:extLst>
              </p:cNvPr>
              <p:cNvSpPr txBox="1">
                <a:spLocks noRot="1" noChangeAspect="1" noMove="1" noResize="1" noEditPoints="1" noAdjustHandles="1" noChangeArrowheads="1" noChangeShapeType="1" noTextEdit="1"/>
              </p:cNvSpPr>
              <p:nvPr/>
            </p:nvSpPr>
            <p:spPr>
              <a:xfrm>
                <a:off x="4216939" y="2393005"/>
                <a:ext cx="3754877" cy="461665"/>
              </a:xfrm>
              <a:prstGeom prst="rect">
                <a:avLst/>
              </a:prstGeom>
              <a:blipFill>
                <a:blip r:embed="rId3"/>
                <a:stretch>
                  <a:fillRect t="-10667"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989AA0E-60FB-E5E1-4EC6-F6F959C4F898}"/>
                  </a:ext>
                </a:extLst>
              </p:cNvPr>
              <p:cNvSpPr txBox="1"/>
              <p:nvPr/>
            </p:nvSpPr>
            <p:spPr>
              <a:xfrm>
                <a:off x="4216939" y="2967335"/>
                <a:ext cx="3754877" cy="461665"/>
              </a:xfrm>
              <a:prstGeom prst="rect">
                <a:avLst/>
              </a:prstGeom>
              <a:noFill/>
            </p:spPr>
            <p:txBody>
              <a:bodyPr wrap="square" rtlCol="0">
                <a:spAutoFit/>
              </a:bodyPr>
              <a:lstStyle/>
              <a:p>
                <a14:m>
                  <m:oMath xmlns:m="http://schemas.openxmlformats.org/officeDocument/2006/math">
                    <m:r>
                      <a:rPr lang="en-US" sz="2400" b="0" i="1" smtClean="0">
                        <a:latin typeface="Cambria Math" panose="02040503050406030204" pitchFamily="18" charset="0"/>
                      </a:rPr>
                      <m:t>𝑖</m:t>
                    </m:r>
                  </m:oMath>
                </a14:m>
                <a:r>
                  <a:rPr lang="en-IN"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represents a layer</a:t>
                </a:r>
                <a:endParaRPr lang="en-IN" sz="2400">
                  <a:latin typeface="Times New Roman" panose="02020603050405020304" pitchFamily="18" charset="0"/>
                  <a:cs typeface="Times New Roman" panose="02020603050405020304" pitchFamily="18" charset="0"/>
                </a:endParaRPr>
              </a:p>
            </p:txBody>
          </p:sp>
        </mc:Choice>
        <mc:Fallback xmlns="">
          <p:sp>
            <p:nvSpPr>
              <p:cNvPr id="11" name="TextBox 10">
                <a:extLst>
                  <a:ext uri="{FF2B5EF4-FFF2-40B4-BE49-F238E27FC236}">
                    <a16:creationId xmlns:a16="http://schemas.microsoft.com/office/drawing/2014/main" id="{6989AA0E-60FB-E5E1-4EC6-F6F959C4F898}"/>
                  </a:ext>
                </a:extLst>
              </p:cNvPr>
              <p:cNvSpPr txBox="1">
                <a:spLocks noRot="1" noChangeAspect="1" noMove="1" noResize="1" noEditPoints="1" noAdjustHandles="1" noChangeArrowheads="1" noChangeShapeType="1" noTextEdit="1"/>
              </p:cNvSpPr>
              <p:nvPr/>
            </p:nvSpPr>
            <p:spPr>
              <a:xfrm>
                <a:off x="4216939" y="2967335"/>
                <a:ext cx="3754877" cy="461665"/>
              </a:xfrm>
              <a:prstGeom prst="rect">
                <a:avLst/>
              </a:prstGeom>
              <a:blipFill>
                <a:blip r:embed="rId4"/>
                <a:stretch>
                  <a:fillRect l="-487"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C422AD9-CB76-15C2-B17F-323D4E53F276}"/>
                  </a:ext>
                </a:extLst>
              </p:cNvPr>
              <p:cNvSpPr txBox="1"/>
              <p:nvPr/>
            </p:nvSpPr>
            <p:spPr>
              <a:xfrm>
                <a:off x="4216938" y="3541666"/>
                <a:ext cx="3754877" cy="461665"/>
              </a:xfrm>
              <a:prstGeom prst="rect">
                <a:avLst/>
              </a:prstGeom>
              <a:noFill/>
            </p:spPr>
            <p:txBody>
              <a:bodyPr wrap="square" rtlCol="0">
                <a:spAutoFit/>
              </a:bodyPr>
              <a:lstStyle/>
              <a:p>
                <a14:m>
                  <m:oMath xmlns:m="http://schemas.openxmlformats.org/officeDocument/2006/math">
                    <m:r>
                      <a:rPr lang="en-IN" sz="2400" i="1">
                        <a:latin typeface="Cambria Math" panose="02040503050406030204" pitchFamily="18" charset="0"/>
                      </a:rPr>
                      <m:t>𝜆</m:t>
                    </m:r>
                  </m:oMath>
                </a14:m>
                <a:r>
                  <a:rPr lang="en-IN" sz="2400"/>
                  <a:t> </a:t>
                </a:r>
                <a:r>
                  <a:rPr lang="en-US" sz="2400">
                    <a:latin typeface="Times New Roman" panose="02020603050405020304" pitchFamily="18" charset="0"/>
                    <a:cs typeface="Times New Roman" panose="02020603050405020304" pitchFamily="18" charset="0"/>
                  </a:rPr>
                  <a:t>is a scaling parameter</a:t>
                </a:r>
                <a:endParaRPr lang="en-IN" sz="2400">
                  <a:latin typeface="Times New Roman" panose="02020603050405020304" pitchFamily="18" charset="0"/>
                  <a:cs typeface="Times New Roman" panose="02020603050405020304" pitchFamily="18" charset="0"/>
                </a:endParaRPr>
              </a:p>
            </p:txBody>
          </p:sp>
        </mc:Choice>
        <mc:Fallback xmlns="">
          <p:sp>
            <p:nvSpPr>
              <p:cNvPr id="12" name="TextBox 11">
                <a:extLst>
                  <a:ext uri="{FF2B5EF4-FFF2-40B4-BE49-F238E27FC236}">
                    <a16:creationId xmlns:a16="http://schemas.microsoft.com/office/drawing/2014/main" id="{8C422AD9-CB76-15C2-B17F-323D4E53F276}"/>
                  </a:ext>
                </a:extLst>
              </p:cNvPr>
              <p:cNvSpPr txBox="1">
                <a:spLocks noRot="1" noChangeAspect="1" noMove="1" noResize="1" noEditPoints="1" noAdjustHandles="1" noChangeArrowheads="1" noChangeShapeType="1" noTextEdit="1"/>
              </p:cNvSpPr>
              <p:nvPr/>
            </p:nvSpPr>
            <p:spPr>
              <a:xfrm>
                <a:off x="4216938" y="3541666"/>
                <a:ext cx="3754877" cy="461665"/>
              </a:xfrm>
              <a:prstGeom prst="rect">
                <a:avLst/>
              </a:prstGeom>
              <a:blipFill>
                <a:blip r:embed="rId5"/>
                <a:stretch>
                  <a:fillRect l="-487" t="-11842" b="-27632"/>
                </a:stretch>
              </a:blipFill>
            </p:spPr>
            <p:txBody>
              <a:bodyPr/>
              <a:lstStyle/>
              <a:p>
                <a:r>
                  <a:rPr lang="en-US">
                    <a:noFill/>
                  </a:rPr>
                  <a:t> </a:t>
                </a:r>
              </a:p>
            </p:txBody>
          </p:sp>
        </mc:Fallback>
      </mc:AlternateContent>
    </p:spTree>
    <p:extLst>
      <p:ext uri="{BB962C8B-B14F-4D97-AF65-F5344CB8AC3E}">
        <p14:creationId xmlns:p14="http://schemas.microsoft.com/office/powerpoint/2010/main" val="240679482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586144-4164-D026-47CE-674B9AAB05DA}"/>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BF3A95AD-E26C-7A10-996F-774F5FCC8CB5}"/>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256968431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D202C1-15D4-2B81-21EE-FC8753270D20}"/>
              </a:ext>
            </a:extLst>
          </p:cNvPr>
          <p:cNvSpPr>
            <a:spLocks noGrp="1"/>
          </p:cNvSpPr>
          <p:nvPr>
            <p:ph idx="1"/>
          </p:nvPr>
        </p:nvSpPr>
        <p:spPr/>
        <p:txBody>
          <a:bodyPr/>
          <a:lstStyle/>
          <a:p>
            <a:r>
              <a:rPr lang="en-IN"/>
              <a:t>Sample code </a:t>
            </a:r>
          </a:p>
        </p:txBody>
      </p:sp>
      <p:sp>
        <p:nvSpPr>
          <p:cNvPr id="3" name="Title 2">
            <a:extLst>
              <a:ext uri="{FF2B5EF4-FFF2-40B4-BE49-F238E27FC236}">
                <a16:creationId xmlns:a16="http://schemas.microsoft.com/office/drawing/2014/main" id="{9771738A-42A1-21DB-A914-40DB70269254}"/>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364863654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8BA848-ECC3-B796-65D1-CCCD28EC9877}"/>
              </a:ext>
            </a:extLst>
          </p:cNvPr>
          <p:cNvSpPr>
            <a:spLocks noGrp="1"/>
          </p:cNvSpPr>
          <p:nvPr>
            <p:ph idx="1"/>
          </p:nvPr>
        </p:nvSpPr>
        <p:spPr/>
        <p:txBody>
          <a:bodyPr/>
          <a:lstStyle/>
          <a:p>
            <a:r>
              <a:rPr lang="en-IN">
                <a:hlinkClick r:id="rId2"/>
              </a:rPr>
              <a:t>https://medium.com/@siddharth.vij10/prompt-engineering-llama-2-chat-cot-react-few-shot-self-critiq-fbf3bbf6688f</a:t>
            </a:r>
            <a:endParaRPr lang="en-IN"/>
          </a:p>
          <a:p>
            <a:r>
              <a:rPr lang="en-IN">
                <a:hlinkClick r:id="rId3"/>
              </a:rPr>
              <a:t>https://arxiv.org/pdf/2401.06866v1</a:t>
            </a:r>
            <a:endParaRPr lang="en-IN"/>
          </a:p>
          <a:p>
            <a:r>
              <a:rPr lang="en-IN">
                <a:hlinkClick r:id="rId4"/>
              </a:rPr>
              <a:t>https://arxiv.org/pdf/2402.07927</a:t>
            </a:r>
            <a:endParaRPr lang="en-IN"/>
          </a:p>
          <a:p>
            <a:r>
              <a:rPr lang="en-IN">
                <a:hlinkClick r:id="rId5"/>
              </a:rPr>
              <a:t>https://medium.com/decodingml/why-you-need-to-pay-attention-to-llm-prompt-templates-51808189a2e4</a:t>
            </a:r>
            <a:endParaRPr lang="en-IN"/>
          </a:p>
          <a:p>
            <a:r>
              <a:rPr lang="en-IN">
                <a:hlinkClick r:id="rId6"/>
              </a:rPr>
              <a:t>https://github.com/ksm26/Prompt-Engineering-with-Llama-2</a:t>
            </a:r>
            <a:endParaRPr lang="en-IN"/>
          </a:p>
          <a:p>
            <a:endParaRPr lang="en-IN"/>
          </a:p>
          <a:p>
            <a:endParaRPr lang="en-IN"/>
          </a:p>
          <a:p>
            <a:endParaRPr lang="en-IN"/>
          </a:p>
          <a:p>
            <a:endParaRPr lang="en-IN"/>
          </a:p>
        </p:txBody>
      </p:sp>
      <p:sp>
        <p:nvSpPr>
          <p:cNvPr id="3" name="Title 2">
            <a:extLst>
              <a:ext uri="{FF2B5EF4-FFF2-40B4-BE49-F238E27FC236}">
                <a16:creationId xmlns:a16="http://schemas.microsoft.com/office/drawing/2014/main" id="{E65928DC-0DFC-F495-05AF-59C48A7C4190}"/>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318813460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946FC17-8DFA-2C3B-13B6-586385B0BEFC}"/>
              </a:ext>
            </a:extLst>
          </p:cNvPr>
          <p:cNvSpPr>
            <a:spLocks noGrp="1"/>
          </p:cNvSpPr>
          <p:nvPr>
            <p:ph idx="1"/>
          </p:nvPr>
        </p:nvSpPr>
        <p:spPr/>
        <p:txBody>
          <a:bodyPr/>
          <a:lstStyle/>
          <a:p>
            <a:r>
              <a:rPr lang="en-IN">
                <a:hlinkClick r:id="rId2"/>
              </a:rPr>
              <a:t>https://medium.com/@dillipprasad60/qlora-explained-a-deep-dive-into-parametric-efficient-fine-tuning-in-large-language-models-llms-c1a4794b1766</a:t>
            </a:r>
            <a:endParaRPr lang="en-IN"/>
          </a:p>
          <a:p>
            <a:r>
              <a:rPr lang="en-IN">
                <a:hlinkClick r:id="rId3"/>
              </a:rPr>
              <a:t>https://medium.com/@marketing_novita.ai/step-by-step-tutorial-on-integrating-retrieval-augmented-generation-rag-with-large-language-7c509cddf4ac</a:t>
            </a:r>
            <a:endParaRPr lang="en-IN"/>
          </a:p>
          <a:p>
            <a:r>
              <a:rPr lang="en-IN">
                <a:hlinkClick r:id="rId4"/>
              </a:rPr>
              <a:t>https://www.youtube.com/watch?v=pov3pLFMOPY</a:t>
            </a:r>
            <a:endParaRPr lang="en-IN"/>
          </a:p>
          <a:p>
            <a:r>
              <a:rPr lang="en-IN">
                <a:hlinkClick r:id="rId5"/>
              </a:rPr>
              <a:t>https://medium.com/@hayagriva99999/lora-and-qlora-an-efficient-approach-to-fine-tuning-large-models-under-the-hood-948468424cd6#:~:text=QLoRA%20extends%20LoRA%20to%20enhance,memory%20demands%20and%20faster%20calculations</a:t>
            </a:r>
            <a:r>
              <a:rPr lang="en-IN"/>
              <a:t>.</a:t>
            </a:r>
          </a:p>
          <a:p>
            <a:endParaRPr lang="en-IN"/>
          </a:p>
          <a:p>
            <a:endParaRPr lang="en-IN"/>
          </a:p>
        </p:txBody>
      </p:sp>
      <p:sp>
        <p:nvSpPr>
          <p:cNvPr id="3" name="Title 2">
            <a:extLst>
              <a:ext uri="{FF2B5EF4-FFF2-40B4-BE49-F238E27FC236}">
                <a16:creationId xmlns:a16="http://schemas.microsoft.com/office/drawing/2014/main" id="{2DA5C9FB-9704-C4C4-9DA0-A304D7938994}"/>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407916790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3F0E8B-3AC5-FB16-A070-C11E94CB8927}"/>
              </a:ext>
            </a:extLst>
          </p:cNvPr>
          <p:cNvSpPr>
            <a:spLocks noGrp="1"/>
          </p:cNvSpPr>
          <p:nvPr>
            <p:ph idx="1"/>
          </p:nvPr>
        </p:nvSpPr>
        <p:spPr/>
        <p:txBody>
          <a:bodyPr/>
          <a:lstStyle/>
          <a:p>
            <a:r>
              <a:rPr lang="en-IN">
                <a:hlinkClick r:id="rId2"/>
              </a:rPr>
              <a:t>https://realpython.com/build-llm-rag-chatbot-with-langchain/</a:t>
            </a:r>
            <a:endParaRPr lang="en-IN"/>
          </a:p>
          <a:p>
            <a:r>
              <a:rPr lang="en-IN">
                <a:hlinkClick r:id="rId3"/>
              </a:rPr>
              <a:t>https://www.anyscale.com/blog/a-comprehensive-guide-for-building-rag-based-llm-applications-part-1</a:t>
            </a:r>
            <a:endParaRPr lang="en-IN"/>
          </a:p>
          <a:p>
            <a:endParaRPr lang="en-IN"/>
          </a:p>
        </p:txBody>
      </p:sp>
      <p:sp>
        <p:nvSpPr>
          <p:cNvPr id="3" name="Title 2">
            <a:extLst>
              <a:ext uri="{FF2B5EF4-FFF2-40B4-BE49-F238E27FC236}">
                <a16:creationId xmlns:a16="http://schemas.microsoft.com/office/drawing/2014/main" id="{CE4938B0-CD5A-950D-F3F9-3203003DF6A1}"/>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359002297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0EDDBC-DFCB-DF6E-3B65-C16F8B89E50C}"/>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C7B9B255-526C-5DB3-C107-F0D07948270B}"/>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1815968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345943-D96D-D90A-FED7-A6EB45DF2082}"/>
              </a:ext>
            </a:extLst>
          </p:cNvPr>
          <p:cNvSpPr>
            <a:spLocks noGrp="1"/>
          </p:cNvSpPr>
          <p:nvPr>
            <p:ph type="ctrTitle"/>
          </p:nvPr>
        </p:nvSpPr>
        <p:spPr>
          <a:xfrm>
            <a:off x="1524000" y="1122363"/>
            <a:ext cx="9144000" cy="2387600"/>
          </a:xfrm>
        </p:spPr>
        <p:txBody>
          <a:bodyPr anchor="b">
            <a:normAutofit/>
          </a:bodyPr>
          <a:lstStyle/>
          <a:p>
            <a:r>
              <a:rPr lang="en-US"/>
              <a:t>In-Context Learning (ICL)</a:t>
            </a:r>
          </a:p>
        </p:txBody>
      </p:sp>
      <p:sp>
        <p:nvSpPr>
          <p:cNvPr id="2" name="Content Placeholder 1">
            <a:extLst>
              <a:ext uri="{FF2B5EF4-FFF2-40B4-BE49-F238E27FC236}">
                <a16:creationId xmlns:a16="http://schemas.microsoft.com/office/drawing/2014/main" id="{17863B13-C49D-6FFF-A644-CE5BB767B16E}"/>
              </a:ext>
            </a:extLst>
          </p:cNvPr>
          <p:cNvSpPr>
            <a:spLocks noGrp="1"/>
          </p:cNvSpPr>
          <p:nvPr>
            <p:ph type="subTitle" idx="1"/>
          </p:nvPr>
        </p:nvSpPr>
        <p:spPr>
          <a:xfrm>
            <a:off x="1524000" y="3602038"/>
            <a:ext cx="9144000" cy="1655762"/>
          </a:xfrm>
        </p:spPr>
        <p:txBody>
          <a:bodyPr vert="horz" lIns="91440" tIns="45720" rIns="91440" bIns="45720" rtlCol="0">
            <a:normAutofit/>
          </a:bodyPr>
          <a:lstStyle/>
          <a:p>
            <a:r>
              <a:rPr lang="en-US" sz="1700"/>
              <a:t>Allows models to learn from examples </a:t>
            </a:r>
            <a:r>
              <a:rPr lang="en-US" sz="1700" b="1"/>
              <a:t>within the prompt</a:t>
            </a:r>
            <a:r>
              <a:rPr lang="en-US" sz="1700"/>
              <a:t>—no extra training or fine-tuning needed.</a:t>
            </a:r>
          </a:p>
          <a:p>
            <a:r>
              <a:rPr lang="en-US" sz="1700"/>
              <a:t>Examples guide the AI to </a:t>
            </a:r>
            <a:r>
              <a:rPr lang="en-US" sz="1700" b="1"/>
              <a:t>understand the task and output style</a:t>
            </a:r>
            <a:r>
              <a:rPr lang="en-US" sz="1700"/>
              <a:t> by leveraging pattern recognition.</a:t>
            </a:r>
          </a:p>
          <a:p>
            <a:r>
              <a:rPr lang="en-US" sz="1700"/>
              <a:t>Useful when </a:t>
            </a:r>
            <a:r>
              <a:rPr lang="en-US" sz="1700" b="1"/>
              <a:t>instructions alone aren’t enough</a:t>
            </a:r>
            <a:r>
              <a:rPr lang="en-US" sz="1700"/>
              <a:t>, or when a specific format/style is required.</a:t>
            </a:r>
          </a:p>
          <a:p>
            <a:r>
              <a:rPr lang="en-US" sz="1700" b="1"/>
              <a:t>Example-driven prompts</a:t>
            </a:r>
            <a:r>
              <a:rPr lang="en-US" sz="1700"/>
              <a:t> help the model generalize to new, similar inputs.</a:t>
            </a:r>
          </a:p>
          <a:p>
            <a:endParaRPr lang="en-US" sz="1700"/>
          </a:p>
          <a:p>
            <a:endParaRPr lang="en-US" sz="1700"/>
          </a:p>
          <a:p>
            <a:endParaRPr lang="en-US" sz="1700"/>
          </a:p>
        </p:txBody>
      </p:sp>
    </p:spTree>
    <p:extLst>
      <p:ext uri="{BB962C8B-B14F-4D97-AF65-F5344CB8AC3E}">
        <p14:creationId xmlns:p14="http://schemas.microsoft.com/office/powerpoint/2010/main" val="409474615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A1B9C8-A060-CC6E-E1F7-6676BE1F0435}"/>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EEBA070D-255F-EBFA-24C8-81137C26A821}"/>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366173618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E21F40-4866-CB1C-5F8E-56177635E95A}"/>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E2FA4F1C-478D-9CCC-6FAE-48F440D33B90}"/>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402033378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D56122-90E5-48A3-03CA-DE23EF22B82E}"/>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88E0EF34-3377-6253-8014-156B7A200AFE}"/>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226748898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FD0DD3-61B7-BA93-9784-F2808B582677}"/>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227DE6C7-475A-5A9A-7702-BC76436DF317}"/>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55610283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B9B8E0-F2FA-D2F7-E683-1356925045E7}"/>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40D765BC-89B7-0940-CD77-834499F1513D}"/>
              </a:ext>
            </a:extLst>
          </p:cNvPr>
          <p:cNvSpPr>
            <a:spLocks noGrp="1"/>
          </p:cNvSpPr>
          <p:nvPr>
            <p:ph type="title"/>
          </p:nvPr>
        </p:nvSpPr>
        <p:spPr/>
        <p:txBody>
          <a:bodyPr/>
          <a:lstStyle/>
          <a:p>
            <a:endParaRPr lang="en-IN"/>
          </a:p>
        </p:txBody>
      </p:sp>
      <p:pic>
        <p:nvPicPr>
          <p:cNvPr id="1026" name="Picture 2" descr="drawing">
            <a:extLst>
              <a:ext uri="{FF2B5EF4-FFF2-40B4-BE49-F238E27FC236}">
                <a16:creationId xmlns:a16="http://schemas.microsoft.com/office/drawing/2014/main" id="{5B4EBB50-6E17-B93F-05D1-02DF02A866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2942" y="1194750"/>
            <a:ext cx="9606116" cy="4850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309866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EA06F5-8D13-5BAA-B212-31E661C74F7F}"/>
              </a:ext>
            </a:extLst>
          </p:cNvPr>
          <p:cNvSpPr>
            <a:spLocks noGrp="1"/>
          </p:cNvSpPr>
          <p:nvPr>
            <p:ph idx="1"/>
          </p:nvPr>
        </p:nvSpPr>
        <p:spPr/>
        <p:txBody>
          <a:bodyPr>
            <a:normAutofit/>
          </a:bodyPr>
          <a:lstStyle/>
          <a:p>
            <a:pPr algn="just">
              <a:buFont typeface="+mj-lt"/>
              <a:buAutoNum type="arabicPeriod"/>
            </a:pPr>
            <a:r>
              <a:rPr lang="en-US" b="0" i="0">
                <a:solidFill>
                  <a:srgbClr val="000000"/>
                </a:solidFill>
                <a:effectLst/>
                <a:latin typeface="Work Sans" pitchFamily="2" charset="0"/>
              </a:rPr>
              <a:t>Split an image into patches</a:t>
            </a:r>
          </a:p>
          <a:p>
            <a:pPr algn="just">
              <a:buFont typeface="+mj-lt"/>
              <a:buAutoNum type="arabicPeriod"/>
            </a:pPr>
            <a:r>
              <a:rPr lang="en-US" b="0" i="0">
                <a:solidFill>
                  <a:srgbClr val="000000"/>
                </a:solidFill>
                <a:effectLst/>
                <a:latin typeface="Work Sans" pitchFamily="2" charset="0"/>
              </a:rPr>
              <a:t>Flatten the patches</a:t>
            </a:r>
          </a:p>
          <a:p>
            <a:pPr algn="just">
              <a:buFont typeface="+mj-lt"/>
              <a:buAutoNum type="arabicPeriod"/>
            </a:pPr>
            <a:r>
              <a:rPr lang="en-US" b="0" i="0">
                <a:solidFill>
                  <a:srgbClr val="000000"/>
                </a:solidFill>
                <a:effectLst/>
                <a:latin typeface="Work Sans" pitchFamily="2" charset="0"/>
              </a:rPr>
              <a:t>Produce lower-dimensional linear embeddings from the flattened patches</a:t>
            </a:r>
          </a:p>
          <a:p>
            <a:pPr algn="just">
              <a:buFont typeface="+mj-lt"/>
              <a:buAutoNum type="arabicPeriod"/>
            </a:pPr>
            <a:r>
              <a:rPr lang="en-US" b="0" i="0">
                <a:solidFill>
                  <a:srgbClr val="000000"/>
                </a:solidFill>
                <a:effectLst/>
                <a:latin typeface="Work Sans" pitchFamily="2" charset="0"/>
              </a:rPr>
              <a:t>Add positional embeddings</a:t>
            </a:r>
          </a:p>
          <a:p>
            <a:pPr algn="just">
              <a:buFont typeface="+mj-lt"/>
              <a:buAutoNum type="arabicPeriod"/>
            </a:pPr>
            <a:r>
              <a:rPr lang="en-US" b="0" i="0">
                <a:solidFill>
                  <a:srgbClr val="000000"/>
                </a:solidFill>
                <a:effectLst/>
                <a:latin typeface="Work Sans" pitchFamily="2" charset="0"/>
              </a:rPr>
              <a:t>Feed the sequence as an input to a standard transformer encoder</a:t>
            </a:r>
          </a:p>
          <a:p>
            <a:pPr algn="just">
              <a:buFont typeface="+mj-lt"/>
              <a:buAutoNum type="arabicPeriod"/>
            </a:pPr>
            <a:r>
              <a:rPr lang="en-US" b="0" i="0">
                <a:solidFill>
                  <a:srgbClr val="000000"/>
                </a:solidFill>
                <a:effectLst/>
                <a:latin typeface="Work Sans" pitchFamily="2" charset="0"/>
              </a:rPr>
              <a:t>Pretrain the model with image labels (fully supervised on a huge dataset)</a:t>
            </a:r>
          </a:p>
          <a:p>
            <a:pPr algn="just">
              <a:buFont typeface="+mj-lt"/>
              <a:buAutoNum type="arabicPeriod"/>
            </a:pPr>
            <a:r>
              <a:rPr lang="en-US" b="0" i="0">
                <a:solidFill>
                  <a:srgbClr val="000000"/>
                </a:solidFill>
                <a:effectLst/>
                <a:latin typeface="Work Sans" pitchFamily="2" charset="0"/>
              </a:rPr>
              <a:t>Finetune on the downstream dataset for image classification</a:t>
            </a:r>
          </a:p>
          <a:p>
            <a:endParaRPr lang="en-IN"/>
          </a:p>
        </p:txBody>
      </p:sp>
      <p:sp>
        <p:nvSpPr>
          <p:cNvPr id="3" name="Title 2">
            <a:extLst>
              <a:ext uri="{FF2B5EF4-FFF2-40B4-BE49-F238E27FC236}">
                <a16:creationId xmlns:a16="http://schemas.microsoft.com/office/drawing/2014/main" id="{281F4DF7-8A15-ED68-08AA-42C31C9F3228}"/>
              </a:ext>
            </a:extLst>
          </p:cNvPr>
          <p:cNvSpPr>
            <a:spLocks noGrp="1"/>
          </p:cNvSpPr>
          <p:nvPr>
            <p:ph type="title"/>
          </p:nvPr>
        </p:nvSpPr>
        <p:spPr>
          <a:xfrm>
            <a:off x="217536" y="619432"/>
            <a:ext cx="11748321" cy="425230"/>
          </a:xfrm>
        </p:spPr>
        <p:txBody>
          <a:bodyPr/>
          <a:lstStyle/>
          <a:p>
            <a:r>
              <a:rPr lang="en-US" b="0" i="0">
                <a:solidFill>
                  <a:srgbClr val="C00000"/>
                </a:solidFill>
                <a:effectLst/>
                <a:latin typeface="Work Sans" pitchFamily="2" charset="0"/>
              </a:rPr>
              <a:t>The total architecture is called Vision Transformer (</a:t>
            </a:r>
            <a:r>
              <a:rPr lang="en-US" b="0" i="0" err="1">
                <a:solidFill>
                  <a:srgbClr val="C00000"/>
                </a:solidFill>
                <a:effectLst/>
                <a:latin typeface="Work Sans" pitchFamily="2" charset="0"/>
              </a:rPr>
              <a:t>ViT</a:t>
            </a:r>
            <a:r>
              <a:rPr lang="en-US" b="0" i="0">
                <a:solidFill>
                  <a:srgbClr val="C00000"/>
                </a:solidFill>
                <a:effectLst/>
                <a:latin typeface="Work Sans" pitchFamily="2" charset="0"/>
              </a:rPr>
              <a:t> in short). Let’s examine it step by step.</a:t>
            </a:r>
            <a:br>
              <a:rPr lang="en-US" b="0" i="0">
                <a:solidFill>
                  <a:srgbClr val="C00000"/>
                </a:solidFill>
                <a:effectLst/>
                <a:latin typeface="Work Sans" pitchFamily="2" charset="0"/>
              </a:rPr>
            </a:br>
            <a:endParaRPr lang="en-IN">
              <a:solidFill>
                <a:srgbClr val="C00000"/>
              </a:solidFill>
            </a:endParaRPr>
          </a:p>
        </p:txBody>
      </p:sp>
    </p:spTree>
    <p:extLst>
      <p:ext uri="{BB962C8B-B14F-4D97-AF65-F5344CB8AC3E}">
        <p14:creationId xmlns:p14="http://schemas.microsoft.com/office/powerpoint/2010/main" val="407732203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C8C244-CEE7-465A-ACAC-09150DE77C39}"/>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3DAD3363-9E5F-440C-A4E0-C14D96431A8A}"/>
              </a:ext>
            </a:extLst>
          </p:cNvPr>
          <p:cNvSpPr>
            <a:spLocks noGrp="1"/>
          </p:cNvSpPr>
          <p:nvPr>
            <p:ph type="title"/>
          </p:nvPr>
        </p:nvSpPr>
        <p:spPr/>
        <p:txBody>
          <a:bodyPr/>
          <a:lstStyle/>
          <a:p>
            <a:endParaRPr lang="en-IN"/>
          </a:p>
        </p:txBody>
      </p:sp>
      <p:sp>
        <p:nvSpPr>
          <p:cNvPr id="4" name="Rectangle 3">
            <a:extLst>
              <a:ext uri="{FF2B5EF4-FFF2-40B4-BE49-F238E27FC236}">
                <a16:creationId xmlns:a16="http://schemas.microsoft.com/office/drawing/2014/main" id="{C785FE66-52FA-4E56-B3C1-D0B2F3606360}"/>
              </a:ext>
            </a:extLst>
          </p:cNvPr>
          <p:cNvSpPr/>
          <p:nvPr/>
        </p:nvSpPr>
        <p:spPr>
          <a:xfrm>
            <a:off x="4521531" y="2967335"/>
            <a:ext cx="3148939" cy="923330"/>
          </a:xfrm>
          <a:prstGeom prst="rect">
            <a:avLst/>
          </a:prstGeom>
          <a:noFill/>
        </p:spPr>
        <p:txBody>
          <a:bodyPr wrap="none" lIns="91440" tIns="45720" rIns="91440" bIns="45720">
            <a:spAutoFit/>
          </a:bodyPr>
          <a:lstStyle/>
          <a:p>
            <a:pPr algn="ctr"/>
            <a:r>
              <a:rPr lang="en-US" sz="5400" b="1" cap="none" spc="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Thank You</a:t>
            </a:r>
          </a:p>
        </p:txBody>
      </p:sp>
    </p:spTree>
    <p:extLst>
      <p:ext uri="{BB962C8B-B14F-4D97-AF65-F5344CB8AC3E}">
        <p14:creationId xmlns:p14="http://schemas.microsoft.com/office/powerpoint/2010/main" val="248873432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F87252C-10CC-4E6D-8646-7387ACB787E0}"/>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9C539C3D-1E64-42CA-A283-527466A017E0}"/>
              </a:ext>
            </a:extLst>
          </p:cNvPr>
          <p:cNvSpPr>
            <a:spLocks noGrp="1"/>
          </p:cNvSpPr>
          <p:nvPr>
            <p:ph type="title"/>
          </p:nvPr>
        </p:nvSpPr>
        <p:spPr/>
        <p:txBody>
          <a:bodyPr/>
          <a:lstStyle/>
          <a:p>
            <a:endParaRPr lang="en-IN"/>
          </a:p>
        </p:txBody>
      </p:sp>
      <p:sp>
        <p:nvSpPr>
          <p:cNvPr id="4" name="Rectangle 3">
            <a:extLst>
              <a:ext uri="{FF2B5EF4-FFF2-40B4-BE49-F238E27FC236}">
                <a16:creationId xmlns:a16="http://schemas.microsoft.com/office/drawing/2014/main" id="{3D800047-3DE4-454B-B407-4B21B8A9C8F5}"/>
              </a:ext>
            </a:extLst>
          </p:cNvPr>
          <p:cNvSpPr/>
          <p:nvPr/>
        </p:nvSpPr>
        <p:spPr>
          <a:xfrm>
            <a:off x="3784183" y="2967335"/>
            <a:ext cx="4623638" cy="923330"/>
          </a:xfrm>
          <a:prstGeom prst="rect">
            <a:avLst/>
          </a:prstGeom>
          <a:noFill/>
        </p:spPr>
        <p:txBody>
          <a:bodyPr wrap="none" lIns="91440" tIns="45720" rIns="91440" bIns="45720">
            <a:spAutoFit/>
          </a:bodyPr>
          <a:lstStyle/>
          <a:p>
            <a:pPr algn="ctr"/>
            <a:r>
              <a:rPr lang="en-IN" sz="5400" b="0" cap="none" spc="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Namah</a:t>
            </a:r>
            <a:r>
              <a:rPr lang="en-IN" sz="5400" b="0"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en-IN" sz="5400" b="0" cap="none" spc="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Shivaya</a:t>
            </a:r>
            <a:r>
              <a:rPr lang="en-IN" sz="5400" b="0"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p>
        </p:txBody>
      </p:sp>
    </p:spTree>
    <p:extLst>
      <p:ext uri="{BB962C8B-B14F-4D97-AF65-F5344CB8AC3E}">
        <p14:creationId xmlns:p14="http://schemas.microsoft.com/office/powerpoint/2010/main" val="214305075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551DA1-1B03-7A57-BFC5-DE0B2817D5C8}"/>
              </a:ext>
            </a:extLst>
          </p:cNvPr>
          <p:cNvSpPr>
            <a:spLocks noGrp="1"/>
          </p:cNvSpPr>
          <p:nvPr>
            <p:ph idx="1"/>
          </p:nvPr>
        </p:nvSpPr>
        <p:spPr>
          <a:xfrm>
            <a:off x="491312" y="974959"/>
            <a:ext cx="11209376" cy="4908082"/>
          </a:xfrm>
        </p:spPr>
        <p:txBody>
          <a:bodyPr>
            <a:normAutofit fontScale="85000" lnSpcReduction="20000"/>
          </a:bodyPr>
          <a:lstStyle/>
          <a:p>
            <a:r>
              <a:rPr lang="en-IN">
                <a:hlinkClick r:id="rId3"/>
              </a:rPr>
              <a:t>https://medium.com/@shravankoninti/decoding-strategies-of-all-decoder-only-models-gpt-631faa4c449a#:~:text=In%20the%20previous%20blog%20we,steps%20and%20it%20generates%20outputs</a:t>
            </a:r>
            <a:r>
              <a:rPr lang="en-IN"/>
              <a:t>.</a:t>
            </a:r>
          </a:p>
          <a:p>
            <a:r>
              <a:rPr lang="en-IN">
                <a:hlinkClick r:id="rId4"/>
              </a:rPr>
              <a:t>https://medium.com/@shravankoninti/generative-pretrained-transformer-gpt-4b94d017a3f9</a:t>
            </a:r>
            <a:endParaRPr lang="en-IN"/>
          </a:p>
          <a:p>
            <a:r>
              <a:rPr lang="en-IN">
                <a:hlinkClick r:id="rId5"/>
              </a:rPr>
              <a:t>https://medium.com/@shravankoninti/generative-pretrained-transformer-gpt-pre-training-fine-tuning-different-use-case-c93bb0553ffc</a:t>
            </a:r>
            <a:endParaRPr lang="en-IN"/>
          </a:p>
          <a:p>
            <a:r>
              <a:rPr lang="en-IN">
                <a:hlinkClick r:id="rId4"/>
              </a:rPr>
              <a:t>https://medium.com/@shravankoninti/generative-pretrained-transformer-gpt-4b94d017a3f9</a:t>
            </a:r>
            <a:endParaRPr lang="en-IN"/>
          </a:p>
          <a:p>
            <a:r>
              <a:rPr lang="en-IN">
                <a:hlinkClick r:id="rId6"/>
              </a:rPr>
              <a:t>https://medium.com/@YanAIx/step-by-step-into-gpt-70bc4a5d8714</a:t>
            </a:r>
            <a:endParaRPr lang="en-IN"/>
          </a:p>
          <a:p>
            <a:r>
              <a:rPr lang="en-IN">
                <a:hlinkClick r:id="rId7"/>
              </a:rPr>
              <a:t>https://jalammar.github.io/illustrated-gpt2/</a:t>
            </a:r>
            <a:endParaRPr lang="en-IN"/>
          </a:p>
          <a:p>
            <a:r>
              <a:rPr lang="en-IN">
                <a:hlinkClick r:id="rId8"/>
              </a:rPr>
              <a:t>https://learn.deeplearning.ai/courses/finetuning-large-language-models/lesson/1/introduction</a:t>
            </a:r>
            <a:endParaRPr lang="en-IN"/>
          </a:p>
          <a:p>
            <a:endParaRPr lang="en-IN"/>
          </a:p>
          <a:p>
            <a:endParaRPr lang="en-IN"/>
          </a:p>
        </p:txBody>
      </p:sp>
      <p:sp>
        <p:nvSpPr>
          <p:cNvPr id="3" name="Title 2">
            <a:extLst>
              <a:ext uri="{FF2B5EF4-FFF2-40B4-BE49-F238E27FC236}">
                <a16:creationId xmlns:a16="http://schemas.microsoft.com/office/drawing/2014/main" id="{7327009F-4073-E79E-1427-B5C1CDE2BDB5}"/>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38305170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D0F954-96F7-ED5F-8F17-C54544CBB169}"/>
              </a:ext>
            </a:extLst>
          </p:cNvPr>
          <p:cNvPicPr>
            <a:picLocks noChangeAspect="1"/>
          </p:cNvPicPr>
          <p:nvPr/>
        </p:nvPicPr>
        <p:blipFill>
          <a:blip r:embed="rId3"/>
          <a:stretch>
            <a:fillRect/>
          </a:stretch>
        </p:blipFill>
        <p:spPr>
          <a:xfrm>
            <a:off x="3454831" y="-3955"/>
            <a:ext cx="6858000" cy="6581775"/>
          </a:xfrm>
          <a:prstGeom prst="rect">
            <a:avLst/>
          </a:prstGeom>
        </p:spPr>
      </p:pic>
      <p:sp>
        <p:nvSpPr>
          <p:cNvPr id="3" name="TextBox 2">
            <a:extLst>
              <a:ext uri="{FF2B5EF4-FFF2-40B4-BE49-F238E27FC236}">
                <a16:creationId xmlns:a16="http://schemas.microsoft.com/office/drawing/2014/main" id="{AA5FB5D3-1337-803A-AC83-7567280D8A36}"/>
              </a:ext>
            </a:extLst>
          </p:cNvPr>
          <p:cNvSpPr txBox="1"/>
          <p:nvPr/>
        </p:nvSpPr>
        <p:spPr>
          <a:xfrm>
            <a:off x="307383" y="617349"/>
            <a:ext cx="2743200" cy="646331"/>
          </a:xfrm>
          <a:prstGeom prst="rect">
            <a:avLst/>
          </a:prstGeom>
          <a:solidFill>
            <a:schemeClr val="accent4"/>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Prompt engineering techniques in LLMs</a:t>
            </a:r>
          </a:p>
        </p:txBody>
      </p:sp>
    </p:spTree>
    <p:extLst>
      <p:ext uri="{BB962C8B-B14F-4D97-AF65-F5344CB8AC3E}">
        <p14:creationId xmlns:p14="http://schemas.microsoft.com/office/powerpoint/2010/main" val="15341034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9E1264-A645-8B62-AAB2-A22DCAC53C3D}"/>
              </a:ext>
            </a:extLst>
          </p:cNvPr>
          <p:cNvSpPr>
            <a:spLocks noGrp="1"/>
          </p:cNvSpPr>
          <p:nvPr>
            <p:ph type="title"/>
          </p:nvPr>
        </p:nvSpPr>
        <p:spPr>
          <a:xfrm>
            <a:off x="338743" y="505360"/>
            <a:ext cx="11209376" cy="464000"/>
          </a:xfrm>
        </p:spPr>
        <p:txBody>
          <a:bodyPr/>
          <a:lstStyle/>
          <a:p>
            <a:r>
              <a:rPr lang="en-IN" sz="3200"/>
              <a:t>Types of Prompting</a:t>
            </a:r>
            <a:br>
              <a:rPr lang="en-IN" sz="3200"/>
            </a:br>
            <a:endParaRPr lang="en-IN"/>
          </a:p>
        </p:txBody>
      </p:sp>
      <p:sp>
        <p:nvSpPr>
          <p:cNvPr id="4" name="TextBox 3">
            <a:extLst>
              <a:ext uri="{FF2B5EF4-FFF2-40B4-BE49-F238E27FC236}">
                <a16:creationId xmlns:a16="http://schemas.microsoft.com/office/drawing/2014/main" id="{57582FE1-A525-C512-0747-7EFE36CAA3BF}"/>
              </a:ext>
            </a:extLst>
          </p:cNvPr>
          <p:cNvSpPr txBox="1"/>
          <p:nvPr/>
        </p:nvSpPr>
        <p:spPr>
          <a:xfrm>
            <a:off x="1373022" y="732522"/>
            <a:ext cx="9697876" cy="6340197"/>
          </a:xfrm>
          <a:prstGeom prst="rect">
            <a:avLst/>
          </a:prstGeom>
          <a:noFill/>
        </p:spPr>
        <p:txBody>
          <a:bodyPr wrap="square" lIns="91440" tIns="45720" rIns="91440" bIns="45720" rtlCol="0" anchor="t">
            <a:spAutoFit/>
          </a:bodyPr>
          <a:lstStyle/>
          <a:p>
            <a:pPr marL="457200" indent="-457200">
              <a:buAutoNum type="arabicPeriod"/>
            </a:pPr>
            <a:r>
              <a:rPr lang="en-IN" sz="2400" b="1" dirty="0">
                <a:solidFill>
                  <a:srgbClr val="FF0000"/>
                </a:solidFill>
                <a:ea typeface="+mn-lt"/>
                <a:cs typeface="+mn-lt"/>
              </a:rPr>
              <a:t>Shot-Based Prompting-Zero-Shot, One-Shot, Few-Shot </a:t>
            </a:r>
            <a:endParaRPr lang="en-US" sz="2400">
              <a:solidFill>
                <a:srgbClr val="FF0000"/>
              </a:solidFill>
              <a:ea typeface="Calibri" panose="020F0502020204030204"/>
              <a:cs typeface="Calibri" panose="020F0502020204030204"/>
            </a:endParaRPr>
          </a:p>
          <a:p>
            <a:pPr marL="457200" indent="-457200">
              <a:buAutoNum type="arabicPeriod"/>
            </a:pPr>
            <a:r>
              <a:rPr lang="en-IN" sz="2400" b="1" dirty="0">
                <a:ea typeface="+mn-lt"/>
                <a:cs typeface="+mn-lt"/>
              </a:rPr>
              <a:t>Reasoning-Based Prompting</a:t>
            </a:r>
            <a:endParaRPr lang="en-IN" sz="2400" dirty="0">
              <a:ea typeface="Calibri" panose="020F0502020204030204"/>
              <a:cs typeface="Calibri" panose="020F0502020204030204"/>
            </a:endParaRPr>
          </a:p>
          <a:p>
            <a:pPr marL="914400" lvl="1" indent="-457200">
              <a:buFont typeface="Arial"/>
              <a:buChar char="•"/>
            </a:pPr>
            <a:r>
              <a:rPr lang="en-IN" sz="2400" b="1" dirty="0">
                <a:ea typeface="+mn-lt"/>
                <a:cs typeface="+mn-lt"/>
              </a:rPr>
              <a:t>Chain-of-Thought (</a:t>
            </a:r>
            <a:r>
              <a:rPr lang="en-IN" sz="2400" b="1" err="1">
                <a:ea typeface="+mn-lt"/>
                <a:cs typeface="+mn-lt"/>
              </a:rPr>
              <a:t>CoT</a:t>
            </a:r>
            <a:r>
              <a:rPr lang="en-IN" sz="2400" b="1" dirty="0">
                <a:ea typeface="+mn-lt"/>
                <a:cs typeface="+mn-lt"/>
              </a:rPr>
              <a:t>) Prompting </a:t>
            </a:r>
            <a:endParaRPr lang="en-IN" sz="2400" dirty="0">
              <a:ea typeface="Calibri" panose="020F0502020204030204"/>
              <a:cs typeface="Calibri" panose="020F0502020204030204"/>
            </a:endParaRPr>
          </a:p>
          <a:p>
            <a:pPr marL="914400" lvl="1" indent="-457200">
              <a:buFont typeface="Arial"/>
              <a:buChar char="•"/>
            </a:pPr>
            <a:r>
              <a:rPr lang="en-IN" sz="2400" b="1" dirty="0">
                <a:ea typeface="+mn-lt"/>
                <a:cs typeface="+mn-lt"/>
              </a:rPr>
              <a:t>One-Shot </a:t>
            </a:r>
            <a:r>
              <a:rPr lang="en-IN" sz="2400" b="1" err="1">
                <a:ea typeface="+mn-lt"/>
                <a:cs typeface="+mn-lt"/>
              </a:rPr>
              <a:t>CoT</a:t>
            </a:r>
            <a:endParaRPr lang="en-IN" sz="2400">
              <a:ea typeface="Calibri" panose="020F0502020204030204"/>
              <a:cs typeface="Calibri" panose="020F0502020204030204"/>
            </a:endParaRPr>
          </a:p>
          <a:p>
            <a:pPr marL="914400" lvl="1" indent="-457200">
              <a:buFont typeface="Arial"/>
              <a:buChar char="•"/>
            </a:pPr>
            <a:r>
              <a:rPr lang="en-IN" sz="2400" b="1" dirty="0">
                <a:ea typeface="+mn-lt"/>
                <a:cs typeface="+mn-lt"/>
              </a:rPr>
              <a:t>Few-Shot </a:t>
            </a:r>
            <a:r>
              <a:rPr lang="en-IN" sz="2400" b="1" err="1">
                <a:ea typeface="+mn-lt"/>
                <a:cs typeface="+mn-lt"/>
              </a:rPr>
              <a:t>CoT</a:t>
            </a:r>
            <a:endParaRPr lang="en-IN" sz="2400" b="1">
              <a:ea typeface="+mn-lt"/>
              <a:cs typeface="+mn-lt"/>
            </a:endParaRPr>
          </a:p>
          <a:p>
            <a:pPr marL="914400" lvl="1" indent="-457200">
              <a:buFont typeface="Arial"/>
              <a:buChar char="•"/>
            </a:pPr>
            <a:r>
              <a:rPr lang="en-IN" sz="2400" b="1" dirty="0">
                <a:ea typeface="+mn-lt"/>
                <a:cs typeface="+mn-lt"/>
              </a:rPr>
              <a:t>Self-Consistency </a:t>
            </a:r>
            <a:r>
              <a:rPr lang="en-IN" sz="2400" b="1" err="1">
                <a:ea typeface="+mn-lt"/>
                <a:cs typeface="+mn-lt"/>
              </a:rPr>
              <a:t>CoT</a:t>
            </a:r>
            <a:endParaRPr lang="en-IN" sz="2400" b="1">
              <a:ea typeface="+mn-lt"/>
              <a:cs typeface="+mn-lt"/>
            </a:endParaRPr>
          </a:p>
          <a:p>
            <a:pPr marL="914400" lvl="1" indent="-457200">
              <a:buFont typeface="Arial"/>
              <a:buChar char="•"/>
            </a:pPr>
            <a:r>
              <a:rPr lang="en-IN" sz="2400" b="1" dirty="0">
                <a:ea typeface="+mn-lt"/>
                <a:cs typeface="+mn-lt"/>
              </a:rPr>
              <a:t>Tree of Thoughts (</a:t>
            </a:r>
            <a:r>
              <a:rPr lang="en-IN" sz="2400" b="1" err="1">
                <a:ea typeface="+mn-lt"/>
                <a:cs typeface="+mn-lt"/>
              </a:rPr>
              <a:t>ToT</a:t>
            </a:r>
            <a:r>
              <a:rPr lang="en-IN" sz="2400" b="1" dirty="0">
                <a:ea typeface="+mn-lt"/>
                <a:cs typeface="+mn-lt"/>
              </a:rPr>
              <a:t>) </a:t>
            </a:r>
          </a:p>
          <a:p>
            <a:pPr marL="457200" indent="-457200">
              <a:buAutoNum type="arabicPeriod"/>
            </a:pPr>
            <a:r>
              <a:rPr lang="en-IN" sz="2400" b="1" dirty="0">
                <a:ea typeface="+mn-lt"/>
                <a:cs typeface="+mn-lt"/>
              </a:rPr>
              <a:t>Instruction and Role-Based Prompting</a:t>
            </a:r>
            <a:endParaRPr lang="en-IN" sz="2400" dirty="0">
              <a:ea typeface="Calibri" panose="020F0502020204030204"/>
              <a:cs typeface="Calibri" panose="020F0502020204030204"/>
            </a:endParaRPr>
          </a:p>
          <a:p>
            <a:pPr marL="914400" lvl="1" indent="-457200">
              <a:buFont typeface="Arial"/>
              <a:buChar char="•"/>
            </a:pPr>
            <a:r>
              <a:rPr lang="en-IN" sz="2400" b="1" dirty="0">
                <a:ea typeface="+mn-lt"/>
                <a:cs typeface="+mn-lt"/>
              </a:rPr>
              <a:t>Instruction Prompting</a:t>
            </a:r>
            <a:r>
              <a:rPr lang="en-IN" sz="2400" dirty="0">
                <a:ea typeface="+mn-lt"/>
                <a:cs typeface="+mn-lt"/>
              </a:rPr>
              <a:t> </a:t>
            </a:r>
            <a:endParaRPr lang="en-IN" sz="2400" dirty="0">
              <a:ea typeface="Calibri" panose="020F0502020204030204"/>
              <a:cs typeface="Calibri" panose="020F0502020204030204"/>
            </a:endParaRPr>
          </a:p>
          <a:p>
            <a:pPr marL="914400" lvl="1" indent="-457200">
              <a:buFont typeface="Arial"/>
              <a:buChar char="•"/>
            </a:pPr>
            <a:r>
              <a:rPr lang="en-IN" sz="2400" b="1" dirty="0">
                <a:ea typeface="+mn-lt"/>
                <a:cs typeface="+mn-lt"/>
              </a:rPr>
              <a:t>Role Prompting</a:t>
            </a:r>
            <a:r>
              <a:rPr lang="en-IN" sz="2400" dirty="0">
                <a:ea typeface="+mn-lt"/>
                <a:cs typeface="+mn-lt"/>
              </a:rPr>
              <a:t> </a:t>
            </a:r>
            <a:endParaRPr lang="en-IN" sz="2400" dirty="0">
              <a:ea typeface="Calibri" panose="020F0502020204030204"/>
              <a:cs typeface="Calibri" panose="020F0502020204030204"/>
            </a:endParaRPr>
          </a:p>
          <a:p>
            <a:pPr marL="457200" indent="-457200">
              <a:buAutoNum type="arabicPeriod"/>
            </a:pPr>
            <a:r>
              <a:rPr lang="en-IN" sz="2400" b="1" dirty="0">
                <a:ea typeface="+mn-lt"/>
                <a:cs typeface="+mn-lt"/>
              </a:rPr>
              <a:t>Interaction and Feedback-Based Prompting</a:t>
            </a:r>
            <a:endParaRPr lang="en-IN" sz="2400" dirty="0">
              <a:ea typeface="Calibri" panose="020F0502020204030204"/>
              <a:cs typeface="Calibri" panose="020F0502020204030204"/>
            </a:endParaRPr>
          </a:p>
          <a:p>
            <a:pPr marL="914400" lvl="1" indent="-457200">
              <a:buFont typeface="Arial"/>
              <a:buChar char="•"/>
            </a:pPr>
            <a:r>
              <a:rPr lang="en-IN" sz="2400" b="1" err="1">
                <a:ea typeface="+mn-lt"/>
                <a:cs typeface="+mn-lt"/>
              </a:rPr>
              <a:t>ReAct</a:t>
            </a:r>
            <a:r>
              <a:rPr lang="en-IN" sz="2400" b="1" dirty="0">
                <a:ea typeface="+mn-lt"/>
                <a:cs typeface="+mn-lt"/>
              </a:rPr>
              <a:t> Prompting (Reasoning + Acting)</a:t>
            </a:r>
          </a:p>
          <a:p>
            <a:pPr marL="914400" lvl="1" indent="-457200">
              <a:buFont typeface="Arial"/>
              <a:buChar char="•"/>
            </a:pPr>
            <a:r>
              <a:rPr lang="en-IN" sz="2400" b="1" dirty="0">
                <a:ea typeface="+mn-lt"/>
                <a:cs typeface="+mn-lt"/>
              </a:rPr>
              <a:t>Positive and Negative Prompting</a:t>
            </a:r>
            <a:endParaRPr lang="en-IN" sz="2400" dirty="0">
              <a:ea typeface="+mn-lt"/>
              <a:cs typeface="+mn-lt"/>
            </a:endParaRPr>
          </a:p>
          <a:p>
            <a:pPr marL="914400" lvl="1" indent="-457200">
              <a:buFont typeface="Arial"/>
              <a:buChar char="•"/>
            </a:pPr>
            <a:r>
              <a:rPr lang="en-IN" sz="2400" b="1" dirty="0">
                <a:ea typeface="+mn-lt"/>
                <a:cs typeface="+mn-lt"/>
              </a:rPr>
              <a:t>Iterative Prompting</a:t>
            </a:r>
            <a:endParaRPr lang="en-IN" sz="2400" dirty="0">
              <a:ea typeface="+mn-lt"/>
              <a:cs typeface="+mn-lt"/>
            </a:endParaRPr>
          </a:p>
          <a:p>
            <a:pPr marL="914400" lvl="1" indent="-457200">
              <a:buFont typeface="Arial"/>
              <a:buChar char="•"/>
            </a:pPr>
            <a:r>
              <a:rPr lang="en-IN" sz="2400" b="1" dirty="0">
                <a:ea typeface="+mn-lt"/>
                <a:cs typeface="+mn-lt"/>
              </a:rPr>
              <a:t> Model-Guided Prompting</a:t>
            </a:r>
            <a:endParaRPr lang="en-IN" sz="2400">
              <a:ea typeface="Calibri"/>
              <a:cs typeface="Calibri"/>
            </a:endParaRPr>
          </a:p>
          <a:p>
            <a:pPr marL="571500" indent="-571500">
              <a:buAutoNum type="arabicPeriod"/>
            </a:pPr>
            <a:endParaRPr lang="en-IN" sz="2800">
              <a:ea typeface="Calibri" panose="020F0502020204030204"/>
              <a:cs typeface="Calibri" panose="020F0502020204030204"/>
            </a:endParaRPr>
          </a:p>
          <a:p>
            <a:endParaRPr lang="en-IN"/>
          </a:p>
        </p:txBody>
      </p:sp>
    </p:spTree>
    <p:extLst>
      <p:ext uri="{BB962C8B-B14F-4D97-AF65-F5344CB8AC3E}">
        <p14:creationId xmlns:p14="http://schemas.microsoft.com/office/powerpoint/2010/main" val="40383236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F08BA7-73B2-C382-5C59-66668B95886F}"/>
              </a:ext>
            </a:extLst>
          </p:cNvPr>
          <p:cNvSpPr>
            <a:spLocks noGrp="1"/>
          </p:cNvSpPr>
          <p:nvPr>
            <p:ph type="title"/>
          </p:nvPr>
        </p:nvSpPr>
        <p:spPr>
          <a:xfrm>
            <a:off x="839788" y="457200"/>
            <a:ext cx="5095831" cy="1589903"/>
          </a:xfrm>
        </p:spPr>
        <p:txBody>
          <a:bodyPr anchor="b">
            <a:normAutofit/>
          </a:bodyPr>
          <a:lstStyle/>
          <a:p>
            <a:pPr marL="514350" indent="-514350">
              <a:buAutoNum type="arabicPeriod"/>
            </a:pPr>
            <a:r>
              <a:rPr lang="en-US" dirty="0">
                <a:solidFill>
                  <a:srgbClr val="A4123F"/>
                </a:solidFill>
                <a:latin typeface="Georgia" panose="02040502050405020303" pitchFamily="18" charset="0"/>
              </a:rPr>
              <a:t>Shot-Based Prompting</a:t>
            </a:r>
          </a:p>
        </p:txBody>
      </p:sp>
      <p:pic>
        <p:nvPicPr>
          <p:cNvPr id="4" name="Picture 3" descr="A diagram of a number of examples&#10;&#10;AI-generated content may be incorrect.">
            <a:extLst>
              <a:ext uri="{FF2B5EF4-FFF2-40B4-BE49-F238E27FC236}">
                <a16:creationId xmlns:a16="http://schemas.microsoft.com/office/drawing/2014/main" id="{97C1A7FE-BBB5-0238-CC72-699DAA166420}"/>
              </a:ext>
            </a:extLst>
          </p:cNvPr>
          <p:cNvPicPr>
            <a:picLocks noChangeAspect="1"/>
          </p:cNvPicPr>
          <p:nvPr/>
        </p:nvPicPr>
        <p:blipFill>
          <a:blip r:embed="rId2"/>
          <a:stretch>
            <a:fillRect/>
          </a:stretch>
        </p:blipFill>
        <p:spPr>
          <a:xfrm>
            <a:off x="5183188" y="1688306"/>
            <a:ext cx="6172200" cy="3471862"/>
          </a:xfrm>
          <a:prstGeom prst="rect">
            <a:avLst/>
          </a:prstGeom>
          <a:noFill/>
        </p:spPr>
      </p:pic>
      <p:sp>
        <p:nvSpPr>
          <p:cNvPr id="2" name="Content Placeholder 1">
            <a:extLst>
              <a:ext uri="{FF2B5EF4-FFF2-40B4-BE49-F238E27FC236}">
                <a16:creationId xmlns:a16="http://schemas.microsoft.com/office/drawing/2014/main" id="{2E6F24D6-3BC1-DF35-DB64-9025E95FA7D3}"/>
              </a:ext>
            </a:extLst>
          </p:cNvPr>
          <p:cNvSpPr>
            <a:spLocks noGrp="1"/>
          </p:cNvSpPr>
          <p:nvPr>
            <p:ph type="body" sz="half" idx="2"/>
          </p:nvPr>
        </p:nvSpPr>
        <p:spPr>
          <a:xfrm>
            <a:off x="839788" y="2057400"/>
            <a:ext cx="3932237" cy="3811588"/>
          </a:xfrm>
        </p:spPr>
        <p:txBody>
          <a:bodyPr vert="horz" lIns="91440" tIns="45720" rIns="91440" bIns="45720" rtlCol="0">
            <a:normAutofit/>
          </a:bodyPr>
          <a:lstStyle/>
          <a:p>
            <a:r>
              <a:rPr lang="en-US"/>
              <a:t>"</a:t>
            </a:r>
            <a:r>
              <a:rPr lang="en-US" b="1"/>
              <a:t>Shots</a:t>
            </a:r>
            <a:r>
              <a:rPr lang="en-US"/>
              <a:t>" = number of examples in the prompt.</a:t>
            </a:r>
          </a:p>
          <a:p>
            <a:endParaRPr lang="en-US"/>
          </a:p>
        </p:txBody>
      </p:sp>
    </p:spTree>
    <p:extLst>
      <p:ext uri="{BB962C8B-B14F-4D97-AF65-F5344CB8AC3E}">
        <p14:creationId xmlns:p14="http://schemas.microsoft.com/office/powerpoint/2010/main" val="3257312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8E3ED4-E736-4416-1B77-18D3EC3DB142}"/>
              </a:ext>
            </a:extLst>
          </p:cNvPr>
          <p:cNvSpPr>
            <a:spLocks noGrp="1"/>
          </p:cNvSpPr>
          <p:nvPr>
            <p:ph idx="1"/>
          </p:nvPr>
        </p:nvSpPr>
        <p:spPr/>
        <p:txBody>
          <a:bodyPr vert="horz" lIns="91440" tIns="45720" rIns="91440" bIns="45720" rtlCol="0" anchor="t">
            <a:normAutofit/>
          </a:bodyPr>
          <a:lstStyle/>
          <a:p>
            <a:r>
              <a:rPr lang="en-US" sz="1200" dirty="0">
                <a:solidFill>
                  <a:srgbClr val="374151"/>
                </a:solidFill>
                <a:latin typeface="Georgia"/>
              </a:rPr>
              <a:t>we give the model a direct instruction to perform a task without providing any examples or demonstrations. This means the model has to rely entirely on its pre-trained knowledge to figure out how to complete the task</a:t>
            </a:r>
            <a:endParaRPr lang="en-US" dirty="0">
              <a:latin typeface="Georgia"/>
            </a:endParaRPr>
          </a:p>
        </p:txBody>
      </p:sp>
      <p:sp>
        <p:nvSpPr>
          <p:cNvPr id="3" name="Title 2">
            <a:extLst>
              <a:ext uri="{FF2B5EF4-FFF2-40B4-BE49-F238E27FC236}">
                <a16:creationId xmlns:a16="http://schemas.microsoft.com/office/drawing/2014/main" id="{56CD1EF0-86B0-6BFE-FB3B-BBC5ECCDD25C}"/>
              </a:ext>
            </a:extLst>
          </p:cNvPr>
          <p:cNvSpPr>
            <a:spLocks noGrp="1"/>
          </p:cNvSpPr>
          <p:nvPr>
            <p:ph type="title"/>
          </p:nvPr>
        </p:nvSpPr>
        <p:spPr/>
        <p:txBody>
          <a:bodyPr/>
          <a:lstStyle/>
          <a:p>
            <a:r>
              <a:rPr lang="en-US" b="1" dirty="0">
                <a:solidFill>
                  <a:srgbClr val="000000"/>
                </a:solidFill>
                <a:latin typeface="Georgia"/>
              </a:rPr>
              <a:t>Zero-Shot Prompting</a:t>
            </a:r>
            <a:endParaRPr lang="en-US" dirty="0">
              <a:latin typeface="Georgia"/>
            </a:endParaRPr>
          </a:p>
        </p:txBody>
      </p:sp>
      <p:pic>
        <p:nvPicPr>
          <p:cNvPr id="4" name="Picture 3" descr="A screenshot of a computer&#10;&#10;AI-generated content may be incorrect.">
            <a:extLst>
              <a:ext uri="{FF2B5EF4-FFF2-40B4-BE49-F238E27FC236}">
                <a16:creationId xmlns:a16="http://schemas.microsoft.com/office/drawing/2014/main" id="{97015E18-0737-2ED0-9BFD-BCF9FB577769}"/>
              </a:ext>
            </a:extLst>
          </p:cNvPr>
          <p:cNvPicPr>
            <a:picLocks noChangeAspect="1"/>
          </p:cNvPicPr>
          <p:nvPr/>
        </p:nvPicPr>
        <p:blipFill>
          <a:blip r:embed="rId2"/>
          <a:stretch>
            <a:fillRect/>
          </a:stretch>
        </p:blipFill>
        <p:spPr>
          <a:xfrm>
            <a:off x="1321401" y="1798294"/>
            <a:ext cx="8972550" cy="3590925"/>
          </a:xfrm>
          <a:prstGeom prst="rect">
            <a:avLst/>
          </a:prstGeom>
        </p:spPr>
      </p:pic>
    </p:spTree>
    <p:extLst>
      <p:ext uri="{BB962C8B-B14F-4D97-AF65-F5344CB8AC3E}">
        <p14:creationId xmlns:p14="http://schemas.microsoft.com/office/powerpoint/2010/main" val="1183379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CA3EF7-C3E1-9AD2-4038-38410E412510}"/>
              </a:ext>
            </a:extLst>
          </p:cNvPr>
          <p:cNvSpPr>
            <a:spLocks noGrp="1"/>
          </p:cNvSpPr>
          <p:nvPr>
            <p:ph idx="1"/>
          </p:nvPr>
        </p:nvSpPr>
        <p:spPr>
          <a:xfrm>
            <a:off x="571499" y="1137256"/>
            <a:ext cx="4135133" cy="4908082"/>
          </a:xfrm>
        </p:spPr>
        <p:txBody>
          <a:bodyPr vert="horz" lIns="91440" tIns="45720" rIns="91440" bIns="45720" rtlCol="0" anchor="t">
            <a:normAutofit/>
          </a:bodyPr>
          <a:lstStyle/>
          <a:p>
            <a:r>
              <a:rPr lang="en-US" sz="1800" b="1">
                <a:solidFill>
                  <a:srgbClr val="1A202C"/>
                </a:solidFill>
                <a:latin typeface="Georgia"/>
              </a:rPr>
              <a:t>Multilingual Translation</a:t>
            </a:r>
            <a:endParaRPr lang="en-US">
              <a:latin typeface="Georgia"/>
            </a:endParaRPr>
          </a:p>
          <a:p>
            <a:endParaRPr lang="en-US" sz="1800" b="1">
              <a:solidFill>
                <a:srgbClr val="1A202C"/>
              </a:solidFill>
            </a:endParaRPr>
          </a:p>
          <a:p>
            <a:endParaRPr lang="en-US" sz="1800" b="1">
              <a:solidFill>
                <a:srgbClr val="1A202C"/>
              </a:solidFill>
            </a:endParaRPr>
          </a:p>
          <a:p>
            <a:r>
              <a:rPr lang="en-US" sz="1800" b="1">
                <a:solidFill>
                  <a:srgbClr val="1A202C"/>
                </a:solidFill>
                <a:latin typeface="Georgia"/>
              </a:rPr>
              <a:t>Question Answering</a:t>
            </a:r>
          </a:p>
          <a:p>
            <a:endParaRPr lang="en-US" sz="1800" b="1">
              <a:solidFill>
                <a:srgbClr val="1A202C"/>
              </a:solidFill>
            </a:endParaRPr>
          </a:p>
          <a:p>
            <a:endParaRPr lang="en-US" sz="1800" b="1">
              <a:solidFill>
                <a:srgbClr val="1A202C"/>
              </a:solidFill>
            </a:endParaRPr>
          </a:p>
          <a:p>
            <a:r>
              <a:rPr lang="en-US" sz="1800" b="1" dirty="0">
                <a:solidFill>
                  <a:srgbClr val="1A202C"/>
                </a:solidFill>
              </a:rPr>
              <a:t>Content Summarization</a:t>
            </a:r>
          </a:p>
          <a:p>
            <a:endParaRPr lang="en-US" sz="1800" b="1">
              <a:solidFill>
                <a:srgbClr val="1A202C"/>
              </a:solidFill>
            </a:endParaRPr>
          </a:p>
          <a:p>
            <a:endParaRPr lang="en-US" sz="1800" b="1">
              <a:solidFill>
                <a:srgbClr val="1A202C"/>
              </a:solidFill>
            </a:endParaRPr>
          </a:p>
          <a:p>
            <a:endParaRPr lang="en-US"/>
          </a:p>
        </p:txBody>
      </p:sp>
      <p:sp>
        <p:nvSpPr>
          <p:cNvPr id="3" name="Title 2">
            <a:extLst>
              <a:ext uri="{FF2B5EF4-FFF2-40B4-BE49-F238E27FC236}">
                <a16:creationId xmlns:a16="http://schemas.microsoft.com/office/drawing/2014/main" id="{CB065A88-6918-064E-D6DE-6C51607B1A2D}"/>
              </a:ext>
            </a:extLst>
          </p:cNvPr>
          <p:cNvSpPr>
            <a:spLocks noGrp="1"/>
          </p:cNvSpPr>
          <p:nvPr>
            <p:ph type="title"/>
          </p:nvPr>
        </p:nvSpPr>
        <p:spPr/>
        <p:txBody>
          <a:bodyPr/>
          <a:lstStyle/>
          <a:p>
            <a:r>
              <a:rPr lang="en-US" sz="2100" b="1" dirty="0">
                <a:solidFill>
                  <a:srgbClr val="1A202C"/>
                </a:solidFill>
              </a:rPr>
              <a:t>Examples of zero-shot prompting in practice:</a:t>
            </a:r>
            <a:endParaRPr lang="en-US" dirty="0"/>
          </a:p>
          <a:p>
            <a:endParaRPr lang="en-US"/>
          </a:p>
        </p:txBody>
      </p:sp>
      <p:pic>
        <p:nvPicPr>
          <p:cNvPr id="4" name="Picture 3" descr="A close-up of a text&#10;&#10;AI-generated content may be incorrect.">
            <a:extLst>
              <a:ext uri="{FF2B5EF4-FFF2-40B4-BE49-F238E27FC236}">
                <a16:creationId xmlns:a16="http://schemas.microsoft.com/office/drawing/2014/main" id="{68049D57-ECAF-7AF3-5C5B-F8043C00BC2E}"/>
              </a:ext>
            </a:extLst>
          </p:cNvPr>
          <p:cNvPicPr>
            <a:picLocks noChangeAspect="1"/>
          </p:cNvPicPr>
          <p:nvPr/>
        </p:nvPicPr>
        <p:blipFill>
          <a:blip r:embed="rId2"/>
          <a:stretch>
            <a:fillRect/>
          </a:stretch>
        </p:blipFill>
        <p:spPr>
          <a:xfrm>
            <a:off x="4372361" y="977471"/>
            <a:ext cx="6886575" cy="742950"/>
          </a:xfrm>
          <a:prstGeom prst="rect">
            <a:avLst/>
          </a:prstGeom>
        </p:spPr>
      </p:pic>
      <p:pic>
        <p:nvPicPr>
          <p:cNvPr id="5" name="Picture 4" descr="A close-up of words&#10;&#10;AI-generated content may be incorrect.">
            <a:extLst>
              <a:ext uri="{FF2B5EF4-FFF2-40B4-BE49-F238E27FC236}">
                <a16:creationId xmlns:a16="http://schemas.microsoft.com/office/drawing/2014/main" id="{6B307096-ACEA-5588-6C9F-8F27F376BE7B}"/>
              </a:ext>
            </a:extLst>
          </p:cNvPr>
          <p:cNvPicPr>
            <a:picLocks noChangeAspect="1"/>
          </p:cNvPicPr>
          <p:nvPr/>
        </p:nvPicPr>
        <p:blipFill>
          <a:blip r:embed="rId3"/>
          <a:stretch>
            <a:fillRect/>
          </a:stretch>
        </p:blipFill>
        <p:spPr>
          <a:xfrm>
            <a:off x="4372232" y="1988408"/>
            <a:ext cx="7010400" cy="533400"/>
          </a:xfrm>
          <a:prstGeom prst="rect">
            <a:avLst/>
          </a:prstGeom>
        </p:spPr>
      </p:pic>
      <p:pic>
        <p:nvPicPr>
          <p:cNvPr id="6" name="Picture 5">
            <a:extLst>
              <a:ext uri="{FF2B5EF4-FFF2-40B4-BE49-F238E27FC236}">
                <a16:creationId xmlns:a16="http://schemas.microsoft.com/office/drawing/2014/main" id="{D96A6E54-E980-3E82-E17D-079855CCC45C}"/>
              </a:ext>
            </a:extLst>
          </p:cNvPr>
          <p:cNvPicPr>
            <a:picLocks noChangeAspect="1"/>
          </p:cNvPicPr>
          <p:nvPr/>
        </p:nvPicPr>
        <p:blipFill>
          <a:blip r:embed="rId4"/>
          <a:stretch>
            <a:fillRect/>
          </a:stretch>
        </p:blipFill>
        <p:spPr>
          <a:xfrm>
            <a:off x="4375192" y="3262312"/>
            <a:ext cx="6448425" cy="333375"/>
          </a:xfrm>
          <a:prstGeom prst="rect">
            <a:avLst/>
          </a:prstGeom>
        </p:spPr>
      </p:pic>
    </p:spTree>
    <p:extLst>
      <p:ext uri="{BB962C8B-B14F-4D97-AF65-F5344CB8AC3E}">
        <p14:creationId xmlns:p14="http://schemas.microsoft.com/office/powerpoint/2010/main" val="41176880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AB10589D-F037-DFE4-1110-6F37FBAEDF49}"/>
              </a:ext>
            </a:extLst>
          </p:cNvPr>
          <p:cNvGraphicFramePr>
            <a:graphicFrameLocks noGrp="1"/>
          </p:cNvGraphicFramePr>
          <p:nvPr>
            <p:extLst>
              <p:ext uri="{D42A27DB-BD31-4B8C-83A1-F6EECF244321}">
                <p14:modId xmlns:p14="http://schemas.microsoft.com/office/powerpoint/2010/main" val="3169299786"/>
              </p:ext>
            </p:extLst>
          </p:nvPr>
        </p:nvGraphicFramePr>
        <p:xfrm>
          <a:off x="370703" y="137984"/>
          <a:ext cx="5973974" cy="5577840"/>
        </p:xfrm>
        <a:graphic>
          <a:graphicData uri="http://schemas.openxmlformats.org/drawingml/2006/table">
            <a:tbl>
              <a:tblPr bandRow="1">
                <a:tableStyleId>{21E4AEA4-8DFA-4A89-87EB-49C32662AFE0}</a:tableStyleId>
              </a:tblPr>
              <a:tblGrid>
                <a:gridCol w="2986987">
                  <a:extLst>
                    <a:ext uri="{9D8B030D-6E8A-4147-A177-3AD203B41FA5}">
                      <a16:colId xmlns:a16="http://schemas.microsoft.com/office/drawing/2014/main" val="3048747450"/>
                    </a:ext>
                  </a:extLst>
                </a:gridCol>
                <a:gridCol w="2986987">
                  <a:extLst>
                    <a:ext uri="{9D8B030D-6E8A-4147-A177-3AD203B41FA5}">
                      <a16:colId xmlns:a16="http://schemas.microsoft.com/office/drawing/2014/main" val="92945737"/>
                    </a:ext>
                  </a:extLst>
                </a:gridCol>
              </a:tblGrid>
              <a:tr h="363793">
                <a:tc>
                  <a:txBody>
                    <a:bodyPr/>
                    <a:lstStyle/>
                    <a:p>
                      <a:r>
                        <a:rPr lang="en-US"/>
                        <a:t>Advantages</a:t>
                      </a:r>
                    </a:p>
                  </a:txBody>
                  <a:tcPr anchor="ctr"/>
                </a:tc>
                <a:tc>
                  <a:txBody>
                    <a:bodyPr/>
                    <a:lstStyle/>
                    <a:p>
                      <a:endParaRPr lang="en-US"/>
                    </a:p>
                  </a:txBody>
                  <a:tcPr anchor="ctr"/>
                </a:tc>
                <a:extLst>
                  <a:ext uri="{0D108BD9-81ED-4DB2-BD59-A6C34878D82A}">
                    <a16:rowId xmlns:a16="http://schemas.microsoft.com/office/drawing/2014/main" val="3206036013"/>
                  </a:ext>
                </a:extLst>
              </a:tr>
              <a:tr h="636638">
                <a:tc>
                  <a:txBody>
                    <a:bodyPr/>
                    <a:lstStyle/>
                    <a:p>
                      <a:r>
                        <a:rPr lang="en-US"/>
                        <a:t>Versatility</a:t>
                      </a:r>
                    </a:p>
                  </a:txBody>
                  <a:tcPr anchor="ctr"/>
                </a:tc>
                <a:tc>
                  <a:txBody>
                    <a:bodyPr/>
                    <a:lstStyle/>
                    <a:p>
                      <a:r>
                        <a:rPr lang="en-US"/>
                        <a:t>Enables AI to handle a wide range of tasks without task-specific training.</a:t>
                      </a:r>
                    </a:p>
                  </a:txBody>
                  <a:tcPr anchor="ctr"/>
                </a:tc>
                <a:extLst>
                  <a:ext uri="{0D108BD9-81ED-4DB2-BD59-A6C34878D82A}">
                    <a16:rowId xmlns:a16="http://schemas.microsoft.com/office/drawing/2014/main" val="774327429"/>
                  </a:ext>
                </a:extLst>
              </a:tr>
              <a:tr h="636638">
                <a:tc>
                  <a:txBody>
                    <a:bodyPr/>
                    <a:lstStyle/>
                    <a:p>
                      <a:r>
                        <a:rPr lang="en-US"/>
                        <a:t>Resource Efficiency</a:t>
                      </a:r>
                    </a:p>
                  </a:txBody>
                  <a:tcPr anchor="ctr"/>
                </a:tc>
                <a:tc>
                  <a:txBody>
                    <a:bodyPr/>
                    <a:lstStyle/>
                    <a:p>
                      <a:r>
                        <a:rPr lang="en-US"/>
                        <a:t>Reduces the need for large labeled datasets, saving time and energy.</a:t>
                      </a:r>
                    </a:p>
                  </a:txBody>
                  <a:tcPr anchor="ctr"/>
                </a:tc>
                <a:extLst>
                  <a:ext uri="{0D108BD9-81ED-4DB2-BD59-A6C34878D82A}">
                    <a16:rowId xmlns:a16="http://schemas.microsoft.com/office/drawing/2014/main" val="2271797219"/>
                  </a:ext>
                </a:extLst>
              </a:tr>
              <a:tr h="363793">
                <a:tc>
                  <a:txBody>
                    <a:bodyPr/>
                    <a:lstStyle/>
                    <a:p>
                      <a:r>
                        <a:rPr lang="en-US"/>
                        <a:t>Rapid Deployment</a:t>
                      </a:r>
                    </a:p>
                  </a:txBody>
                  <a:tcPr anchor="ctr"/>
                </a:tc>
                <a:tc>
                  <a:txBody>
                    <a:bodyPr/>
                    <a:lstStyle/>
                    <a:p>
                      <a:r>
                        <a:rPr lang="en-US"/>
                        <a:t>Allows faster development and execution for new tasks.</a:t>
                      </a:r>
                    </a:p>
                  </a:txBody>
                  <a:tcPr anchor="ctr"/>
                </a:tc>
                <a:extLst>
                  <a:ext uri="{0D108BD9-81ED-4DB2-BD59-A6C34878D82A}">
                    <a16:rowId xmlns:a16="http://schemas.microsoft.com/office/drawing/2014/main" val="1152425097"/>
                  </a:ext>
                </a:extLst>
              </a:tr>
              <a:tr h="363793">
                <a:tc>
                  <a:txBody>
                    <a:bodyPr/>
                    <a:lstStyle/>
                    <a:p>
                      <a:r>
                        <a:rPr lang="en-US"/>
                        <a:t>Generalization</a:t>
                      </a:r>
                    </a:p>
                  </a:txBody>
                  <a:tcPr anchor="ctr"/>
                </a:tc>
                <a:tc>
                  <a:txBody>
                    <a:bodyPr/>
                    <a:lstStyle/>
                    <a:p>
                      <a:r>
                        <a:rPr lang="en-US"/>
                        <a:t>Performs well even with limited information or examples.</a:t>
                      </a:r>
                    </a:p>
                  </a:txBody>
                  <a:tcPr anchor="ctr"/>
                </a:tc>
                <a:extLst>
                  <a:ext uri="{0D108BD9-81ED-4DB2-BD59-A6C34878D82A}">
                    <a16:rowId xmlns:a16="http://schemas.microsoft.com/office/drawing/2014/main" val="3962566717"/>
                  </a:ext>
                </a:extLst>
              </a:tr>
              <a:tr h="636638">
                <a:tc>
                  <a:txBody>
                    <a:bodyPr/>
                    <a:lstStyle/>
                    <a:p>
                      <a:r>
                        <a:rPr lang="en-US"/>
                        <a:t>Reduced Cost</a:t>
                      </a:r>
                    </a:p>
                  </a:txBody>
                  <a:tcPr anchor="ctr"/>
                </a:tc>
                <a:tc>
                  <a:txBody>
                    <a:bodyPr/>
                    <a:lstStyle/>
                    <a:p>
                      <a:r>
                        <a:rPr lang="en-US"/>
                        <a:t>Minimizes the cost of model development due to lower data and resource needs.</a:t>
                      </a:r>
                    </a:p>
                  </a:txBody>
                  <a:tcPr anchor="ctr"/>
                </a:tc>
                <a:extLst>
                  <a:ext uri="{0D108BD9-81ED-4DB2-BD59-A6C34878D82A}">
                    <a16:rowId xmlns:a16="http://schemas.microsoft.com/office/drawing/2014/main" val="2067990657"/>
                  </a:ext>
                </a:extLst>
              </a:tr>
              <a:tr h="636638">
                <a:tc>
                  <a:txBody>
                    <a:bodyPr/>
                    <a:lstStyle/>
                    <a:p>
                      <a:r>
                        <a:rPr lang="en-US"/>
                        <a:t>Customization</a:t>
                      </a:r>
                    </a:p>
                  </a:txBody>
                  <a:tcPr anchor="ctr"/>
                </a:tc>
                <a:tc>
                  <a:txBody>
                    <a:bodyPr/>
                    <a:lstStyle/>
                    <a:p>
                      <a:r>
                        <a:rPr lang="en-US"/>
                        <a:t>Prompts can be tailored to specific tasks for better task alignment.</a:t>
                      </a:r>
                    </a:p>
                  </a:txBody>
                  <a:tcPr anchor="ctr"/>
                </a:tc>
                <a:extLst>
                  <a:ext uri="{0D108BD9-81ED-4DB2-BD59-A6C34878D82A}">
                    <a16:rowId xmlns:a16="http://schemas.microsoft.com/office/drawing/2014/main" val="2283745670"/>
                  </a:ext>
                </a:extLst>
              </a:tr>
            </a:tbl>
          </a:graphicData>
        </a:graphic>
      </p:graphicFrame>
      <p:graphicFrame>
        <p:nvGraphicFramePr>
          <p:cNvPr id="11" name="Table 10">
            <a:extLst>
              <a:ext uri="{FF2B5EF4-FFF2-40B4-BE49-F238E27FC236}">
                <a16:creationId xmlns:a16="http://schemas.microsoft.com/office/drawing/2014/main" id="{DAFABF80-C97D-ED83-3AA3-65CBA862C762}"/>
              </a:ext>
            </a:extLst>
          </p:cNvPr>
          <p:cNvGraphicFramePr>
            <a:graphicFrameLocks noGrp="1"/>
          </p:cNvGraphicFramePr>
          <p:nvPr>
            <p:extLst>
              <p:ext uri="{D42A27DB-BD31-4B8C-83A1-F6EECF244321}">
                <p14:modId xmlns:p14="http://schemas.microsoft.com/office/powerpoint/2010/main" val="25720835"/>
              </p:ext>
            </p:extLst>
          </p:nvPr>
        </p:nvGraphicFramePr>
        <p:xfrm>
          <a:off x="6569675" y="679621"/>
          <a:ext cx="5009262" cy="3735395"/>
        </p:xfrm>
        <a:graphic>
          <a:graphicData uri="http://schemas.openxmlformats.org/drawingml/2006/table">
            <a:tbl>
              <a:tblPr bandRow="1">
                <a:tableStyleId>{F5AB1C69-6EDB-4FF4-983F-18BD219EF322}</a:tableStyleId>
              </a:tblPr>
              <a:tblGrid>
                <a:gridCol w="2504631">
                  <a:extLst>
                    <a:ext uri="{9D8B030D-6E8A-4147-A177-3AD203B41FA5}">
                      <a16:colId xmlns:a16="http://schemas.microsoft.com/office/drawing/2014/main" val="270100688"/>
                    </a:ext>
                  </a:extLst>
                </a:gridCol>
                <a:gridCol w="2504631">
                  <a:extLst>
                    <a:ext uri="{9D8B030D-6E8A-4147-A177-3AD203B41FA5}">
                      <a16:colId xmlns:a16="http://schemas.microsoft.com/office/drawing/2014/main" val="700983674"/>
                    </a:ext>
                  </a:extLst>
                </a:gridCol>
              </a:tblGrid>
              <a:tr h="443555">
                <a:tc>
                  <a:txBody>
                    <a:bodyPr/>
                    <a:lstStyle/>
                    <a:p>
                      <a:r>
                        <a:rPr lang="en-US"/>
                        <a:t>Limitations</a:t>
                      </a:r>
                    </a:p>
                  </a:txBody>
                  <a:tcPr anchor="ctr"/>
                </a:tc>
                <a:tc>
                  <a:txBody>
                    <a:bodyPr/>
                    <a:lstStyle/>
                    <a:p>
                      <a:endParaRPr lang="en-US"/>
                    </a:p>
                  </a:txBody>
                  <a:tcPr anchor="ctr"/>
                </a:tc>
                <a:extLst>
                  <a:ext uri="{0D108BD9-81ED-4DB2-BD59-A6C34878D82A}">
                    <a16:rowId xmlns:a16="http://schemas.microsoft.com/office/drawing/2014/main" val="439456574"/>
                  </a:ext>
                </a:extLst>
              </a:tr>
              <a:tr h="909857">
                <a:tc>
                  <a:txBody>
                    <a:bodyPr/>
                    <a:lstStyle/>
                    <a:p>
                      <a:r>
                        <a:rPr lang="en-US"/>
                        <a:t>Scalability Issues</a:t>
                      </a:r>
                    </a:p>
                  </a:txBody>
                  <a:tcPr anchor="ctr"/>
                </a:tc>
                <a:tc>
                  <a:txBody>
                    <a:bodyPr/>
                    <a:lstStyle/>
                    <a:p>
                      <a:r>
                        <a:rPr lang="en-US"/>
                        <a:t>Scaling to many tasks may require more resources and significant tuning.</a:t>
                      </a:r>
                    </a:p>
                  </a:txBody>
                  <a:tcPr anchor="ctr"/>
                </a:tc>
                <a:extLst>
                  <a:ext uri="{0D108BD9-81ED-4DB2-BD59-A6C34878D82A}">
                    <a16:rowId xmlns:a16="http://schemas.microsoft.com/office/drawing/2014/main" val="463726504"/>
                  </a:ext>
                </a:extLst>
              </a:tr>
              <a:tr h="909857">
                <a:tc>
                  <a:txBody>
                    <a:bodyPr/>
                    <a:lstStyle/>
                    <a:p>
                      <a:r>
                        <a:rPr lang="en-US"/>
                        <a:t>Complex Domain Knowledge</a:t>
                      </a:r>
                    </a:p>
                  </a:txBody>
                  <a:tcPr anchor="ctr"/>
                </a:tc>
                <a:tc>
                  <a:txBody>
                    <a:bodyPr/>
                    <a:lstStyle/>
                    <a:p>
                      <a:r>
                        <a:rPr lang="en-US"/>
                        <a:t>May struggle with tasks requiring deep, field-specific expertise.</a:t>
                      </a:r>
                    </a:p>
                  </a:txBody>
                  <a:tcPr anchor="ctr"/>
                </a:tc>
                <a:extLst>
                  <a:ext uri="{0D108BD9-81ED-4DB2-BD59-A6C34878D82A}">
                    <a16:rowId xmlns:a16="http://schemas.microsoft.com/office/drawing/2014/main" val="2221056407"/>
                  </a:ext>
                </a:extLst>
              </a:tr>
              <a:tr h="909857">
                <a:tc>
                  <a:txBody>
                    <a:bodyPr/>
                    <a:lstStyle/>
                    <a:p>
                      <a:r>
                        <a:rPr lang="en-US"/>
                        <a:t>Limited Control</a:t>
                      </a:r>
                    </a:p>
                  </a:txBody>
                  <a:tcPr anchor="ctr"/>
                </a:tc>
                <a:tc>
                  <a:txBody>
                    <a:bodyPr/>
                    <a:lstStyle/>
                    <a:p>
                      <a:r>
                        <a:rPr lang="en-US"/>
                        <a:t>Users have less influence over the model’s internal decision-making process.</a:t>
                      </a:r>
                    </a:p>
                  </a:txBody>
                  <a:tcPr anchor="ctr"/>
                </a:tc>
                <a:extLst>
                  <a:ext uri="{0D108BD9-81ED-4DB2-BD59-A6C34878D82A}">
                    <a16:rowId xmlns:a16="http://schemas.microsoft.com/office/drawing/2014/main" val="418762173"/>
                  </a:ext>
                </a:extLst>
              </a:tr>
            </a:tbl>
          </a:graphicData>
        </a:graphic>
      </p:graphicFrame>
    </p:spTree>
    <p:extLst>
      <p:ext uri="{BB962C8B-B14F-4D97-AF65-F5344CB8AC3E}">
        <p14:creationId xmlns:p14="http://schemas.microsoft.com/office/powerpoint/2010/main" val="31394992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C0FBD4-1C11-ACFC-1916-23EFECEA77DB}"/>
              </a:ext>
            </a:extLst>
          </p:cNvPr>
          <p:cNvSpPr>
            <a:spLocks noGrp="1"/>
          </p:cNvSpPr>
          <p:nvPr>
            <p:ph idx="1"/>
          </p:nvPr>
        </p:nvSpPr>
        <p:spPr/>
        <p:txBody>
          <a:bodyPr vert="horz" lIns="91440" tIns="45720" rIns="91440" bIns="45720" rtlCol="0" anchor="t">
            <a:normAutofit/>
          </a:bodyPr>
          <a:lstStyle/>
          <a:p>
            <a:r>
              <a:rPr lang="en-US" sz="1200">
                <a:solidFill>
                  <a:srgbClr val="374151"/>
                </a:solidFill>
                <a:latin typeface="Georgia"/>
              </a:rPr>
              <a:t>enhances zero-shot prompting by providing a single example before the new task, which helps clarify expectations and improves model performance</a:t>
            </a:r>
            <a:endParaRPr lang="en-US">
              <a:latin typeface="Georgia"/>
            </a:endParaRPr>
          </a:p>
        </p:txBody>
      </p:sp>
      <p:sp>
        <p:nvSpPr>
          <p:cNvPr id="3" name="Title 2">
            <a:extLst>
              <a:ext uri="{FF2B5EF4-FFF2-40B4-BE49-F238E27FC236}">
                <a16:creationId xmlns:a16="http://schemas.microsoft.com/office/drawing/2014/main" id="{C8455BC7-53AB-F606-2DEB-44DD3DF32DF9}"/>
              </a:ext>
            </a:extLst>
          </p:cNvPr>
          <p:cNvSpPr>
            <a:spLocks noGrp="1"/>
          </p:cNvSpPr>
          <p:nvPr>
            <p:ph type="title"/>
          </p:nvPr>
        </p:nvSpPr>
        <p:spPr/>
        <p:txBody>
          <a:bodyPr/>
          <a:lstStyle/>
          <a:p>
            <a:r>
              <a:rPr lang="en-US" b="1">
                <a:solidFill>
                  <a:srgbClr val="000000"/>
                </a:solidFill>
              </a:rPr>
              <a:t>One-shot Prompting</a:t>
            </a:r>
            <a:endParaRPr lang="en-US"/>
          </a:p>
          <a:p>
            <a:endParaRPr lang="en-US"/>
          </a:p>
        </p:txBody>
      </p:sp>
      <p:pic>
        <p:nvPicPr>
          <p:cNvPr id="4" name="Picture 3" descr="A screenshot of a computer&#10;&#10;AI-generated content may be incorrect.">
            <a:extLst>
              <a:ext uri="{FF2B5EF4-FFF2-40B4-BE49-F238E27FC236}">
                <a16:creationId xmlns:a16="http://schemas.microsoft.com/office/drawing/2014/main" id="{9131ED49-CE59-2AF4-913E-79A794E44D4E}"/>
              </a:ext>
            </a:extLst>
          </p:cNvPr>
          <p:cNvPicPr>
            <a:picLocks noChangeAspect="1"/>
          </p:cNvPicPr>
          <p:nvPr/>
        </p:nvPicPr>
        <p:blipFill>
          <a:blip r:embed="rId2"/>
          <a:stretch>
            <a:fillRect/>
          </a:stretch>
        </p:blipFill>
        <p:spPr>
          <a:xfrm>
            <a:off x="1614487" y="1858275"/>
            <a:ext cx="8963025" cy="3800475"/>
          </a:xfrm>
          <a:prstGeom prst="rect">
            <a:avLst/>
          </a:prstGeom>
        </p:spPr>
      </p:pic>
    </p:spTree>
    <p:extLst>
      <p:ext uri="{BB962C8B-B14F-4D97-AF65-F5344CB8AC3E}">
        <p14:creationId xmlns:p14="http://schemas.microsoft.com/office/powerpoint/2010/main" val="15204668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C876C6-BAFA-EB3D-0510-0442A4FBB084}"/>
              </a:ext>
            </a:extLst>
          </p:cNvPr>
          <p:cNvSpPr>
            <a:spLocks noGrp="1"/>
          </p:cNvSpPr>
          <p:nvPr>
            <p:ph idx="1"/>
          </p:nvPr>
        </p:nvSpPr>
        <p:spPr>
          <a:xfrm>
            <a:off x="1590931" y="1137256"/>
            <a:ext cx="8665944" cy="572921"/>
          </a:xfrm>
          <a:solidFill>
            <a:schemeClr val="accent4">
              <a:lumMod val="20000"/>
              <a:lumOff val="80000"/>
            </a:schemeClr>
          </a:solidFill>
        </p:spPr>
        <p:txBody>
          <a:bodyPr vert="horz" lIns="91440" tIns="45720" rIns="91440" bIns="45720" rtlCol="0" anchor="t">
            <a:noAutofit/>
          </a:bodyPr>
          <a:lstStyle/>
          <a:p>
            <a:r>
              <a:rPr lang="en-US" sz="1400" dirty="0">
                <a:solidFill>
                  <a:srgbClr val="374151"/>
                </a:solidFill>
                <a:latin typeface="Georgia"/>
              </a:rPr>
              <a:t>provides two or more examples, which helps the model recognize patterns and handle more complex tasks. With more examples, the model gains a better understanding of the task, leading to improved accuracy and consistency.</a:t>
            </a:r>
            <a:endParaRPr lang="en-US" sz="1400" dirty="0">
              <a:latin typeface="Georgia"/>
            </a:endParaRPr>
          </a:p>
        </p:txBody>
      </p:sp>
      <p:sp>
        <p:nvSpPr>
          <p:cNvPr id="3" name="Title 2">
            <a:extLst>
              <a:ext uri="{FF2B5EF4-FFF2-40B4-BE49-F238E27FC236}">
                <a16:creationId xmlns:a16="http://schemas.microsoft.com/office/drawing/2014/main" id="{0CCBAEE0-382E-B5B2-9A44-CC3F977D35C6}"/>
              </a:ext>
            </a:extLst>
          </p:cNvPr>
          <p:cNvSpPr>
            <a:spLocks noGrp="1"/>
          </p:cNvSpPr>
          <p:nvPr>
            <p:ph type="title"/>
          </p:nvPr>
        </p:nvSpPr>
        <p:spPr/>
        <p:txBody>
          <a:bodyPr/>
          <a:lstStyle/>
          <a:p>
            <a:r>
              <a:rPr lang="en-US" b="1">
                <a:solidFill>
                  <a:srgbClr val="000000"/>
                </a:solidFill>
              </a:rPr>
              <a:t>Few-Shot Prompting</a:t>
            </a:r>
            <a:endParaRPr lang="en-US"/>
          </a:p>
          <a:p>
            <a:endParaRPr lang="en-US"/>
          </a:p>
        </p:txBody>
      </p:sp>
      <p:pic>
        <p:nvPicPr>
          <p:cNvPr id="4" name="Picture 3" descr="A screenshot of a computer&#10;&#10;AI-generated content may be incorrect.">
            <a:extLst>
              <a:ext uri="{FF2B5EF4-FFF2-40B4-BE49-F238E27FC236}">
                <a16:creationId xmlns:a16="http://schemas.microsoft.com/office/drawing/2014/main" id="{6FD3E2FE-4328-2451-4389-A1DC8A31A77E}"/>
              </a:ext>
            </a:extLst>
          </p:cNvPr>
          <p:cNvPicPr>
            <a:picLocks noChangeAspect="1"/>
          </p:cNvPicPr>
          <p:nvPr/>
        </p:nvPicPr>
        <p:blipFill>
          <a:blip r:embed="rId3"/>
          <a:stretch>
            <a:fillRect/>
          </a:stretch>
        </p:blipFill>
        <p:spPr>
          <a:xfrm>
            <a:off x="1585912" y="2200403"/>
            <a:ext cx="9020175" cy="3857625"/>
          </a:xfrm>
          <a:prstGeom prst="rect">
            <a:avLst/>
          </a:prstGeom>
        </p:spPr>
      </p:pic>
    </p:spTree>
    <p:extLst>
      <p:ext uri="{BB962C8B-B14F-4D97-AF65-F5344CB8AC3E}">
        <p14:creationId xmlns:p14="http://schemas.microsoft.com/office/powerpoint/2010/main" val="1066484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16EFB-539F-11EC-C954-15009D48677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558C1A-7E8B-54E5-46C2-50B74B266611}"/>
              </a:ext>
            </a:extLst>
          </p:cNvPr>
          <p:cNvSpPr>
            <a:spLocks noGrp="1"/>
          </p:cNvSpPr>
          <p:nvPr>
            <p:ph type="title"/>
          </p:nvPr>
        </p:nvSpPr>
        <p:spPr>
          <a:xfrm>
            <a:off x="338743" y="505360"/>
            <a:ext cx="11209376" cy="464000"/>
          </a:xfrm>
        </p:spPr>
        <p:txBody>
          <a:bodyPr/>
          <a:lstStyle/>
          <a:p>
            <a:r>
              <a:rPr lang="en-IN" dirty="0">
                <a:latin typeface="Georgia"/>
              </a:rPr>
              <a:t>Outline</a:t>
            </a:r>
            <a:br>
              <a:rPr lang="en-IN" sz="3200" dirty="0"/>
            </a:br>
            <a:endParaRPr lang="en-IN"/>
          </a:p>
        </p:txBody>
      </p:sp>
      <p:sp>
        <p:nvSpPr>
          <p:cNvPr id="4" name="TextBox 3">
            <a:extLst>
              <a:ext uri="{FF2B5EF4-FFF2-40B4-BE49-F238E27FC236}">
                <a16:creationId xmlns:a16="http://schemas.microsoft.com/office/drawing/2014/main" id="{29700C29-16CF-BA42-084B-83724D8F7162}"/>
              </a:ext>
            </a:extLst>
          </p:cNvPr>
          <p:cNvSpPr txBox="1"/>
          <p:nvPr/>
        </p:nvSpPr>
        <p:spPr>
          <a:xfrm>
            <a:off x="1373022" y="732522"/>
            <a:ext cx="9697876" cy="6278642"/>
          </a:xfrm>
          <a:prstGeom prst="rect">
            <a:avLst/>
          </a:prstGeom>
          <a:noFill/>
        </p:spPr>
        <p:txBody>
          <a:bodyPr wrap="square" lIns="91440" tIns="45720" rIns="91440" bIns="45720" rtlCol="0" anchor="t">
            <a:spAutoFit/>
          </a:bodyPr>
          <a:lstStyle/>
          <a:p>
            <a:pPr marL="457200" indent="-457200">
              <a:buAutoNum type="arabicPeriod"/>
            </a:pPr>
            <a:r>
              <a:rPr lang="en-IN" sz="2000" b="1" dirty="0">
                <a:ea typeface="+mn-lt"/>
                <a:cs typeface="+mn-lt"/>
              </a:rPr>
              <a:t>Fundamentals of Prompting</a:t>
            </a:r>
          </a:p>
          <a:p>
            <a:pPr marL="457200" indent="-457200">
              <a:buAutoNum type="arabicPeriod"/>
            </a:pPr>
            <a:r>
              <a:rPr lang="en-IN" sz="2000" b="1" dirty="0">
                <a:ea typeface="+mn-lt"/>
                <a:cs typeface="+mn-lt"/>
              </a:rPr>
              <a:t>Shot-Based Prompting-Zero-Shot, One-Shot, Few-Shot </a:t>
            </a:r>
            <a:endParaRPr lang="en-US" sz="2000" dirty="0">
              <a:ea typeface="Calibri" panose="020F0502020204030204"/>
              <a:cs typeface="Calibri" panose="020F0502020204030204"/>
            </a:endParaRPr>
          </a:p>
          <a:p>
            <a:pPr marL="457200" indent="-457200">
              <a:buAutoNum type="arabicPeriod"/>
            </a:pPr>
            <a:r>
              <a:rPr lang="en-IN" sz="2000" b="1" dirty="0">
                <a:ea typeface="+mn-lt"/>
                <a:cs typeface="+mn-lt"/>
              </a:rPr>
              <a:t>Reasoning-Based Prompting</a:t>
            </a:r>
            <a:endParaRPr lang="en-IN" sz="2000">
              <a:ea typeface="Calibri" panose="020F0502020204030204"/>
              <a:cs typeface="Calibri" panose="020F0502020204030204"/>
            </a:endParaRPr>
          </a:p>
          <a:p>
            <a:pPr marL="914400" lvl="1" indent="-457200">
              <a:buFont typeface="Arial"/>
              <a:buChar char="•"/>
            </a:pPr>
            <a:r>
              <a:rPr lang="en-IN" sz="2000" b="1" dirty="0">
                <a:ea typeface="+mn-lt"/>
                <a:cs typeface="+mn-lt"/>
              </a:rPr>
              <a:t>Chain-of-Thought (</a:t>
            </a:r>
            <a:r>
              <a:rPr lang="en-IN" sz="2000" b="1" err="1">
                <a:ea typeface="+mn-lt"/>
                <a:cs typeface="+mn-lt"/>
              </a:rPr>
              <a:t>CoT</a:t>
            </a:r>
            <a:r>
              <a:rPr lang="en-IN" sz="2000" b="1" dirty="0">
                <a:ea typeface="+mn-lt"/>
                <a:cs typeface="+mn-lt"/>
              </a:rPr>
              <a:t>) Prompting </a:t>
            </a:r>
            <a:endParaRPr lang="en-IN" sz="2000" dirty="0">
              <a:ea typeface="Calibri" panose="020F0502020204030204"/>
              <a:cs typeface="Calibri" panose="020F0502020204030204"/>
            </a:endParaRPr>
          </a:p>
          <a:p>
            <a:pPr marL="914400" lvl="1" indent="-457200">
              <a:buFont typeface="Arial"/>
              <a:buChar char="•"/>
            </a:pPr>
            <a:r>
              <a:rPr lang="en-IN" sz="2000" b="1" dirty="0">
                <a:ea typeface="+mn-lt"/>
                <a:cs typeface="+mn-lt"/>
              </a:rPr>
              <a:t>One-Shot </a:t>
            </a:r>
            <a:r>
              <a:rPr lang="en-IN" sz="2000" b="1" err="1">
                <a:ea typeface="+mn-lt"/>
                <a:cs typeface="+mn-lt"/>
              </a:rPr>
              <a:t>CoT</a:t>
            </a:r>
            <a:endParaRPr lang="en-IN" sz="2000">
              <a:ea typeface="Calibri" panose="020F0502020204030204"/>
              <a:cs typeface="Calibri" panose="020F0502020204030204"/>
            </a:endParaRPr>
          </a:p>
          <a:p>
            <a:pPr marL="914400" lvl="1" indent="-457200">
              <a:buFont typeface="Arial"/>
              <a:buChar char="•"/>
            </a:pPr>
            <a:r>
              <a:rPr lang="en-IN" sz="2000" b="1" dirty="0">
                <a:ea typeface="+mn-lt"/>
                <a:cs typeface="+mn-lt"/>
              </a:rPr>
              <a:t>Few-Shot </a:t>
            </a:r>
            <a:r>
              <a:rPr lang="en-IN" sz="2000" b="1" err="1">
                <a:ea typeface="+mn-lt"/>
                <a:cs typeface="+mn-lt"/>
              </a:rPr>
              <a:t>CoT</a:t>
            </a:r>
            <a:endParaRPr lang="en-IN" sz="2000" b="1">
              <a:ea typeface="+mn-lt"/>
              <a:cs typeface="+mn-lt"/>
            </a:endParaRPr>
          </a:p>
          <a:p>
            <a:pPr marL="914400" lvl="1" indent="-457200">
              <a:buFont typeface="Arial"/>
              <a:buChar char="•"/>
            </a:pPr>
            <a:r>
              <a:rPr lang="en-IN" sz="2000" b="1" dirty="0">
                <a:ea typeface="+mn-lt"/>
                <a:cs typeface="+mn-lt"/>
              </a:rPr>
              <a:t>Self-Consistency </a:t>
            </a:r>
            <a:r>
              <a:rPr lang="en-IN" sz="2000" b="1" err="1">
                <a:ea typeface="+mn-lt"/>
                <a:cs typeface="+mn-lt"/>
              </a:rPr>
              <a:t>CoT</a:t>
            </a:r>
            <a:endParaRPr lang="en-IN" sz="2000" b="1">
              <a:ea typeface="+mn-lt"/>
              <a:cs typeface="+mn-lt"/>
            </a:endParaRPr>
          </a:p>
          <a:p>
            <a:pPr marL="914400" lvl="1" indent="-457200">
              <a:buFont typeface="Arial"/>
              <a:buChar char="•"/>
            </a:pPr>
            <a:r>
              <a:rPr lang="en-IN" sz="2000" b="1" dirty="0">
                <a:ea typeface="+mn-lt"/>
                <a:cs typeface="+mn-lt"/>
              </a:rPr>
              <a:t>Tree of Thoughts (</a:t>
            </a:r>
            <a:r>
              <a:rPr lang="en-IN" sz="2000" b="1" err="1">
                <a:ea typeface="+mn-lt"/>
                <a:cs typeface="+mn-lt"/>
              </a:rPr>
              <a:t>ToT</a:t>
            </a:r>
            <a:r>
              <a:rPr lang="en-IN" sz="2000" b="1" dirty="0">
                <a:ea typeface="+mn-lt"/>
                <a:cs typeface="+mn-lt"/>
              </a:rPr>
              <a:t>) </a:t>
            </a:r>
          </a:p>
          <a:p>
            <a:pPr marL="457200" indent="-457200">
              <a:buAutoNum type="arabicPeriod"/>
            </a:pPr>
            <a:r>
              <a:rPr lang="en-IN" sz="2000" b="1" dirty="0">
                <a:ea typeface="+mn-lt"/>
                <a:cs typeface="+mn-lt"/>
              </a:rPr>
              <a:t>Interaction and Feedback-Based Prompting</a:t>
            </a:r>
            <a:endParaRPr lang="en-IN" sz="2000" dirty="0">
              <a:ea typeface="Calibri" panose="020F0502020204030204"/>
              <a:cs typeface="Calibri" panose="020F0502020204030204"/>
            </a:endParaRPr>
          </a:p>
          <a:p>
            <a:pPr marL="914400" lvl="1" indent="-457200">
              <a:buFont typeface="Arial"/>
              <a:buChar char="•"/>
            </a:pPr>
            <a:r>
              <a:rPr lang="en-IN" sz="2000" b="1" err="1">
                <a:ea typeface="+mn-lt"/>
                <a:cs typeface="+mn-lt"/>
              </a:rPr>
              <a:t>ReAct</a:t>
            </a:r>
            <a:r>
              <a:rPr lang="en-IN" sz="2000" b="1" dirty="0">
                <a:ea typeface="+mn-lt"/>
                <a:cs typeface="+mn-lt"/>
              </a:rPr>
              <a:t> Prompting (Reasoning + Acting)</a:t>
            </a:r>
          </a:p>
          <a:p>
            <a:pPr marL="914400" lvl="1" indent="-457200">
              <a:buFont typeface="Arial"/>
              <a:buChar char="•"/>
            </a:pPr>
            <a:r>
              <a:rPr lang="en-IN" sz="2000" b="1" dirty="0">
                <a:ea typeface="+mn-lt"/>
                <a:cs typeface="+mn-lt"/>
              </a:rPr>
              <a:t>Positive and Negative Prompting</a:t>
            </a:r>
            <a:endParaRPr lang="en-IN" sz="2000" dirty="0">
              <a:ea typeface="+mn-lt"/>
              <a:cs typeface="+mn-lt"/>
            </a:endParaRPr>
          </a:p>
          <a:p>
            <a:pPr marL="914400" lvl="1" indent="-457200">
              <a:buFont typeface="Arial"/>
              <a:buChar char="•"/>
            </a:pPr>
            <a:r>
              <a:rPr lang="en-IN" sz="2000" b="1" dirty="0">
                <a:ea typeface="+mn-lt"/>
                <a:cs typeface="+mn-lt"/>
              </a:rPr>
              <a:t>Iterative Prompting</a:t>
            </a:r>
            <a:endParaRPr lang="en-IN" sz="2000" dirty="0">
              <a:ea typeface="+mn-lt"/>
              <a:cs typeface="+mn-lt"/>
            </a:endParaRPr>
          </a:p>
          <a:p>
            <a:pPr marL="914400" lvl="1" indent="-457200">
              <a:buFont typeface="Arial"/>
              <a:buChar char="•"/>
            </a:pPr>
            <a:r>
              <a:rPr lang="en-IN" sz="2000" b="1" dirty="0">
                <a:ea typeface="+mn-lt"/>
                <a:cs typeface="+mn-lt"/>
              </a:rPr>
              <a:t> Model-Guided Prompting</a:t>
            </a:r>
            <a:endParaRPr lang="en-IN" sz="2000">
              <a:ea typeface="Calibri"/>
              <a:cs typeface="Calibri"/>
            </a:endParaRPr>
          </a:p>
          <a:p>
            <a:pPr marL="457200" indent="-457200">
              <a:buAutoNum type="arabicPeriod"/>
            </a:pPr>
            <a:r>
              <a:rPr lang="en-IN" sz="2000" b="1" dirty="0">
                <a:ea typeface="Calibri" panose="020F0502020204030204"/>
                <a:cs typeface="Calibri" panose="020F0502020204030204"/>
              </a:rPr>
              <a:t>Instruction and Role-Based Prompting</a:t>
            </a:r>
            <a:endParaRPr lang="en-IN" sz="2000" dirty="0">
              <a:ea typeface="Calibri" panose="020F0502020204030204"/>
              <a:cs typeface="Calibri" panose="020F0502020204030204"/>
            </a:endParaRPr>
          </a:p>
          <a:p>
            <a:pPr marL="914400" lvl="1" indent="-457200">
              <a:buFont typeface="Arial,Sans-Serif"/>
              <a:buChar char="•"/>
            </a:pPr>
            <a:r>
              <a:rPr lang="en-IN" sz="2000" b="1" dirty="0">
                <a:ea typeface="Calibri" panose="020F0502020204030204"/>
                <a:cs typeface="Calibri" panose="020F0502020204030204"/>
              </a:rPr>
              <a:t>Instruction Prompting</a:t>
            </a:r>
            <a:r>
              <a:rPr lang="en-IN" sz="2000" dirty="0">
                <a:ea typeface="Calibri" panose="020F0502020204030204"/>
                <a:cs typeface="Calibri" panose="020F0502020204030204"/>
              </a:rPr>
              <a:t> </a:t>
            </a:r>
          </a:p>
          <a:p>
            <a:pPr marL="914400" lvl="1" indent="-457200">
              <a:buFont typeface="Arial,Sans-Serif"/>
              <a:buChar char="•"/>
            </a:pPr>
            <a:r>
              <a:rPr lang="en-IN" sz="2000" b="1" dirty="0">
                <a:ea typeface="Calibri"/>
                <a:cs typeface="Calibri"/>
              </a:rPr>
              <a:t>Role Prompting</a:t>
            </a:r>
          </a:p>
          <a:p>
            <a:r>
              <a:rPr lang="en-IN" sz="2000" b="1" dirty="0">
                <a:ea typeface="Calibri"/>
                <a:cs typeface="Calibri"/>
              </a:rPr>
              <a:t>5. Knowledge-Augmented Prompting</a:t>
            </a:r>
          </a:p>
          <a:p>
            <a:pPr marL="742950" lvl="1" indent="-285750">
              <a:buFont typeface="Arial"/>
              <a:buChar char="•"/>
            </a:pPr>
            <a:r>
              <a:rPr lang="en-IN" sz="2000" b="1" dirty="0">
                <a:ea typeface="Calibri"/>
                <a:cs typeface="Calibri"/>
              </a:rPr>
              <a:t>Generated Knowledge Prompting (GKP)</a:t>
            </a:r>
          </a:p>
          <a:p>
            <a:pPr lvl="1"/>
            <a:endParaRPr lang="en-IN" sz="2400" b="1" dirty="0">
              <a:ea typeface="Calibri" panose="020F0502020204030204"/>
              <a:cs typeface="Calibri" panose="020F0502020204030204"/>
            </a:endParaRPr>
          </a:p>
          <a:p>
            <a:endParaRPr lang="en-IN">
              <a:ea typeface="Calibri"/>
              <a:cs typeface="Calibri"/>
            </a:endParaRPr>
          </a:p>
        </p:txBody>
      </p:sp>
    </p:spTree>
    <p:extLst>
      <p:ext uri="{BB962C8B-B14F-4D97-AF65-F5344CB8AC3E}">
        <p14:creationId xmlns:p14="http://schemas.microsoft.com/office/powerpoint/2010/main" val="28225186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79356A-D558-32F6-B098-7EBD6EA467A1}"/>
              </a:ext>
            </a:extLst>
          </p:cNvPr>
          <p:cNvSpPr>
            <a:spLocks noGrp="1"/>
          </p:cNvSpPr>
          <p:nvPr>
            <p:ph type="title"/>
          </p:nvPr>
        </p:nvSpPr>
        <p:spPr>
          <a:xfrm>
            <a:off x="838200" y="365126"/>
            <a:ext cx="10515600" cy="436064"/>
          </a:xfrm>
        </p:spPr>
        <p:txBody>
          <a:bodyPr anchor="ctr">
            <a:normAutofit/>
          </a:bodyPr>
          <a:lstStyle/>
          <a:p>
            <a:r>
              <a:rPr lang="en-US" sz="2400"/>
              <a:t>Few shot</a:t>
            </a:r>
          </a:p>
        </p:txBody>
      </p:sp>
      <p:pic>
        <p:nvPicPr>
          <p:cNvPr id="4" name="Content Placeholder 3" descr="A screenshot of a computer&#10;&#10;AI-generated content may be incorrect.">
            <a:extLst>
              <a:ext uri="{FF2B5EF4-FFF2-40B4-BE49-F238E27FC236}">
                <a16:creationId xmlns:a16="http://schemas.microsoft.com/office/drawing/2014/main" id="{1AF0890B-4DF3-51F5-457D-6AEF62D81924}"/>
              </a:ext>
            </a:extLst>
          </p:cNvPr>
          <p:cNvPicPr>
            <a:picLocks noGrp="1" noChangeAspect="1"/>
          </p:cNvPicPr>
          <p:nvPr>
            <p:ph idx="1"/>
          </p:nvPr>
        </p:nvPicPr>
        <p:blipFill>
          <a:blip r:embed="rId2"/>
          <a:stretch>
            <a:fillRect/>
          </a:stretch>
        </p:blipFill>
        <p:spPr>
          <a:xfrm>
            <a:off x="2153654" y="992777"/>
            <a:ext cx="7884692" cy="5184186"/>
          </a:xfrm>
          <a:noFill/>
        </p:spPr>
      </p:pic>
    </p:spTree>
    <p:extLst>
      <p:ext uri="{BB962C8B-B14F-4D97-AF65-F5344CB8AC3E}">
        <p14:creationId xmlns:p14="http://schemas.microsoft.com/office/powerpoint/2010/main" val="6990750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BC8904-D6E1-3AB0-C102-0E7146FB375D}"/>
              </a:ext>
            </a:extLst>
          </p:cNvPr>
          <p:cNvPicPr>
            <a:picLocks noChangeAspect="1"/>
          </p:cNvPicPr>
          <p:nvPr/>
        </p:nvPicPr>
        <p:blipFill>
          <a:blip r:embed="rId2"/>
          <a:stretch>
            <a:fillRect/>
          </a:stretch>
        </p:blipFill>
        <p:spPr>
          <a:xfrm>
            <a:off x="232757" y="580662"/>
            <a:ext cx="9331083" cy="4515040"/>
          </a:xfrm>
          <a:prstGeom prst="rect">
            <a:avLst/>
          </a:prstGeom>
        </p:spPr>
      </p:pic>
    </p:spTree>
    <p:extLst>
      <p:ext uri="{BB962C8B-B14F-4D97-AF65-F5344CB8AC3E}">
        <p14:creationId xmlns:p14="http://schemas.microsoft.com/office/powerpoint/2010/main" val="24562170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362656-9BE3-5C97-DC63-4BF5B7F5E4AA}"/>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B7A7E7EC-6B9B-26F1-C432-698D18BAE2CF}"/>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EB1AB1C4-2C1B-12BD-0906-2039188695E6}"/>
              </a:ext>
            </a:extLst>
          </p:cNvPr>
          <p:cNvPicPr>
            <a:picLocks noChangeAspect="1"/>
          </p:cNvPicPr>
          <p:nvPr/>
        </p:nvPicPr>
        <p:blipFill>
          <a:blip r:embed="rId2"/>
          <a:stretch>
            <a:fillRect/>
          </a:stretch>
        </p:blipFill>
        <p:spPr>
          <a:xfrm>
            <a:off x="1271847" y="920337"/>
            <a:ext cx="8570421" cy="4805380"/>
          </a:xfrm>
          <a:prstGeom prst="rect">
            <a:avLst/>
          </a:prstGeom>
        </p:spPr>
      </p:pic>
    </p:spTree>
    <p:extLst>
      <p:ext uri="{BB962C8B-B14F-4D97-AF65-F5344CB8AC3E}">
        <p14:creationId xmlns:p14="http://schemas.microsoft.com/office/powerpoint/2010/main" val="6528327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3E2DEA-FC54-7263-8DC1-9331333C2297}"/>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016E3CA8-083E-CEBF-70B2-805808017889}"/>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74CCCB9C-0583-B94A-F087-54B0A53837F1}"/>
              </a:ext>
            </a:extLst>
          </p:cNvPr>
          <p:cNvPicPr>
            <a:picLocks noChangeAspect="1"/>
          </p:cNvPicPr>
          <p:nvPr/>
        </p:nvPicPr>
        <p:blipFill>
          <a:blip r:embed="rId2"/>
          <a:stretch>
            <a:fillRect/>
          </a:stretch>
        </p:blipFill>
        <p:spPr>
          <a:xfrm>
            <a:off x="976522" y="1033782"/>
            <a:ext cx="8026161" cy="4096192"/>
          </a:xfrm>
          <a:prstGeom prst="rect">
            <a:avLst/>
          </a:prstGeom>
        </p:spPr>
      </p:pic>
    </p:spTree>
    <p:extLst>
      <p:ext uri="{BB962C8B-B14F-4D97-AF65-F5344CB8AC3E}">
        <p14:creationId xmlns:p14="http://schemas.microsoft.com/office/powerpoint/2010/main" val="33525239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FC9389-337B-F45F-3583-BE5A156A5C27}"/>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6E040B85-0F12-652B-CC91-2F0F0A2335F4}"/>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B308A115-EAB1-5846-56AE-C5DF5BA6832C}"/>
              </a:ext>
            </a:extLst>
          </p:cNvPr>
          <p:cNvPicPr>
            <a:picLocks noChangeAspect="1"/>
          </p:cNvPicPr>
          <p:nvPr/>
        </p:nvPicPr>
        <p:blipFill>
          <a:blip r:embed="rId2"/>
          <a:stretch>
            <a:fillRect/>
          </a:stretch>
        </p:blipFill>
        <p:spPr>
          <a:xfrm>
            <a:off x="571499" y="443798"/>
            <a:ext cx="10009259" cy="5408572"/>
          </a:xfrm>
          <a:prstGeom prst="rect">
            <a:avLst/>
          </a:prstGeom>
        </p:spPr>
      </p:pic>
    </p:spTree>
    <p:extLst>
      <p:ext uri="{BB962C8B-B14F-4D97-AF65-F5344CB8AC3E}">
        <p14:creationId xmlns:p14="http://schemas.microsoft.com/office/powerpoint/2010/main" val="32231175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0DAFED68-D9E7-4354-C39A-A71B7E88ACBB}"/>
              </a:ext>
            </a:extLst>
          </p:cNvPr>
          <p:cNvGraphicFramePr>
            <a:graphicFrameLocks noGrp="1"/>
          </p:cNvGraphicFramePr>
          <p:nvPr>
            <p:extLst>
              <p:ext uri="{D42A27DB-BD31-4B8C-83A1-F6EECF244321}">
                <p14:modId xmlns:p14="http://schemas.microsoft.com/office/powerpoint/2010/main" val="3821806479"/>
              </p:ext>
            </p:extLst>
          </p:nvPr>
        </p:nvGraphicFramePr>
        <p:xfrm>
          <a:off x="885568" y="165169"/>
          <a:ext cx="10936767" cy="6217920"/>
        </p:xfrm>
        <a:graphic>
          <a:graphicData uri="http://schemas.openxmlformats.org/drawingml/2006/table">
            <a:tbl>
              <a:tblPr bandRow="1">
                <a:tableStyleId>{00A15C55-8517-42AA-B614-E9B94910E393}</a:tableStyleId>
              </a:tblPr>
              <a:tblGrid>
                <a:gridCol w="2220132">
                  <a:extLst>
                    <a:ext uri="{9D8B030D-6E8A-4147-A177-3AD203B41FA5}">
                      <a16:colId xmlns:a16="http://schemas.microsoft.com/office/drawing/2014/main" val="2285653600"/>
                    </a:ext>
                  </a:extLst>
                </a:gridCol>
                <a:gridCol w="3248251">
                  <a:extLst>
                    <a:ext uri="{9D8B030D-6E8A-4147-A177-3AD203B41FA5}">
                      <a16:colId xmlns:a16="http://schemas.microsoft.com/office/drawing/2014/main" val="2122950285"/>
                    </a:ext>
                  </a:extLst>
                </a:gridCol>
                <a:gridCol w="2734192">
                  <a:extLst>
                    <a:ext uri="{9D8B030D-6E8A-4147-A177-3AD203B41FA5}">
                      <a16:colId xmlns:a16="http://schemas.microsoft.com/office/drawing/2014/main" val="594029085"/>
                    </a:ext>
                  </a:extLst>
                </a:gridCol>
                <a:gridCol w="2734192">
                  <a:extLst>
                    <a:ext uri="{9D8B030D-6E8A-4147-A177-3AD203B41FA5}">
                      <a16:colId xmlns:a16="http://schemas.microsoft.com/office/drawing/2014/main" val="2989195303"/>
                    </a:ext>
                  </a:extLst>
                </a:gridCol>
              </a:tblGrid>
              <a:tr h="345089">
                <a:tc>
                  <a:txBody>
                    <a:bodyPr/>
                    <a:lstStyle/>
                    <a:p>
                      <a:r>
                        <a:rPr lang="en-US" b="1">
                          <a:solidFill>
                            <a:srgbClr val="FF0000"/>
                          </a:solidFill>
                        </a:rPr>
                        <a:t>Aspect</a:t>
                      </a:r>
                    </a:p>
                  </a:txBody>
                  <a:tcPr anchor="ctr"/>
                </a:tc>
                <a:tc>
                  <a:txBody>
                    <a:bodyPr/>
                    <a:lstStyle/>
                    <a:p>
                      <a:r>
                        <a:rPr lang="en-US" b="1">
                          <a:solidFill>
                            <a:srgbClr val="FF0000"/>
                          </a:solidFill>
                        </a:rPr>
                        <a:t>Zero-Shot Prompting</a:t>
                      </a:r>
                    </a:p>
                  </a:txBody>
                  <a:tcPr anchor="ctr"/>
                </a:tc>
                <a:tc>
                  <a:txBody>
                    <a:bodyPr/>
                    <a:lstStyle/>
                    <a:p>
                      <a:r>
                        <a:rPr lang="en-US" b="1">
                          <a:solidFill>
                            <a:srgbClr val="FF0000"/>
                          </a:solidFill>
                        </a:rPr>
                        <a:t>One-Shot Prompting</a:t>
                      </a:r>
                    </a:p>
                  </a:txBody>
                  <a:tcPr anchor="ctr"/>
                </a:tc>
                <a:tc>
                  <a:txBody>
                    <a:bodyPr/>
                    <a:lstStyle/>
                    <a:p>
                      <a:r>
                        <a:rPr lang="en-US" b="1">
                          <a:solidFill>
                            <a:srgbClr val="FF0000"/>
                          </a:solidFill>
                        </a:rPr>
                        <a:t>Few-Shot Prompting</a:t>
                      </a:r>
                    </a:p>
                  </a:txBody>
                  <a:tcPr anchor="ctr"/>
                </a:tc>
                <a:extLst>
                  <a:ext uri="{0D108BD9-81ED-4DB2-BD59-A6C34878D82A}">
                    <a16:rowId xmlns:a16="http://schemas.microsoft.com/office/drawing/2014/main" val="1743002601"/>
                  </a:ext>
                </a:extLst>
              </a:tr>
              <a:tr h="603906">
                <a:tc>
                  <a:txBody>
                    <a:bodyPr/>
                    <a:lstStyle/>
                    <a:p>
                      <a:r>
                        <a:rPr lang="en-US" b="1">
                          <a:solidFill>
                            <a:srgbClr val="FF0000"/>
                          </a:solidFill>
                        </a:rPr>
                        <a:t>Definition</a:t>
                      </a:r>
                    </a:p>
                  </a:txBody>
                  <a:tcPr anchor="ctr"/>
                </a:tc>
                <a:tc>
                  <a:txBody>
                    <a:bodyPr/>
                    <a:lstStyle/>
                    <a:p>
                      <a:r>
                        <a:rPr lang="en-US"/>
                        <a:t>No example is provided in the prompt.</a:t>
                      </a:r>
                    </a:p>
                  </a:txBody>
                  <a:tcPr anchor="ctr"/>
                </a:tc>
                <a:tc>
                  <a:txBody>
                    <a:bodyPr/>
                    <a:lstStyle/>
                    <a:p>
                      <a:r>
                        <a:rPr lang="en-US"/>
                        <a:t>One example is included in the prompt.</a:t>
                      </a:r>
                    </a:p>
                  </a:txBody>
                  <a:tcPr anchor="ctr"/>
                </a:tc>
                <a:tc>
                  <a:txBody>
                    <a:bodyPr/>
                    <a:lstStyle/>
                    <a:p>
                      <a:r>
                        <a:rPr lang="en-US"/>
                        <a:t>Two or more examples are provided in the prompt.</a:t>
                      </a:r>
                    </a:p>
                  </a:txBody>
                  <a:tcPr anchor="ctr"/>
                </a:tc>
                <a:extLst>
                  <a:ext uri="{0D108BD9-81ED-4DB2-BD59-A6C34878D82A}">
                    <a16:rowId xmlns:a16="http://schemas.microsoft.com/office/drawing/2014/main" val="3261079844"/>
                  </a:ext>
                </a:extLst>
              </a:tr>
              <a:tr h="603906">
                <a:tc>
                  <a:txBody>
                    <a:bodyPr/>
                    <a:lstStyle/>
                    <a:p>
                      <a:r>
                        <a:rPr lang="en-US" b="1">
                          <a:solidFill>
                            <a:srgbClr val="FF0000"/>
                          </a:solidFill>
                        </a:rPr>
                        <a:t>Training Need</a:t>
                      </a:r>
                    </a:p>
                  </a:txBody>
                  <a:tcPr anchor="ctr"/>
                </a:tc>
                <a:tc>
                  <a:txBody>
                    <a:bodyPr/>
                    <a:lstStyle/>
                    <a:p>
                      <a:r>
                        <a:rPr lang="en-US"/>
                        <a:t>No task-specific training or examples needed.</a:t>
                      </a:r>
                    </a:p>
                  </a:txBody>
                  <a:tcPr anchor="ctr"/>
                </a:tc>
                <a:tc>
                  <a:txBody>
                    <a:bodyPr/>
                    <a:lstStyle/>
                    <a:p>
                      <a:r>
                        <a:rPr lang="en-US"/>
                        <a:t>Minimal task guidance via one example.</a:t>
                      </a:r>
                    </a:p>
                  </a:txBody>
                  <a:tcPr anchor="ctr"/>
                </a:tc>
                <a:tc>
                  <a:txBody>
                    <a:bodyPr/>
                    <a:lstStyle/>
                    <a:p>
                      <a:r>
                        <a:rPr lang="en-US"/>
                        <a:t>More detailed task guidance via multiple examples.</a:t>
                      </a:r>
                    </a:p>
                  </a:txBody>
                  <a:tcPr anchor="ctr"/>
                </a:tc>
                <a:extLst>
                  <a:ext uri="{0D108BD9-81ED-4DB2-BD59-A6C34878D82A}">
                    <a16:rowId xmlns:a16="http://schemas.microsoft.com/office/drawing/2014/main" val="3338975773"/>
                  </a:ext>
                </a:extLst>
              </a:tr>
              <a:tr h="862723">
                <a:tc>
                  <a:txBody>
                    <a:bodyPr/>
                    <a:lstStyle/>
                    <a:p>
                      <a:r>
                        <a:rPr lang="en-US" b="1">
                          <a:solidFill>
                            <a:srgbClr val="FF0000"/>
                          </a:solidFill>
                        </a:rPr>
                        <a:t>Ease of Use</a:t>
                      </a:r>
                    </a:p>
                  </a:txBody>
                  <a:tcPr anchor="ctr"/>
                </a:tc>
                <a:tc>
                  <a:txBody>
                    <a:bodyPr/>
                    <a:lstStyle/>
                    <a:p>
                      <a:r>
                        <a:rPr lang="en-US"/>
                        <a:t>Easiest to implement.</a:t>
                      </a:r>
                    </a:p>
                  </a:txBody>
                  <a:tcPr anchor="ctr"/>
                </a:tc>
                <a:tc>
                  <a:txBody>
                    <a:bodyPr/>
                    <a:lstStyle/>
                    <a:p>
                      <a:r>
                        <a:rPr lang="en-US"/>
                        <a:t>Slightly more effort to include a relevant example.</a:t>
                      </a:r>
                    </a:p>
                  </a:txBody>
                  <a:tcPr anchor="ctr"/>
                </a:tc>
                <a:tc>
                  <a:txBody>
                    <a:bodyPr/>
                    <a:lstStyle/>
                    <a:p>
                      <a:r>
                        <a:rPr lang="en-US"/>
                        <a:t>Requires careful selection of multiple representative examples.</a:t>
                      </a:r>
                    </a:p>
                  </a:txBody>
                  <a:tcPr anchor="ctr"/>
                </a:tc>
                <a:extLst>
                  <a:ext uri="{0D108BD9-81ED-4DB2-BD59-A6C34878D82A}">
                    <a16:rowId xmlns:a16="http://schemas.microsoft.com/office/drawing/2014/main" val="3938865582"/>
                  </a:ext>
                </a:extLst>
              </a:tr>
              <a:tr h="603906">
                <a:tc>
                  <a:txBody>
                    <a:bodyPr/>
                    <a:lstStyle/>
                    <a:p>
                      <a:r>
                        <a:rPr lang="en-US" b="1">
                          <a:solidFill>
                            <a:srgbClr val="FF0000"/>
                          </a:solidFill>
                        </a:rPr>
                        <a:t>Model Understanding</a:t>
                      </a:r>
                    </a:p>
                  </a:txBody>
                  <a:tcPr anchor="ctr"/>
                </a:tc>
                <a:tc>
                  <a:txBody>
                    <a:bodyPr/>
                    <a:lstStyle/>
                    <a:p>
                      <a:r>
                        <a:rPr lang="en-US"/>
                        <a:t>Relies solely on pre-trained knowledge.</a:t>
                      </a:r>
                    </a:p>
                  </a:txBody>
                  <a:tcPr anchor="ctr"/>
                </a:tc>
                <a:tc>
                  <a:txBody>
                    <a:bodyPr/>
                    <a:lstStyle/>
                    <a:p>
                      <a:r>
                        <a:rPr lang="en-US"/>
                        <a:t>Gains some task-specific clarity from the example.</a:t>
                      </a:r>
                    </a:p>
                  </a:txBody>
                  <a:tcPr anchor="ctr"/>
                </a:tc>
                <a:tc>
                  <a:txBody>
                    <a:bodyPr/>
                    <a:lstStyle/>
                    <a:p>
                      <a:r>
                        <a:rPr lang="en-US"/>
                        <a:t>Recognizes patterns and structure more clearly.</a:t>
                      </a:r>
                    </a:p>
                  </a:txBody>
                  <a:tcPr anchor="ctr"/>
                </a:tc>
                <a:extLst>
                  <a:ext uri="{0D108BD9-81ED-4DB2-BD59-A6C34878D82A}">
                    <a16:rowId xmlns:a16="http://schemas.microsoft.com/office/drawing/2014/main" val="2087158703"/>
                  </a:ext>
                </a:extLst>
              </a:tr>
              <a:tr h="603906">
                <a:tc>
                  <a:txBody>
                    <a:bodyPr/>
                    <a:lstStyle/>
                    <a:p>
                      <a:r>
                        <a:rPr lang="en-US" b="1">
                          <a:solidFill>
                            <a:srgbClr val="FF0000"/>
                          </a:solidFill>
                        </a:rPr>
                        <a:t>Performance</a:t>
                      </a:r>
                    </a:p>
                  </a:txBody>
                  <a:tcPr anchor="ctr"/>
                </a:tc>
                <a:tc>
                  <a:txBody>
                    <a:bodyPr/>
                    <a:lstStyle/>
                    <a:p>
                      <a:r>
                        <a:rPr lang="en-US"/>
                        <a:t>May be less accurate, especially for complex tasks.</a:t>
                      </a:r>
                    </a:p>
                  </a:txBody>
                  <a:tcPr anchor="ctr"/>
                </a:tc>
                <a:tc>
                  <a:txBody>
                    <a:bodyPr/>
                    <a:lstStyle/>
                    <a:p>
                      <a:r>
                        <a:rPr lang="en-US"/>
                        <a:t>Moderately improved performance.</a:t>
                      </a:r>
                    </a:p>
                  </a:txBody>
                  <a:tcPr anchor="ctr"/>
                </a:tc>
                <a:tc>
                  <a:txBody>
                    <a:bodyPr/>
                    <a:lstStyle/>
                    <a:p>
                      <a:r>
                        <a:rPr lang="en-US"/>
                        <a:t>Generally better performance with nuanced tasks.</a:t>
                      </a:r>
                    </a:p>
                  </a:txBody>
                  <a:tcPr anchor="ctr"/>
                </a:tc>
                <a:extLst>
                  <a:ext uri="{0D108BD9-81ED-4DB2-BD59-A6C34878D82A}">
                    <a16:rowId xmlns:a16="http://schemas.microsoft.com/office/drawing/2014/main" val="3340423331"/>
                  </a:ext>
                </a:extLst>
              </a:tr>
              <a:tr h="603906">
                <a:tc>
                  <a:txBody>
                    <a:bodyPr/>
                    <a:lstStyle/>
                    <a:p>
                      <a:r>
                        <a:rPr lang="en-US" b="1">
                          <a:solidFill>
                            <a:srgbClr val="FF0000"/>
                          </a:solidFill>
                        </a:rPr>
                        <a:t>Best Use Case</a:t>
                      </a:r>
                    </a:p>
                  </a:txBody>
                  <a:tcPr anchor="ctr"/>
                </a:tc>
                <a:tc>
                  <a:txBody>
                    <a:bodyPr/>
                    <a:lstStyle/>
                    <a:p>
                      <a:r>
                        <a:rPr lang="en-US"/>
                        <a:t>Simple or common tasks with clear instructions.</a:t>
                      </a:r>
                    </a:p>
                  </a:txBody>
                  <a:tcPr anchor="ctr"/>
                </a:tc>
                <a:tc>
                  <a:txBody>
                    <a:bodyPr/>
                    <a:lstStyle/>
                    <a:p>
                      <a:r>
                        <a:rPr lang="en-US"/>
                        <a:t>Tasks with a unique output style or structure.</a:t>
                      </a:r>
                    </a:p>
                  </a:txBody>
                  <a:tcPr anchor="ctr"/>
                </a:tc>
                <a:tc>
                  <a:txBody>
                    <a:bodyPr/>
                    <a:lstStyle/>
                    <a:p>
                      <a:r>
                        <a:rPr lang="en-US"/>
                        <a:t>Complex tasks or those with ambiguous requirements.</a:t>
                      </a:r>
                    </a:p>
                  </a:txBody>
                  <a:tcPr anchor="ctr"/>
                </a:tc>
                <a:extLst>
                  <a:ext uri="{0D108BD9-81ED-4DB2-BD59-A6C34878D82A}">
                    <a16:rowId xmlns:a16="http://schemas.microsoft.com/office/drawing/2014/main" val="3934729173"/>
                  </a:ext>
                </a:extLst>
              </a:tr>
              <a:tr h="862723">
                <a:tc>
                  <a:txBody>
                    <a:bodyPr/>
                    <a:lstStyle/>
                    <a:p>
                      <a:r>
                        <a:rPr lang="en-US" b="1">
                          <a:solidFill>
                            <a:srgbClr val="FF0000"/>
                          </a:solidFill>
                        </a:rPr>
                        <a:t>Example Complexity</a:t>
                      </a:r>
                    </a:p>
                  </a:txBody>
                  <a:tcPr anchor="ctr"/>
                </a:tc>
                <a:tc>
                  <a:txBody>
                    <a:bodyPr/>
                    <a:lstStyle/>
                    <a:p>
                      <a:r>
                        <a:rPr lang="en-US"/>
                        <a:t>No examples: "Translate to French: Good morning"</a:t>
                      </a:r>
                    </a:p>
                  </a:txBody>
                  <a:tcPr anchor="ctr"/>
                </a:tc>
                <a:tc>
                  <a:txBody>
                    <a:bodyPr/>
                    <a:lstStyle/>
                    <a:p>
                      <a:r>
                        <a:rPr lang="en-US"/>
                        <a:t>One example: "English: Hello → French: Bonjour\</a:t>
                      </a:r>
                      <a:r>
                        <a:rPr lang="en-US" err="1"/>
                        <a:t>nTranslate</a:t>
                      </a:r>
                      <a:r>
                        <a:rPr lang="en-US"/>
                        <a:t>: Hi"</a:t>
                      </a:r>
                    </a:p>
                  </a:txBody>
                  <a:tcPr anchor="ctr"/>
                </a:tc>
                <a:tc>
                  <a:txBody>
                    <a:bodyPr/>
                    <a:lstStyle/>
                    <a:p>
                      <a:r>
                        <a:rPr lang="en-US"/>
                        <a:t>Multiple examples of inputs and outputs in the prompt.</a:t>
                      </a:r>
                    </a:p>
                  </a:txBody>
                  <a:tcPr anchor="ctr"/>
                </a:tc>
                <a:extLst>
                  <a:ext uri="{0D108BD9-81ED-4DB2-BD59-A6C34878D82A}">
                    <a16:rowId xmlns:a16="http://schemas.microsoft.com/office/drawing/2014/main" val="1576021187"/>
                  </a:ext>
                </a:extLst>
              </a:tr>
            </a:tbl>
          </a:graphicData>
        </a:graphic>
      </p:graphicFrame>
    </p:spTree>
    <p:extLst>
      <p:ext uri="{BB962C8B-B14F-4D97-AF65-F5344CB8AC3E}">
        <p14:creationId xmlns:p14="http://schemas.microsoft.com/office/powerpoint/2010/main" val="23029637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88B075-D9B8-B9FD-ED49-14E3DF07478F}"/>
              </a:ext>
            </a:extLst>
          </p:cNvPr>
          <p:cNvSpPr>
            <a:spLocks noGrp="1"/>
          </p:cNvSpPr>
          <p:nvPr>
            <p:ph type="title"/>
          </p:nvPr>
        </p:nvSpPr>
        <p:spPr>
          <a:xfrm>
            <a:off x="571499" y="348662"/>
            <a:ext cx="11209376" cy="464000"/>
          </a:xfrm>
        </p:spPr>
        <p:txBody>
          <a:bodyPr anchor="ctr">
            <a:normAutofit/>
          </a:bodyPr>
          <a:lstStyle/>
          <a:p>
            <a:r>
              <a:rPr lang="en-US" sz="2700" b="1"/>
              <a:t>How to Choose the Right Prompting Technique</a:t>
            </a:r>
            <a:endParaRPr lang="en-US" sz="2700"/>
          </a:p>
          <a:p>
            <a:endParaRPr lang="en-US" sz="2700"/>
          </a:p>
        </p:txBody>
      </p:sp>
      <p:graphicFrame>
        <p:nvGraphicFramePr>
          <p:cNvPr id="5" name="Content Placeholder 1">
            <a:extLst>
              <a:ext uri="{FF2B5EF4-FFF2-40B4-BE49-F238E27FC236}">
                <a16:creationId xmlns:a16="http://schemas.microsoft.com/office/drawing/2014/main" id="{57EF6921-BFD8-0FB1-04E7-F0F87CC3F1FC}"/>
              </a:ext>
            </a:extLst>
          </p:cNvPr>
          <p:cNvGraphicFramePr>
            <a:graphicFrameLocks noGrp="1"/>
          </p:cNvGraphicFramePr>
          <p:nvPr>
            <p:ph idx="1"/>
            <p:extLst>
              <p:ext uri="{D42A27DB-BD31-4B8C-83A1-F6EECF244321}">
                <p14:modId xmlns:p14="http://schemas.microsoft.com/office/powerpoint/2010/main" val="3638268830"/>
              </p:ext>
            </p:extLst>
          </p:nvPr>
        </p:nvGraphicFramePr>
        <p:xfrm>
          <a:off x="571499" y="1137256"/>
          <a:ext cx="11209376" cy="49080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40613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6CFFD-829F-7460-427E-64C39F319EB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75C8593-ECA6-BD53-CE43-17CE92B46D3F}"/>
              </a:ext>
            </a:extLst>
          </p:cNvPr>
          <p:cNvSpPr>
            <a:spLocks noGrp="1"/>
          </p:cNvSpPr>
          <p:nvPr>
            <p:ph type="title"/>
          </p:nvPr>
        </p:nvSpPr>
        <p:spPr>
          <a:xfrm>
            <a:off x="338743" y="505360"/>
            <a:ext cx="11209376" cy="464000"/>
          </a:xfrm>
        </p:spPr>
        <p:txBody>
          <a:bodyPr/>
          <a:lstStyle/>
          <a:p>
            <a:r>
              <a:rPr lang="en-IN" sz="3200"/>
              <a:t>Types of Prompting</a:t>
            </a:r>
            <a:br>
              <a:rPr lang="en-IN" sz="3200"/>
            </a:br>
            <a:endParaRPr lang="en-IN"/>
          </a:p>
        </p:txBody>
      </p:sp>
      <p:sp>
        <p:nvSpPr>
          <p:cNvPr id="4" name="TextBox 3">
            <a:extLst>
              <a:ext uri="{FF2B5EF4-FFF2-40B4-BE49-F238E27FC236}">
                <a16:creationId xmlns:a16="http://schemas.microsoft.com/office/drawing/2014/main" id="{309CE412-DB55-CB17-A5B4-EED9913CE9F5}"/>
              </a:ext>
            </a:extLst>
          </p:cNvPr>
          <p:cNvSpPr txBox="1"/>
          <p:nvPr/>
        </p:nvSpPr>
        <p:spPr>
          <a:xfrm>
            <a:off x="1373022" y="732522"/>
            <a:ext cx="9697876" cy="5909310"/>
          </a:xfrm>
          <a:prstGeom prst="rect">
            <a:avLst/>
          </a:prstGeom>
          <a:noFill/>
        </p:spPr>
        <p:txBody>
          <a:bodyPr wrap="square" lIns="91440" tIns="45720" rIns="91440" bIns="45720" rtlCol="0" anchor="t">
            <a:spAutoFit/>
          </a:bodyPr>
          <a:lstStyle/>
          <a:p>
            <a:pPr marL="457200" indent="-457200">
              <a:buAutoNum type="arabicPeriod"/>
            </a:pPr>
            <a:r>
              <a:rPr lang="en-IN" sz="2400" b="1" dirty="0">
                <a:ea typeface="+mn-lt"/>
                <a:cs typeface="+mn-lt"/>
              </a:rPr>
              <a:t>Shot-Based Prompting-Zero-Shot, One-Shot, Few-Shot </a:t>
            </a:r>
            <a:endParaRPr lang="en-US" sz="2400">
              <a:ea typeface="Calibri" panose="020F0502020204030204"/>
              <a:cs typeface="Calibri" panose="020F0502020204030204"/>
            </a:endParaRPr>
          </a:p>
          <a:p>
            <a:pPr marL="457200" indent="-457200">
              <a:buAutoNum type="arabicPeriod"/>
            </a:pPr>
            <a:r>
              <a:rPr lang="en-IN" sz="2400" b="1" dirty="0">
                <a:solidFill>
                  <a:srgbClr val="FF0000"/>
                </a:solidFill>
                <a:ea typeface="+mn-lt"/>
                <a:cs typeface="+mn-lt"/>
              </a:rPr>
              <a:t>Reasoning-Based Prompting</a:t>
            </a:r>
            <a:endParaRPr lang="en-IN" sz="2400">
              <a:solidFill>
                <a:srgbClr val="FF0000"/>
              </a:solidFill>
              <a:ea typeface="Calibri" panose="020F0502020204030204"/>
              <a:cs typeface="Calibri" panose="020F0502020204030204"/>
            </a:endParaRPr>
          </a:p>
          <a:p>
            <a:pPr marL="914400" lvl="1" indent="-457200">
              <a:buFont typeface="Arial"/>
              <a:buChar char="•"/>
            </a:pPr>
            <a:r>
              <a:rPr lang="en-IN" sz="2400" b="1" dirty="0">
                <a:ea typeface="+mn-lt"/>
                <a:cs typeface="+mn-lt"/>
              </a:rPr>
              <a:t>Chain-of-Thought (</a:t>
            </a:r>
            <a:r>
              <a:rPr lang="en-IN" sz="2400" b="1" err="1">
                <a:ea typeface="+mn-lt"/>
                <a:cs typeface="+mn-lt"/>
              </a:rPr>
              <a:t>CoT</a:t>
            </a:r>
            <a:r>
              <a:rPr lang="en-IN" sz="2400" b="1" dirty="0">
                <a:ea typeface="+mn-lt"/>
                <a:cs typeface="+mn-lt"/>
              </a:rPr>
              <a:t>) Prompting </a:t>
            </a:r>
            <a:endParaRPr lang="en-IN" sz="2400" dirty="0">
              <a:ea typeface="Calibri" panose="020F0502020204030204"/>
              <a:cs typeface="Calibri" panose="020F0502020204030204"/>
            </a:endParaRPr>
          </a:p>
          <a:p>
            <a:pPr marL="914400" lvl="1" indent="-457200">
              <a:buFont typeface="Arial"/>
              <a:buChar char="•"/>
            </a:pPr>
            <a:r>
              <a:rPr lang="en-IN" sz="2400" b="1" dirty="0">
                <a:ea typeface="+mn-lt"/>
                <a:cs typeface="+mn-lt"/>
              </a:rPr>
              <a:t>One-Shot </a:t>
            </a:r>
            <a:r>
              <a:rPr lang="en-IN" sz="2400" b="1" err="1">
                <a:ea typeface="+mn-lt"/>
                <a:cs typeface="+mn-lt"/>
              </a:rPr>
              <a:t>CoT</a:t>
            </a:r>
            <a:endParaRPr lang="en-IN" sz="2400">
              <a:ea typeface="Calibri" panose="020F0502020204030204"/>
              <a:cs typeface="Calibri" panose="020F0502020204030204"/>
            </a:endParaRPr>
          </a:p>
          <a:p>
            <a:pPr marL="914400" lvl="1" indent="-457200">
              <a:buFont typeface="Arial"/>
              <a:buChar char="•"/>
            </a:pPr>
            <a:r>
              <a:rPr lang="en-IN" sz="2400" b="1" dirty="0">
                <a:ea typeface="+mn-lt"/>
                <a:cs typeface="+mn-lt"/>
              </a:rPr>
              <a:t>Few-Shot </a:t>
            </a:r>
            <a:r>
              <a:rPr lang="en-IN" sz="2400" b="1" err="1">
                <a:ea typeface="+mn-lt"/>
                <a:cs typeface="+mn-lt"/>
              </a:rPr>
              <a:t>CoT</a:t>
            </a:r>
            <a:endParaRPr lang="en-IN" sz="2400" b="1">
              <a:ea typeface="+mn-lt"/>
              <a:cs typeface="+mn-lt"/>
            </a:endParaRPr>
          </a:p>
          <a:p>
            <a:pPr marL="914400" lvl="1" indent="-457200">
              <a:buFont typeface="Arial"/>
              <a:buChar char="•"/>
            </a:pPr>
            <a:r>
              <a:rPr lang="en-IN" sz="2400" b="1" dirty="0">
                <a:ea typeface="+mn-lt"/>
                <a:cs typeface="+mn-lt"/>
              </a:rPr>
              <a:t>Self-Consistency </a:t>
            </a:r>
            <a:r>
              <a:rPr lang="en-IN" sz="2400" b="1" err="1">
                <a:ea typeface="+mn-lt"/>
                <a:cs typeface="+mn-lt"/>
              </a:rPr>
              <a:t>CoT</a:t>
            </a:r>
            <a:endParaRPr lang="en-IN" sz="2400" b="1">
              <a:ea typeface="+mn-lt"/>
              <a:cs typeface="+mn-lt"/>
            </a:endParaRPr>
          </a:p>
          <a:p>
            <a:pPr marL="914400" lvl="1" indent="-457200">
              <a:buFont typeface="Arial"/>
              <a:buChar char="•"/>
            </a:pPr>
            <a:r>
              <a:rPr lang="en-IN" sz="2400" b="1" dirty="0">
                <a:ea typeface="+mn-lt"/>
                <a:cs typeface="+mn-lt"/>
              </a:rPr>
              <a:t>Tree of Thoughts (</a:t>
            </a:r>
            <a:r>
              <a:rPr lang="en-IN" sz="2400" b="1" err="1">
                <a:ea typeface="+mn-lt"/>
                <a:cs typeface="+mn-lt"/>
              </a:rPr>
              <a:t>ToT</a:t>
            </a:r>
            <a:r>
              <a:rPr lang="en-IN" sz="2400" b="1" dirty="0">
                <a:ea typeface="+mn-lt"/>
                <a:cs typeface="+mn-lt"/>
              </a:rPr>
              <a:t>) </a:t>
            </a:r>
          </a:p>
          <a:p>
            <a:pPr marL="457200" indent="-457200">
              <a:buAutoNum type="arabicPeriod"/>
            </a:pPr>
            <a:r>
              <a:rPr lang="en-IN" sz="2400" b="1" dirty="0">
                <a:ea typeface="+mn-lt"/>
                <a:cs typeface="+mn-lt"/>
              </a:rPr>
              <a:t>Interaction and Feedback-Based Prompting</a:t>
            </a:r>
            <a:endParaRPr lang="en-IN" sz="2400" dirty="0">
              <a:ea typeface="Calibri" panose="020F0502020204030204"/>
              <a:cs typeface="Calibri" panose="020F0502020204030204"/>
            </a:endParaRPr>
          </a:p>
          <a:p>
            <a:pPr marL="914400" lvl="1" indent="-457200">
              <a:buFont typeface="Arial"/>
              <a:buChar char="•"/>
            </a:pPr>
            <a:r>
              <a:rPr lang="en-IN" sz="2400" b="1" err="1">
                <a:ea typeface="+mn-lt"/>
                <a:cs typeface="+mn-lt"/>
              </a:rPr>
              <a:t>ReAct</a:t>
            </a:r>
            <a:r>
              <a:rPr lang="en-IN" sz="2400" b="1" dirty="0">
                <a:ea typeface="+mn-lt"/>
                <a:cs typeface="+mn-lt"/>
              </a:rPr>
              <a:t> Prompting (Reasoning + Acting)</a:t>
            </a:r>
          </a:p>
          <a:p>
            <a:pPr marL="914400" lvl="1" indent="-457200">
              <a:buFont typeface="Arial"/>
              <a:buChar char="•"/>
            </a:pPr>
            <a:r>
              <a:rPr lang="en-IN" sz="2400" b="1" dirty="0">
                <a:ea typeface="+mn-lt"/>
                <a:cs typeface="+mn-lt"/>
              </a:rPr>
              <a:t>Positive and Negative Prompting</a:t>
            </a:r>
            <a:endParaRPr lang="en-IN" sz="2400" dirty="0">
              <a:ea typeface="+mn-lt"/>
              <a:cs typeface="+mn-lt"/>
            </a:endParaRPr>
          </a:p>
          <a:p>
            <a:pPr marL="914400" lvl="1" indent="-457200">
              <a:buFont typeface="Arial"/>
              <a:buChar char="•"/>
            </a:pPr>
            <a:r>
              <a:rPr lang="en-IN" sz="2400" b="1" dirty="0">
                <a:ea typeface="+mn-lt"/>
                <a:cs typeface="+mn-lt"/>
              </a:rPr>
              <a:t>Iterative Prompting</a:t>
            </a:r>
            <a:endParaRPr lang="en-IN" sz="2400" dirty="0">
              <a:ea typeface="+mn-lt"/>
              <a:cs typeface="+mn-lt"/>
            </a:endParaRPr>
          </a:p>
          <a:p>
            <a:pPr marL="914400" lvl="1" indent="-457200">
              <a:buFont typeface="Arial"/>
              <a:buChar char="•"/>
            </a:pPr>
            <a:r>
              <a:rPr lang="en-IN" sz="2400" b="1" dirty="0">
                <a:ea typeface="+mn-lt"/>
                <a:cs typeface="+mn-lt"/>
              </a:rPr>
              <a:t> Model-Guided Prompting</a:t>
            </a:r>
            <a:endParaRPr lang="en-IN" sz="2400">
              <a:ea typeface="Calibri"/>
              <a:cs typeface="Calibri"/>
            </a:endParaRPr>
          </a:p>
          <a:p>
            <a:pPr marL="457200" indent="-457200">
              <a:buAutoNum type="arabicPeriod"/>
            </a:pPr>
            <a:r>
              <a:rPr lang="en-IN" sz="2400" b="1" dirty="0">
                <a:ea typeface="Calibri" panose="020F0502020204030204"/>
                <a:cs typeface="Calibri" panose="020F0502020204030204"/>
              </a:rPr>
              <a:t>Instruction and Role-Based Prompting</a:t>
            </a:r>
            <a:endParaRPr lang="en-IN" sz="2400" dirty="0">
              <a:ea typeface="Calibri" panose="020F0502020204030204"/>
              <a:cs typeface="Calibri" panose="020F0502020204030204"/>
            </a:endParaRPr>
          </a:p>
          <a:p>
            <a:pPr marL="914400" lvl="1" indent="-457200">
              <a:buFont typeface="Arial,Sans-Serif"/>
              <a:buChar char="•"/>
            </a:pPr>
            <a:r>
              <a:rPr lang="en-IN" sz="2400" b="1" dirty="0">
                <a:ea typeface="Calibri" panose="020F0502020204030204"/>
                <a:cs typeface="Calibri" panose="020F0502020204030204"/>
              </a:rPr>
              <a:t>Instruction Prompting</a:t>
            </a:r>
            <a:r>
              <a:rPr lang="en-IN" sz="2400" dirty="0">
                <a:ea typeface="Calibri" panose="020F0502020204030204"/>
                <a:cs typeface="Calibri" panose="020F0502020204030204"/>
              </a:rPr>
              <a:t> </a:t>
            </a:r>
          </a:p>
          <a:p>
            <a:pPr marL="914400" lvl="1" indent="-457200">
              <a:buFont typeface="Arial,Sans-Serif"/>
              <a:buChar char="•"/>
            </a:pPr>
            <a:r>
              <a:rPr lang="en-IN" sz="2400" b="1" dirty="0">
                <a:ea typeface="Calibri" panose="020F0502020204030204"/>
                <a:cs typeface="Calibri" panose="020F0502020204030204"/>
              </a:rPr>
              <a:t>Role Prompting</a:t>
            </a:r>
            <a:endParaRPr lang="en-IN" dirty="0"/>
          </a:p>
          <a:p>
            <a:endParaRPr lang="en-IN"/>
          </a:p>
        </p:txBody>
      </p:sp>
    </p:spTree>
    <p:extLst>
      <p:ext uri="{BB962C8B-B14F-4D97-AF65-F5344CB8AC3E}">
        <p14:creationId xmlns:p14="http://schemas.microsoft.com/office/powerpoint/2010/main" val="37510092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471346-81D6-F09D-B7DD-412CD1487E36}"/>
              </a:ext>
            </a:extLst>
          </p:cNvPr>
          <p:cNvSpPr>
            <a:spLocks noGrp="1"/>
          </p:cNvSpPr>
          <p:nvPr>
            <p:ph type="title"/>
          </p:nvPr>
        </p:nvSpPr>
        <p:spPr>
          <a:xfrm>
            <a:off x="839788" y="108488"/>
            <a:ext cx="3932237" cy="1600200"/>
          </a:xfrm>
        </p:spPr>
        <p:txBody>
          <a:bodyPr anchor="b">
            <a:normAutofit/>
          </a:bodyPr>
          <a:lstStyle/>
          <a:p>
            <a:r>
              <a:rPr lang="en-IN" dirty="0">
                <a:solidFill>
                  <a:srgbClr val="A4123F"/>
                </a:solidFill>
                <a:latin typeface="Georgia" panose="02040502050405020303" pitchFamily="18" charset="0"/>
              </a:rPr>
              <a:t>Reasoning-Based Prompting</a:t>
            </a:r>
            <a:endParaRPr lang="en-US" dirty="0">
              <a:solidFill>
                <a:srgbClr val="A4123F"/>
              </a:solidFill>
              <a:latin typeface="Georgia" panose="02040502050405020303" pitchFamily="18" charset="0"/>
            </a:endParaRPr>
          </a:p>
        </p:txBody>
      </p:sp>
      <p:sp>
        <p:nvSpPr>
          <p:cNvPr id="2" name="Content Placeholder 1">
            <a:extLst>
              <a:ext uri="{FF2B5EF4-FFF2-40B4-BE49-F238E27FC236}">
                <a16:creationId xmlns:a16="http://schemas.microsoft.com/office/drawing/2014/main" id="{D3BB14B3-ED5A-9A19-AAB6-FAF6CD10B199}"/>
              </a:ext>
            </a:extLst>
          </p:cNvPr>
          <p:cNvSpPr>
            <a:spLocks noGrp="1"/>
          </p:cNvSpPr>
          <p:nvPr>
            <p:ph idx="1"/>
          </p:nvPr>
        </p:nvSpPr>
        <p:spPr>
          <a:xfrm>
            <a:off x="5183188" y="987425"/>
            <a:ext cx="6172200" cy="4873625"/>
          </a:xfrm>
        </p:spPr>
        <p:txBody>
          <a:bodyPr vert="horz" lIns="91440" tIns="45720" rIns="91440" bIns="45720" rtlCol="0" anchor="t">
            <a:normAutofit/>
          </a:bodyPr>
          <a:lstStyle/>
          <a:p>
            <a:r>
              <a:rPr lang="en-US" sz="3000" dirty="0"/>
              <a:t>designing prompts that help the model </a:t>
            </a:r>
            <a:r>
              <a:rPr lang="en-US" sz="3000" b="1" dirty="0"/>
              <a:t>simulate logical reasoning or problem-solving processes</a:t>
            </a:r>
            <a:r>
              <a:rPr lang="en-US" sz="3000" dirty="0"/>
              <a:t> rather than just providing a direct answer</a:t>
            </a:r>
          </a:p>
          <a:p>
            <a:r>
              <a:rPr lang="en-US" sz="3000" dirty="0"/>
              <a:t>Mimics human-like </a:t>
            </a:r>
            <a:r>
              <a:rPr lang="en-US" sz="3000" b="1" dirty="0"/>
              <a:t>thinking patterns</a:t>
            </a:r>
            <a:endParaRPr lang="en-US" sz="3000" dirty="0"/>
          </a:p>
          <a:p>
            <a:endParaRPr lang="en-US" sz="3000" b="1"/>
          </a:p>
        </p:txBody>
      </p:sp>
      <p:sp>
        <p:nvSpPr>
          <p:cNvPr id="8" name="Text Placeholder 3">
            <a:extLst>
              <a:ext uri="{FF2B5EF4-FFF2-40B4-BE49-F238E27FC236}">
                <a16:creationId xmlns:a16="http://schemas.microsoft.com/office/drawing/2014/main" id="{D5212CD3-6A08-D0BB-EB35-8AB1EF6DA06C}"/>
              </a:ext>
            </a:extLst>
          </p:cNvPr>
          <p:cNvSpPr>
            <a:spLocks noGrp="1"/>
          </p:cNvSpPr>
          <p:nvPr>
            <p:ph type="body" sz="half" idx="2"/>
          </p:nvPr>
        </p:nvSpPr>
        <p:spPr>
          <a:xfrm>
            <a:off x="839788" y="2057400"/>
            <a:ext cx="3932237" cy="3811588"/>
          </a:xfrm>
        </p:spPr>
        <p:txBody>
          <a:bodyPr vert="horz" lIns="91440" tIns="45720" rIns="91440" bIns="45720" rtlCol="0" anchor="t">
            <a:normAutofit/>
          </a:bodyPr>
          <a:lstStyle/>
          <a:p>
            <a:pPr marL="914400" lvl="1" indent="-457200">
              <a:spcBef>
                <a:spcPts val="0"/>
              </a:spcBef>
              <a:buFont typeface="Arial"/>
              <a:buChar char="•"/>
            </a:pPr>
            <a:r>
              <a:rPr lang="en-IN" sz="2400" b="1" dirty="0">
                <a:ea typeface="Calibri"/>
                <a:cs typeface="Calibri"/>
              </a:rPr>
              <a:t>Chain-of-Thought (</a:t>
            </a:r>
            <a:r>
              <a:rPr lang="en-IN" sz="2400" b="1" dirty="0" err="1">
                <a:ea typeface="Calibri"/>
                <a:cs typeface="Calibri"/>
              </a:rPr>
              <a:t>CoT</a:t>
            </a:r>
            <a:r>
              <a:rPr lang="en-IN" sz="2400" b="1" dirty="0">
                <a:ea typeface="Calibri"/>
                <a:cs typeface="Calibri"/>
              </a:rPr>
              <a:t>) Prompting </a:t>
            </a:r>
            <a:endParaRPr lang="en-IN" sz="2400" dirty="0">
              <a:ea typeface="Calibri"/>
              <a:cs typeface="Calibri"/>
            </a:endParaRPr>
          </a:p>
          <a:p>
            <a:pPr marL="914400" lvl="1" indent="-457200">
              <a:spcBef>
                <a:spcPts val="0"/>
              </a:spcBef>
              <a:buFont typeface="Arial"/>
              <a:buChar char="•"/>
            </a:pPr>
            <a:r>
              <a:rPr lang="en-IN" sz="2400" b="1" dirty="0">
                <a:ea typeface="Calibri"/>
                <a:cs typeface="Calibri"/>
              </a:rPr>
              <a:t>One-Shot </a:t>
            </a:r>
            <a:r>
              <a:rPr lang="en-IN" sz="2400" b="1" dirty="0" err="1">
                <a:ea typeface="Calibri"/>
                <a:cs typeface="Calibri"/>
              </a:rPr>
              <a:t>CoT</a:t>
            </a:r>
            <a:endParaRPr lang="en-IN" sz="2400" dirty="0">
              <a:ea typeface="Calibri"/>
              <a:cs typeface="Calibri"/>
            </a:endParaRPr>
          </a:p>
          <a:p>
            <a:pPr marL="914400" lvl="1" indent="-457200">
              <a:spcBef>
                <a:spcPts val="0"/>
              </a:spcBef>
              <a:buFont typeface="Arial"/>
              <a:buChar char="•"/>
            </a:pPr>
            <a:r>
              <a:rPr lang="en-IN" sz="2400" b="1" dirty="0">
                <a:ea typeface="Calibri"/>
                <a:cs typeface="Calibri"/>
              </a:rPr>
              <a:t>Few-Shot </a:t>
            </a:r>
            <a:r>
              <a:rPr lang="en-IN" sz="2400" b="1" dirty="0" err="1">
                <a:ea typeface="Calibri"/>
                <a:cs typeface="Calibri"/>
              </a:rPr>
              <a:t>CoT</a:t>
            </a:r>
            <a:endParaRPr lang="en-IN" sz="2400">
              <a:ea typeface="Calibri"/>
              <a:cs typeface="Calibri"/>
            </a:endParaRPr>
          </a:p>
          <a:p>
            <a:pPr marL="914400" lvl="1" indent="-457200">
              <a:spcBef>
                <a:spcPts val="0"/>
              </a:spcBef>
              <a:buFont typeface="Arial"/>
              <a:buChar char="•"/>
            </a:pPr>
            <a:r>
              <a:rPr lang="en-IN" sz="2400" b="1" dirty="0">
                <a:ea typeface="Calibri"/>
                <a:cs typeface="Calibri"/>
              </a:rPr>
              <a:t>Self-Consistency </a:t>
            </a:r>
            <a:r>
              <a:rPr lang="en-IN" sz="2400" b="1" err="1">
                <a:ea typeface="Calibri"/>
                <a:cs typeface="Calibri"/>
              </a:rPr>
              <a:t>CoT</a:t>
            </a:r>
            <a:endParaRPr lang="en-IN" sz="2400">
              <a:ea typeface="Calibri"/>
              <a:cs typeface="Calibri"/>
            </a:endParaRPr>
          </a:p>
          <a:p>
            <a:pPr marL="914400" lvl="1" indent="-457200">
              <a:spcBef>
                <a:spcPts val="0"/>
              </a:spcBef>
              <a:buFont typeface="Arial"/>
              <a:buChar char="•"/>
            </a:pPr>
            <a:r>
              <a:rPr lang="en-IN" sz="2400" b="1" dirty="0">
                <a:ea typeface="Calibri"/>
                <a:cs typeface="Calibri"/>
              </a:rPr>
              <a:t>Tree of Thoughts (</a:t>
            </a:r>
            <a:r>
              <a:rPr lang="en-IN" sz="2400" b="1" err="1">
                <a:ea typeface="Calibri"/>
                <a:cs typeface="Calibri"/>
              </a:rPr>
              <a:t>ToT</a:t>
            </a:r>
            <a:r>
              <a:rPr lang="en-IN" sz="2400" b="1" dirty="0">
                <a:ea typeface="Calibri"/>
                <a:cs typeface="Calibri"/>
              </a:rPr>
              <a:t>) </a:t>
            </a:r>
            <a:endParaRPr lang="en-US" sz="240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19221004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87CAD-E41B-AB49-8F3A-B1F9DBA23FB1}"/>
              </a:ext>
            </a:extLst>
          </p:cNvPr>
          <p:cNvSpPr>
            <a:spLocks noGrp="1"/>
          </p:cNvSpPr>
          <p:nvPr>
            <p:ph type="title"/>
          </p:nvPr>
        </p:nvSpPr>
        <p:spPr/>
        <p:txBody>
          <a:bodyPr>
            <a:normAutofit fontScale="90000"/>
          </a:bodyPr>
          <a:lstStyle/>
          <a:p>
            <a:r>
              <a:rPr lang="en-US" b="1">
                <a:solidFill>
                  <a:srgbClr val="0F172A"/>
                </a:solidFill>
              </a:rPr>
              <a:t>Chain-of-Thought (</a:t>
            </a:r>
            <a:r>
              <a:rPr lang="en-US" b="1" err="1">
                <a:solidFill>
                  <a:srgbClr val="0F172A"/>
                </a:solidFill>
              </a:rPr>
              <a:t>CoT</a:t>
            </a:r>
            <a:r>
              <a:rPr lang="en-US" b="1">
                <a:solidFill>
                  <a:srgbClr val="0F172A"/>
                </a:solidFill>
              </a:rPr>
              <a:t>) Prompting</a:t>
            </a:r>
            <a:endParaRPr lang="en-US"/>
          </a:p>
        </p:txBody>
      </p:sp>
      <p:sp>
        <p:nvSpPr>
          <p:cNvPr id="5" name="TextBox 4">
            <a:extLst>
              <a:ext uri="{FF2B5EF4-FFF2-40B4-BE49-F238E27FC236}">
                <a16:creationId xmlns:a16="http://schemas.microsoft.com/office/drawing/2014/main" id="{99B68951-7E09-E9B0-CD06-ECA47E6D745B}"/>
              </a:ext>
            </a:extLst>
          </p:cNvPr>
          <p:cNvSpPr txBox="1"/>
          <p:nvPr/>
        </p:nvSpPr>
        <p:spPr>
          <a:xfrm>
            <a:off x="8966887" y="214184"/>
            <a:ext cx="2743200" cy="1200329"/>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complex reasoning capabilities through intermediate reasoning steps. </a:t>
            </a:r>
          </a:p>
        </p:txBody>
      </p:sp>
      <p:pic>
        <p:nvPicPr>
          <p:cNvPr id="6" name="Picture 5" descr="A diagram of a diagram&#10;&#10;AI-generated content may be incorrect.">
            <a:extLst>
              <a:ext uri="{FF2B5EF4-FFF2-40B4-BE49-F238E27FC236}">
                <a16:creationId xmlns:a16="http://schemas.microsoft.com/office/drawing/2014/main" id="{8E99421D-7728-31F0-B231-7ECCDF1D304F}"/>
              </a:ext>
            </a:extLst>
          </p:cNvPr>
          <p:cNvPicPr>
            <a:picLocks noChangeAspect="1"/>
          </p:cNvPicPr>
          <p:nvPr/>
        </p:nvPicPr>
        <p:blipFill>
          <a:blip r:embed="rId3"/>
          <a:stretch>
            <a:fillRect/>
          </a:stretch>
        </p:blipFill>
        <p:spPr>
          <a:xfrm>
            <a:off x="102973" y="1194486"/>
            <a:ext cx="4335163" cy="3243649"/>
          </a:xfrm>
          <a:prstGeom prst="rect">
            <a:avLst/>
          </a:prstGeom>
        </p:spPr>
      </p:pic>
      <p:sp>
        <p:nvSpPr>
          <p:cNvPr id="7" name="TextBox 6">
            <a:extLst>
              <a:ext uri="{FF2B5EF4-FFF2-40B4-BE49-F238E27FC236}">
                <a16:creationId xmlns:a16="http://schemas.microsoft.com/office/drawing/2014/main" id="{C02E4181-3558-C121-ECC0-D33135ED11B2}"/>
              </a:ext>
            </a:extLst>
          </p:cNvPr>
          <p:cNvSpPr txBox="1"/>
          <p:nvPr/>
        </p:nvSpPr>
        <p:spPr>
          <a:xfrm>
            <a:off x="4724400" y="1861751"/>
            <a:ext cx="7140145"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
              <a:buChar char="•"/>
            </a:pPr>
            <a:r>
              <a:rPr lang="en-US"/>
              <a:t>Helps the model </a:t>
            </a:r>
            <a:r>
              <a:rPr lang="en-US" b="1"/>
              <a:t>think systematically</a:t>
            </a:r>
            <a:r>
              <a:rPr lang="en-US"/>
              <a:t> and build a solution strategy step by step.</a:t>
            </a:r>
          </a:p>
          <a:p>
            <a:pPr marL="228600" indent="-228600">
              <a:buFont typeface=""/>
              <a:buChar char="•"/>
            </a:pPr>
            <a:r>
              <a:rPr lang="en-US"/>
              <a:t>Involves a </a:t>
            </a:r>
            <a:r>
              <a:rPr lang="en-US" b="1"/>
              <a:t>series of linked questions or steps</a:t>
            </a:r>
            <a:r>
              <a:rPr lang="en-US"/>
              <a:t> that guide reasoning toward the answer.</a:t>
            </a:r>
            <a:endParaRPr lang="en-US">
              <a:ea typeface="Calibri"/>
              <a:cs typeface="Calibri"/>
            </a:endParaRPr>
          </a:p>
          <a:p>
            <a:pPr marL="228600" indent="-228600">
              <a:buFont typeface=""/>
              <a:buChar char="•"/>
            </a:pPr>
            <a:r>
              <a:rPr lang="en-US"/>
              <a:t>Encourages the AI to </a:t>
            </a:r>
            <a:r>
              <a:rPr lang="en-US" b="1"/>
              <a:t>break down complex tasks</a:t>
            </a:r>
            <a:r>
              <a:rPr lang="en-US"/>
              <a:t> into smaller, logical parts.</a:t>
            </a:r>
          </a:p>
        </p:txBody>
      </p:sp>
    </p:spTree>
    <p:extLst>
      <p:ext uri="{BB962C8B-B14F-4D97-AF65-F5344CB8AC3E}">
        <p14:creationId xmlns:p14="http://schemas.microsoft.com/office/powerpoint/2010/main" val="2707981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75708E-9ABC-EF69-60B1-F50F2135A584}"/>
              </a:ext>
            </a:extLst>
          </p:cNvPr>
          <p:cNvSpPr>
            <a:spLocks noGrp="1"/>
          </p:cNvSpPr>
          <p:nvPr>
            <p:ph type="title"/>
          </p:nvPr>
        </p:nvSpPr>
        <p:spPr>
          <a:xfrm>
            <a:off x="180202" y="2675851"/>
            <a:ext cx="11209376" cy="464000"/>
          </a:xfrm>
        </p:spPr>
        <p:txBody>
          <a:bodyPr/>
          <a:lstStyle/>
          <a:p>
            <a:pPr>
              <a:lnSpc>
                <a:spcPct val="100000"/>
              </a:lnSpc>
              <a:spcBef>
                <a:spcPts val="0"/>
              </a:spcBef>
            </a:pPr>
            <a:r>
              <a:rPr lang="en-IN" dirty="0">
                <a:latin typeface="Georgia"/>
              </a:rPr>
              <a:t>Fundamentals of Prompting</a:t>
            </a:r>
            <a:endParaRPr lang="en-US" dirty="0">
              <a:latin typeface="Georgia"/>
            </a:endParaRPr>
          </a:p>
        </p:txBody>
      </p:sp>
    </p:spTree>
    <p:extLst>
      <p:ext uri="{BB962C8B-B14F-4D97-AF65-F5344CB8AC3E}">
        <p14:creationId xmlns:p14="http://schemas.microsoft.com/office/powerpoint/2010/main" val="24659138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8CE29-FD62-B1FF-172F-0DC421357774}"/>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A8C9AFA2-6968-5254-AEA4-65C9EF85B840}"/>
              </a:ext>
            </a:extLst>
          </p:cNvPr>
          <p:cNvPicPr>
            <a:picLocks noGrp="1" noChangeAspect="1"/>
          </p:cNvPicPr>
          <p:nvPr>
            <p:ph idx="1"/>
          </p:nvPr>
        </p:nvPicPr>
        <p:blipFill>
          <a:blip r:embed="rId2"/>
          <a:stretch>
            <a:fillRect/>
          </a:stretch>
        </p:blipFill>
        <p:spPr>
          <a:xfrm>
            <a:off x="838200" y="1137782"/>
            <a:ext cx="10515600" cy="4894176"/>
          </a:xfrm>
        </p:spPr>
      </p:pic>
    </p:spTree>
    <p:extLst>
      <p:ext uri="{BB962C8B-B14F-4D97-AF65-F5344CB8AC3E}">
        <p14:creationId xmlns:p14="http://schemas.microsoft.com/office/powerpoint/2010/main" val="5813193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EA64DF-B76E-A649-E116-F1BE43FDFED1}"/>
              </a:ext>
            </a:extLst>
          </p:cNvPr>
          <p:cNvSpPr>
            <a:spLocks noGrp="1"/>
          </p:cNvSpPr>
          <p:nvPr>
            <p:ph type="title"/>
          </p:nvPr>
        </p:nvSpPr>
        <p:spPr/>
        <p:txBody>
          <a:bodyPr/>
          <a:lstStyle/>
          <a:p>
            <a:r>
              <a:rPr lang="en-IN"/>
              <a:t>Chain-of-thought</a:t>
            </a:r>
          </a:p>
        </p:txBody>
      </p:sp>
      <p:sp>
        <p:nvSpPr>
          <p:cNvPr id="5" name="TextBox 4">
            <a:extLst>
              <a:ext uri="{FF2B5EF4-FFF2-40B4-BE49-F238E27FC236}">
                <a16:creationId xmlns:a16="http://schemas.microsoft.com/office/drawing/2014/main" id="{0349FDA5-4FD2-AA29-DC81-D16E5C86DDD6}"/>
              </a:ext>
            </a:extLst>
          </p:cNvPr>
          <p:cNvSpPr txBox="1"/>
          <p:nvPr/>
        </p:nvSpPr>
        <p:spPr>
          <a:xfrm>
            <a:off x="507076" y="1316333"/>
            <a:ext cx="10324408" cy="2585323"/>
          </a:xfrm>
          <a:prstGeom prst="rect">
            <a:avLst/>
          </a:prstGeom>
          <a:noFill/>
          <a:ln w="47625">
            <a:solidFill>
              <a:schemeClr val="accent1"/>
            </a:solidFill>
          </a:ln>
        </p:spPr>
        <p:txBody>
          <a:bodyPr wrap="square">
            <a:spAutoFit/>
          </a:bodyPr>
          <a:lstStyle/>
          <a:p>
            <a:r>
              <a:rPr lang="en-US" b="0" i="0">
                <a:solidFill>
                  <a:srgbClr val="071417"/>
                </a:solidFill>
                <a:effectLst/>
                <a:highlight>
                  <a:srgbClr val="FAFEFE"/>
                </a:highlight>
                <a:latin typeface="Proxima Nova"/>
              </a:rPr>
              <a:t>Chain-of-thought prompting is a technique designed to </a:t>
            </a:r>
            <a:r>
              <a:rPr lang="en-US" b="1" i="0">
                <a:solidFill>
                  <a:srgbClr val="C00000"/>
                </a:solidFill>
                <a:effectLst/>
                <a:highlight>
                  <a:srgbClr val="FAFEFE"/>
                </a:highlight>
                <a:latin typeface="Proxima Nova"/>
              </a:rPr>
              <a:t>guide the AI model through a logical reasoning process</a:t>
            </a:r>
            <a:r>
              <a:rPr lang="en-US" b="0" i="0">
                <a:solidFill>
                  <a:srgbClr val="071417"/>
                </a:solidFill>
                <a:effectLst/>
                <a:highlight>
                  <a:srgbClr val="FAFEFE"/>
                </a:highlight>
                <a:latin typeface="Proxima Nova"/>
              </a:rPr>
              <a:t>. Rather than just asking for an output, this strategy incorporates a "chain of thought" that demonstrates how to arrive at the correct answer step by step. This approach is especially valuable for tasks requiring critical thinking or problem-solving skills, like mathematical calculations or complex queries.</a:t>
            </a:r>
            <a:br>
              <a:rPr lang="en-US"/>
            </a:br>
            <a:br>
              <a:rPr lang="en-US"/>
            </a:br>
            <a:r>
              <a:rPr lang="en-US" b="1" i="0">
                <a:solidFill>
                  <a:srgbClr val="071417"/>
                </a:solidFill>
                <a:effectLst/>
                <a:highlight>
                  <a:srgbClr val="FAFEFE"/>
                </a:highlight>
                <a:latin typeface="Proxima Nova"/>
              </a:rPr>
              <a:t>Example. </a:t>
            </a:r>
            <a:r>
              <a:rPr lang="en-US" b="0" i="0">
                <a:solidFill>
                  <a:srgbClr val="071417"/>
                </a:solidFill>
                <a:effectLst/>
                <a:highlight>
                  <a:srgbClr val="FAFEFE"/>
                </a:highlight>
                <a:latin typeface="Proxima Nova"/>
              </a:rPr>
              <a:t> Suppose you're in charge of optimizing fuel efficiency for a transportation company's fleet of trucks. You can employ chain-of-thought prompting to guide the model through this complex task as follows.</a:t>
            </a:r>
            <a:endParaRPr lang="en-IN"/>
          </a:p>
        </p:txBody>
      </p:sp>
      <p:sp>
        <p:nvSpPr>
          <p:cNvPr id="7" name="TextBox 6">
            <a:extLst>
              <a:ext uri="{FF2B5EF4-FFF2-40B4-BE49-F238E27FC236}">
                <a16:creationId xmlns:a16="http://schemas.microsoft.com/office/drawing/2014/main" id="{5B514BA4-DFCC-8CF9-5A16-49B1EA5D0C79}"/>
              </a:ext>
            </a:extLst>
          </p:cNvPr>
          <p:cNvSpPr txBox="1"/>
          <p:nvPr/>
        </p:nvSpPr>
        <p:spPr>
          <a:xfrm>
            <a:off x="702425" y="4226250"/>
            <a:ext cx="9754986" cy="923330"/>
          </a:xfrm>
          <a:prstGeom prst="rect">
            <a:avLst/>
          </a:prstGeom>
          <a:noFill/>
        </p:spPr>
        <p:txBody>
          <a:bodyPr wrap="square">
            <a:spAutoFit/>
          </a:bodyPr>
          <a:lstStyle/>
          <a:p>
            <a:r>
              <a:rPr lang="en-IN"/>
              <a:t>Prompt: "You're the fleet manager for a transportation company with 50 diesel trucks. Each truck gets 6 miles per gallon, and the fleet covers a total of 10,000 miles each day. You're looking to reduce fuel consumption to save costs. Let’s think step by step."</a:t>
            </a:r>
          </a:p>
        </p:txBody>
      </p:sp>
    </p:spTree>
    <p:extLst>
      <p:ext uri="{BB962C8B-B14F-4D97-AF65-F5344CB8AC3E}">
        <p14:creationId xmlns:p14="http://schemas.microsoft.com/office/powerpoint/2010/main" val="3351324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711CDA-9230-FC67-FEB6-D56A6E491712}"/>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E163DA6B-D21C-E87A-F706-C0B997CE39CD}"/>
              </a:ext>
            </a:extLst>
          </p:cNvPr>
          <p:cNvSpPr>
            <a:spLocks noGrp="1"/>
          </p:cNvSpPr>
          <p:nvPr>
            <p:ph type="title"/>
          </p:nvPr>
        </p:nvSpPr>
        <p:spPr/>
        <p:txBody>
          <a:bodyPr/>
          <a:lstStyle/>
          <a:p>
            <a:endParaRPr lang="en-IN"/>
          </a:p>
        </p:txBody>
      </p:sp>
      <p:pic>
        <p:nvPicPr>
          <p:cNvPr id="1026" name="Picture 2" descr="COT">
            <a:extLst>
              <a:ext uri="{FF2B5EF4-FFF2-40B4-BE49-F238E27FC236}">
                <a16:creationId xmlns:a16="http://schemas.microsoft.com/office/drawing/2014/main" id="{8F225BCA-32A7-9277-07A9-06FD92EFC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084" y="677575"/>
            <a:ext cx="9691600" cy="4876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74648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E7D47C-C645-E467-C950-5E21232CB318}"/>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42B01B7C-1617-A9A7-D42E-56E2303AE16E}"/>
              </a:ext>
            </a:extLst>
          </p:cNvPr>
          <p:cNvSpPr>
            <a:spLocks noGrp="1"/>
          </p:cNvSpPr>
          <p:nvPr>
            <p:ph type="title"/>
          </p:nvPr>
        </p:nvSpPr>
        <p:spPr/>
        <p:txBody>
          <a:bodyPr/>
          <a:lstStyle/>
          <a:p>
            <a:endParaRPr lang="en-IN"/>
          </a:p>
        </p:txBody>
      </p:sp>
      <p:pic>
        <p:nvPicPr>
          <p:cNvPr id="2050" name="Picture 2" descr="Zero-shot COT">
            <a:extLst>
              <a:ext uri="{FF2B5EF4-FFF2-40B4-BE49-F238E27FC236}">
                <a16:creationId xmlns:a16="http://schemas.microsoft.com/office/drawing/2014/main" id="{5477CB40-466A-7977-C0DF-552E567A33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812662"/>
            <a:ext cx="8991600" cy="483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6510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12C5956-55E3-E408-92F6-CF5CB74E63B9}"/>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8F0B34B8-394B-0DBE-31D5-FC7BC5D4BBD6}"/>
              </a:ext>
            </a:extLst>
          </p:cNvPr>
          <p:cNvSpPr>
            <a:spLocks noGrp="1"/>
          </p:cNvSpPr>
          <p:nvPr>
            <p:ph type="title"/>
          </p:nvPr>
        </p:nvSpPr>
        <p:spPr>
          <a:xfrm>
            <a:off x="347055" y="191070"/>
            <a:ext cx="11209376" cy="464000"/>
          </a:xfrm>
        </p:spPr>
        <p:txBody>
          <a:bodyPr/>
          <a:lstStyle/>
          <a:p>
            <a:r>
              <a:rPr lang="en-IN"/>
              <a:t>Chain of thought</a:t>
            </a:r>
          </a:p>
        </p:txBody>
      </p:sp>
      <p:pic>
        <p:nvPicPr>
          <p:cNvPr id="5" name="Picture 4">
            <a:extLst>
              <a:ext uri="{FF2B5EF4-FFF2-40B4-BE49-F238E27FC236}">
                <a16:creationId xmlns:a16="http://schemas.microsoft.com/office/drawing/2014/main" id="{51C1661C-E658-C33D-049E-F12FD2751E51}"/>
              </a:ext>
            </a:extLst>
          </p:cNvPr>
          <p:cNvPicPr>
            <a:picLocks noChangeAspect="1"/>
          </p:cNvPicPr>
          <p:nvPr/>
        </p:nvPicPr>
        <p:blipFill>
          <a:blip r:embed="rId2"/>
          <a:stretch>
            <a:fillRect/>
          </a:stretch>
        </p:blipFill>
        <p:spPr>
          <a:xfrm>
            <a:off x="478131" y="690730"/>
            <a:ext cx="4519052" cy="2324301"/>
          </a:xfrm>
          <a:prstGeom prst="rect">
            <a:avLst/>
          </a:prstGeom>
        </p:spPr>
      </p:pic>
      <p:pic>
        <p:nvPicPr>
          <p:cNvPr id="7" name="Picture 6">
            <a:extLst>
              <a:ext uri="{FF2B5EF4-FFF2-40B4-BE49-F238E27FC236}">
                <a16:creationId xmlns:a16="http://schemas.microsoft.com/office/drawing/2014/main" id="{71EC3B1E-97B6-2498-94A0-E1E6CD688E15}"/>
              </a:ext>
            </a:extLst>
          </p:cNvPr>
          <p:cNvPicPr>
            <a:picLocks noChangeAspect="1"/>
          </p:cNvPicPr>
          <p:nvPr/>
        </p:nvPicPr>
        <p:blipFill>
          <a:blip r:embed="rId3"/>
          <a:stretch>
            <a:fillRect/>
          </a:stretch>
        </p:blipFill>
        <p:spPr>
          <a:xfrm>
            <a:off x="6453448" y="423070"/>
            <a:ext cx="4511431" cy="2568163"/>
          </a:xfrm>
          <a:prstGeom prst="rect">
            <a:avLst/>
          </a:prstGeom>
        </p:spPr>
      </p:pic>
      <p:pic>
        <p:nvPicPr>
          <p:cNvPr id="9" name="Picture 8">
            <a:extLst>
              <a:ext uri="{FF2B5EF4-FFF2-40B4-BE49-F238E27FC236}">
                <a16:creationId xmlns:a16="http://schemas.microsoft.com/office/drawing/2014/main" id="{88E4D93E-EF99-09F8-9927-D3FA922888AB}"/>
              </a:ext>
            </a:extLst>
          </p:cNvPr>
          <p:cNvPicPr>
            <a:picLocks noChangeAspect="1"/>
          </p:cNvPicPr>
          <p:nvPr/>
        </p:nvPicPr>
        <p:blipFill>
          <a:blip r:embed="rId4"/>
          <a:stretch>
            <a:fillRect/>
          </a:stretch>
        </p:blipFill>
        <p:spPr>
          <a:xfrm>
            <a:off x="571499" y="3050691"/>
            <a:ext cx="3585497" cy="2594852"/>
          </a:xfrm>
          <a:prstGeom prst="rect">
            <a:avLst/>
          </a:prstGeom>
        </p:spPr>
      </p:pic>
      <p:pic>
        <p:nvPicPr>
          <p:cNvPr id="11" name="Picture 10">
            <a:extLst>
              <a:ext uri="{FF2B5EF4-FFF2-40B4-BE49-F238E27FC236}">
                <a16:creationId xmlns:a16="http://schemas.microsoft.com/office/drawing/2014/main" id="{A5913994-FA4E-EF61-B223-E987AB70B293}"/>
              </a:ext>
            </a:extLst>
          </p:cNvPr>
          <p:cNvPicPr>
            <a:picLocks noChangeAspect="1"/>
          </p:cNvPicPr>
          <p:nvPr/>
        </p:nvPicPr>
        <p:blipFill>
          <a:blip r:embed="rId5"/>
          <a:stretch>
            <a:fillRect/>
          </a:stretch>
        </p:blipFill>
        <p:spPr>
          <a:xfrm>
            <a:off x="4918763" y="2878238"/>
            <a:ext cx="4846740" cy="2842506"/>
          </a:xfrm>
          <a:prstGeom prst="rect">
            <a:avLst/>
          </a:prstGeom>
        </p:spPr>
      </p:pic>
    </p:spTree>
    <p:extLst>
      <p:ext uri="{BB962C8B-B14F-4D97-AF65-F5344CB8AC3E}">
        <p14:creationId xmlns:p14="http://schemas.microsoft.com/office/powerpoint/2010/main" val="11572748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EE6292-5943-BB4A-F540-38FF930CA0C1}"/>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05C101C8-9AA8-E256-86C0-7C341DE50D30}"/>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0051EEE2-DC34-8855-E19F-A531E0AE7C31}"/>
              </a:ext>
            </a:extLst>
          </p:cNvPr>
          <p:cNvPicPr>
            <a:picLocks noChangeAspect="1"/>
          </p:cNvPicPr>
          <p:nvPr/>
        </p:nvPicPr>
        <p:blipFill>
          <a:blip r:embed="rId2"/>
          <a:stretch>
            <a:fillRect/>
          </a:stretch>
        </p:blipFill>
        <p:spPr>
          <a:xfrm>
            <a:off x="896397" y="407323"/>
            <a:ext cx="9613286" cy="5206364"/>
          </a:xfrm>
          <a:prstGeom prst="rect">
            <a:avLst/>
          </a:prstGeom>
        </p:spPr>
      </p:pic>
    </p:spTree>
    <p:extLst>
      <p:ext uri="{BB962C8B-B14F-4D97-AF65-F5344CB8AC3E}">
        <p14:creationId xmlns:p14="http://schemas.microsoft.com/office/powerpoint/2010/main" val="35228404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1AF20-0CA3-0E56-8673-DC7354058F61}"/>
              </a:ext>
            </a:extLst>
          </p:cNvPr>
          <p:cNvSpPr>
            <a:spLocks noGrp="1"/>
          </p:cNvSpPr>
          <p:nvPr>
            <p:ph type="title"/>
          </p:nvPr>
        </p:nvSpPr>
        <p:spPr>
          <a:xfrm>
            <a:off x="323335" y="4721"/>
            <a:ext cx="10515600" cy="436064"/>
          </a:xfrm>
        </p:spPr>
        <p:txBody>
          <a:bodyPr vert="horz" lIns="91440" tIns="45720" rIns="91440" bIns="45720" rtlCol="0" anchor="ctr">
            <a:noAutofit/>
          </a:bodyPr>
          <a:lstStyle/>
          <a:p>
            <a:r>
              <a:rPr lang="en-US" sz="3200" dirty="0">
                <a:ea typeface="+mj-lt"/>
                <a:cs typeface="+mj-lt"/>
              </a:rPr>
              <a:t>One-Shot &amp; Few-Shot Chain-of-Thought (</a:t>
            </a:r>
            <a:r>
              <a:rPr lang="en-US" sz="3200" err="1">
                <a:ea typeface="+mj-lt"/>
                <a:cs typeface="+mj-lt"/>
              </a:rPr>
              <a:t>CoT</a:t>
            </a:r>
            <a:r>
              <a:rPr lang="en-US" sz="3200" dirty="0">
                <a:ea typeface="+mj-lt"/>
                <a:cs typeface="+mj-lt"/>
              </a:rPr>
              <a:t>) Prompting</a:t>
            </a:r>
            <a:endParaRPr lang="en-US" sz="3200">
              <a:ea typeface="Calibri Light"/>
              <a:cs typeface="Calibri Light"/>
            </a:endParaRPr>
          </a:p>
        </p:txBody>
      </p:sp>
      <p:sp>
        <p:nvSpPr>
          <p:cNvPr id="4" name="TextBox 3">
            <a:extLst>
              <a:ext uri="{FF2B5EF4-FFF2-40B4-BE49-F238E27FC236}">
                <a16:creationId xmlns:a16="http://schemas.microsoft.com/office/drawing/2014/main" id="{272D8EFC-EFE1-6950-ECA2-093680B5C388}"/>
              </a:ext>
            </a:extLst>
          </p:cNvPr>
          <p:cNvSpPr txBox="1"/>
          <p:nvPr/>
        </p:nvSpPr>
        <p:spPr>
          <a:xfrm>
            <a:off x="2036804" y="451021"/>
            <a:ext cx="7016579" cy="646331"/>
          </a:xfrm>
          <a:prstGeom prst="rect">
            <a:avLst/>
          </a:prstGeom>
          <a:solidFill>
            <a:schemeClr val="accent4"/>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One-Shot </a:t>
            </a:r>
            <a:r>
              <a:rPr lang="en-US" b="1" dirty="0" err="1"/>
              <a:t>CoT</a:t>
            </a:r>
            <a:r>
              <a:rPr lang="en-US" b="1" dirty="0"/>
              <a:t>: </a:t>
            </a:r>
            <a:r>
              <a:rPr lang="en-US" dirty="0"/>
              <a:t>Provides </a:t>
            </a:r>
            <a:r>
              <a:rPr lang="en-US" b="1" dirty="0"/>
              <a:t>a single example</a:t>
            </a:r>
            <a:r>
              <a:rPr lang="en-US" dirty="0"/>
              <a:t> with detailed reasoning steps.</a:t>
            </a:r>
            <a:endParaRPr lang="en-US">
              <a:ea typeface="Calibri"/>
              <a:cs typeface="Calibri"/>
            </a:endParaRPr>
          </a:p>
          <a:p>
            <a:r>
              <a:rPr lang="en-US" b="1" dirty="0"/>
              <a:t>Few-Shot </a:t>
            </a:r>
            <a:r>
              <a:rPr lang="en-US" b="1" dirty="0" err="1"/>
              <a:t>CoT</a:t>
            </a:r>
            <a:r>
              <a:rPr lang="en-US" b="1" dirty="0"/>
              <a:t>: </a:t>
            </a:r>
            <a:r>
              <a:rPr lang="en-US" dirty="0"/>
              <a:t>Includes </a:t>
            </a:r>
            <a:r>
              <a:rPr lang="en-US" b="1" dirty="0"/>
              <a:t>multiple examples</a:t>
            </a:r>
            <a:r>
              <a:rPr lang="en-US" dirty="0"/>
              <a:t> of reasoning-based answers.</a:t>
            </a:r>
            <a:endParaRPr lang="en-US">
              <a:ea typeface="Calibri"/>
              <a:cs typeface="Calibri"/>
            </a:endParaRPr>
          </a:p>
        </p:txBody>
      </p:sp>
      <p:sp>
        <p:nvSpPr>
          <p:cNvPr id="5" name="TextBox 4">
            <a:extLst>
              <a:ext uri="{FF2B5EF4-FFF2-40B4-BE49-F238E27FC236}">
                <a16:creationId xmlns:a16="http://schemas.microsoft.com/office/drawing/2014/main" id="{B8A75D1A-E3A6-31FC-5914-74350AB354BD}"/>
              </a:ext>
            </a:extLst>
          </p:cNvPr>
          <p:cNvSpPr txBox="1"/>
          <p:nvPr/>
        </p:nvSpPr>
        <p:spPr>
          <a:xfrm>
            <a:off x="-2059" y="1336589"/>
            <a:ext cx="4071551" cy="4524315"/>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One-Shot CoT Example</a:t>
            </a:r>
          </a:p>
          <a:p>
            <a:r>
              <a:rPr lang="en-US" b="1"/>
              <a:t>Prompt:</a:t>
            </a:r>
          </a:p>
          <a:p>
            <a:pPr lvl="1"/>
            <a:r>
              <a:rPr lang="en-US"/>
              <a:t>Q: If you have 3 apples and you buy 2 more, how many apples do you have?</a:t>
            </a:r>
            <a:br>
              <a:rPr lang="en-US"/>
            </a:br>
            <a:r>
              <a:rPr lang="en-US"/>
              <a:t>A: Let's think step by step.</a:t>
            </a:r>
            <a:br>
              <a:rPr lang="en-US"/>
            </a:br>
            <a:r>
              <a:rPr lang="en-US"/>
              <a:t>I start with 3 apples. Then I buy 2 more apples. So, 3 + 2 = 5 apples.</a:t>
            </a:r>
            <a:br>
              <a:rPr lang="en-US"/>
            </a:br>
            <a:r>
              <a:rPr lang="en-US"/>
              <a:t>Therefore, the answer is </a:t>
            </a:r>
            <a:r>
              <a:rPr lang="en-US" b="1"/>
              <a:t>5</a:t>
            </a:r>
            <a:r>
              <a:rPr lang="en-US"/>
              <a:t>.</a:t>
            </a:r>
          </a:p>
          <a:p>
            <a:r>
              <a:rPr lang="en-US" b="1"/>
              <a:t>New Question:</a:t>
            </a:r>
          </a:p>
          <a:p>
            <a:pPr lvl="1"/>
            <a:r>
              <a:rPr lang="en-US"/>
              <a:t>Q: If you have 4 pencils and find 3 more, how many pencils do you have?</a:t>
            </a:r>
            <a:br>
              <a:rPr lang="en-US"/>
            </a:br>
            <a:r>
              <a:rPr lang="en-US"/>
              <a:t>A: Let's think step by step.</a:t>
            </a:r>
            <a:br>
              <a:rPr lang="en-US"/>
            </a:br>
            <a:r>
              <a:rPr lang="en-US"/>
              <a:t>I start with 4 pencils. Then I find 3 more pencils. So, 4 + 3 = </a:t>
            </a:r>
            <a:r>
              <a:rPr lang="en-US" b="1"/>
              <a:t>7</a:t>
            </a:r>
            <a:r>
              <a:rPr lang="en-US"/>
              <a:t> pencils.</a:t>
            </a:r>
          </a:p>
        </p:txBody>
      </p:sp>
      <p:sp>
        <p:nvSpPr>
          <p:cNvPr id="6" name="TextBox 5">
            <a:extLst>
              <a:ext uri="{FF2B5EF4-FFF2-40B4-BE49-F238E27FC236}">
                <a16:creationId xmlns:a16="http://schemas.microsoft.com/office/drawing/2014/main" id="{E1C9DF52-11F6-23A5-3002-0FE57F5D050A}"/>
              </a:ext>
            </a:extLst>
          </p:cNvPr>
          <p:cNvSpPr txBox="1"/>
          <p:nvPr/>
        </p:nvSpPr>
        <p:spPr>
          <a:xfrm>
            <a:off x="4920048" y="1336589"/>
            <a:ext cx="6882713" cy="4801314"/>
          </a:xfrm>
          <a:prstGeom prst="rect">
            <a:avLst/>
          </a:prstGeom>
          <a:solidFill>
            <a:schemeClr val="accent2">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Few-Shot </a:t>
            </a:r>
            <a:r>
              <a:rPr lang="en-US" b="1" dirty="0" err="1"/>
              <a:t>CoT</a:t>
            </a:r>
            <a:r>
              <a:rPr lang="en-US" b="1" dirty="0"/>
              <a:t> Example</a:t>
            </a:r>
          </a:p>
          <a:p>
            <a:r>
              <a:rPr lang="en-US" b="1" dirty="0"/>
              <a:t>Prompt:</a:t>
            </a:r>
            <a:endParaRPr lang="en-US" b="1" dirty="0">
              <a:ea typeface="Calibri"/>
              <a:cs typeface="Calibri"/>
            </a:endParaRPr>
          </a:p>
          <a:p>
            <a:pPr lvl="1"/>
            <a:r>
              <a:rPr lang="en-US" dirty="0"/>
              <a:t>Q1: If a book costs $5 and you buy 2 books, how much do you spend?</a:t>
            </a:r>
            <a:br>
              <a:rPr lang="en-US" dirty="0"/>
            </a:br>
            <a:r>
              <a:rPr lang="en-US" dirty="0"/>
              <a:t>A: Let's think step by step.</a:t>
            </a:r>
            <a:br>
              <a:rPr lang="en-US" dirty="0"/>
            </a:br>
            <a:r>
              <a:rPr lang="en-US" dirty="0"/>
              <a:t>One book costs $5. Buying 2 books means 5 × 2 = $10.</a:t>
            </a:r>
            <a:br>
              <a:rPr lang="en-US" dirty="0"/>
            </a:br>
            <a:r>
              <a:rPr lang="en-US" dirty="0"/>
              <a:t>So, the answer is </a:t>
            </a:r>
            <a:r>
              <a:rPr lang="en-US" b="1" dirty="0"/>
              <a:t>$10</a:t>
            </a:r>
            <a:r>
              <a:rPr lang="en-US" dirty="0"/>
              <a:t>.</a:t>
            </a:r>
            <a:endParaRPr lang="en-US" dirty="0">
              <a:ea typeface="Calibri"/>
              <a:cs typeface="Calibri"/>
            </a:endParaRPr>
          </a:p>
          <a:p>
            <a:pPr lvl="1"/>
            <a:r>
              <a:rPr lang="en-US" dirty="0"/>
              <a:t>Q2: If there are 6 students and each student has 3 notebooks, how many notebooks are there in total?</a:t>
            </a:r>
            <a:br>
              <a:rPr lang="en-US" dirty="0"/>
            </a:br>
            <a:r>
              <a:rPr lang="en-US" dirty="0"/>
              <a:t>A: Let's think step by step.</a:t>
            </a:r>
            <a:br>
              <a:rPr lang="en-US" dirty="0"/>
            </a:br>
            <a:r>
              <a:rPr lang="en-US" dirty="0"/>
              <a:t>Each of the 6 students has 3 notebooks. So, 6 × 3 = 18 notebooks.</a:t>
            </a:r>
            <a:br>
              <a:rPr lang="en-US" dirty="0"/>
            </a:br>
            <a:r>
              <a:rPr lang="en-US" dirty="0"/>
              <a:t>So, the answer is </a:t>
            </a:r>
            <a:r>
              <a:rPr lang="en-US" b="1" dirty="0"/>
              <a:t>18</a:t>
            </a:r>
            <a:r>
              <a:rPr lang="en-US" dirty="0"/>
              <a:t>.</a:t>
            </a:r>
            <a:endParaRPr lang="en-US" dirty="0">
              <a:ea typeface="Calibri"/>
              <a:cs typeface="Calibri"/>
            </a:endParaRPr>
          </a:p>
          <a:p>
            <a:r>
              <a:rPr lang="en-US" b="1" dirty="0"/>
              <a:t>New Question:</a:t>
            </a:r>
            <a:endParaRPr lang="en-US" b="1" dirty="0">
              <a:ea typeface="Calibri"/>
              <a:cs typeface="Calibri"/>
            </a:endParaRPr>
          </a:p>
          <a:p>
            <a:pPr lvl="1"/>
            <a:r>
              <a:rPr lang="en-US" dirty="0"/>
              <a:t>Q3: If there are 4 bags and each bag contains 5 apples, how many apples are there in total?</a:t>
            </a:r>
            <a:br>
              <a:rPr lang="en-US" dirty="0"/>
            </a:br>
            <a:r>
              <a:rPr lang="en-US" dirty="0"/>
              <a:t>A: Let's think step by step.</a:t>
            </a:r>
            <a:br>
              <a:rPr lang="en-US" dirty="0"/>
            </a:br>
            <a:r>
              <a:rPr lang="en-US" dirty="0"/>
              <a:t>Each of the 4 bags has 5 apples. So, 4 × 5 = </a:t>
            </a:r>
            <a:r>
              <a:rPr lang="en-US" b="1" dirty="0"/>
              <a:t>20</a:t>
            </a:r>
            <a:r>
              <a:rPr lang="en-US" dirty="0"/>
              <a:t> apples.</a:t>
            </a:r>
            <a:endParaRPr lang="en-US" dirty="0">
              <a:ea typeface="Calibri"/>
              <a:cs typeface="Calibri"/>
            </a:endParaRPr>
          </a:p>
        </p:txBody>
      </p:sp>
    </p:spTree>
    <p:extLst>
      <p:ext uri="{BB962C8B-B14F-4D97-AF65-F5344CB8AC3E}">
        <p14:creationId xmlns:p14="http://schemas.microsoft.com/office/powerpoint/2010/main" val="28636464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CD8E0-81DD-DB2A-5ECA-596B4F6D4FA8}"/>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481652CE-DA21-2F6C-E835-A5BD6FF76B27}"/>
              </a:ext>
            </a:extLst>
          </p:cNvPr>
          <p:cNvSpPr>
            <a:spLocks noGrp="1"/>
          </p:cNvSpPr>
          <p:nvPr>
            <p:ph type="title"/>
          </p:nvPr>
        </p:nvSpPr>
        <p:spPr>
          <a:xfrm>
            <a:off x="838200" y="365126"/>
            <a:ext cx="10515600" cy="436064"/>
          </a:xfrm>
        </p:spPr>
        <p:txBody>
          <a:bodyPr>
            <a:normAutofit fontScale="90000"/>
          </a:bodyPr>
          <a:lstStyle/>
          <a:p>
            <a:r>
              <a:rPr lang="en-US"/>
              <a:t>Chain-of-Thought (</a:t>
            </a:r>
            <a:r>
              <a:rPr lang="en-US" err="1"/>
              <a:t>CoT</a:t>
            </a:r>
            <a:r>
              <a:rPr lang="en-US"/>
              <a:t>) with Self-Consistency</a:t>
            </a:r>
          </a:p>
          <a:p>
            <a:endParaRPr lang="en-US">
              <a:ea typeface="Calibri Light"/>
              <a:cs typeface="Calibri Light"/>
            </a:endParaRPr>
          </a:p>
        </p:txBody>
      </p:sp>
      <p:pic>
        <p:nvPicPr>
          <p:cNvPr id="2" name="Picture 1" descr="A diagram of a voting process&#10;&#10;AI-generated content may be incorrect.">
            <a:extLst>
              <a:ext uri="{FF2B5EF4-FFF2-40B4-BE49-F238E27FC236}">
                <a16:creationId xmlns:a16="http://schemas.microsoft.com/office/drawing/2014/main" id="{2D6BEB71-FF28-4CAA-8F7F-27C48AE3C8F5}"/>
              </a:ext>
            </a:extLst>
          </p:cNvPr>
          <p:cNvPicPr>
            <a:picLocks noChangeAspect="1"/>
          </p:cNvPicPr>
          <p:nvPr/>
        </p:nvPicPr>
        <p:blipFill>
          <a:blip r:embed="rId2"/>
          <a:stretch>
            <a:fillRect/>
          </a:stretch>
        </p:blipFill>
        <p:spPr>
          <a:xfrm>
            <a:off x="9003032" y="928201"/>
            <a:ext cx="3071629" cy="5184186"/>
          </a:xfrm>
          <a:prstGeom prst="rect">
            <a:avLst/>
          </a:prstGeom>
          <a:noFill/>
        </p:spPr>
      </p:pic>
      <p:sp>
        <p:nvSpPr>
          <p:cNvPr id="4" name="TextBox 3">
            <a:extLst>
              <a:ext uri="{FF2B5EF4-FFF2-40B4-BE49-F238E27FC236}">
                <a16:creationId xmlns:a16="http://schemas.microsoft.com/office/drawing/2014/main" id="{EBD61033-3390-F9FD-568E-F6FF1EF7E2FD}"/>
              </a:ext>
            </a:extLst>
          </p:cNvPr>
          <p:cNvSpPr txBox="1"/>
          <p:nvPr/>
        </p:nvSpPr>
        <p:spPr>
          <a:xfrm>
            <a:off x="514028" y="1715146"/>
            <a:ext cx="7689742"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
              <a:buChar char="•"/>
            </a:pPr>
            <a:r>
              <a:rPr lang="en-US"/>
              <a:t>Introduced by Wang et al. in </a:t>
            </a:r>
            <a:r>
              <a:rPr lang="en-US" i="1"/>
              <a:t>“Self-Consistency Improves Chain of Thought Reasoning in Language Models”</a:t>
            </a:r>
            <a:r>
              <a:rPr lang="en-US"/>
              <a:t> (2022).</a:t>
            </a:r>
          </a:p>
          <a:p>
            <a:pPr marL="228600" indent="-228600">
              <a:buFont typeface=""/>
              <a:buChar char="•"/>
            </a:pPr>
            <a:r>
              <a:rPr lang="en-US"/>
              <a:t>Enhances standard </a:t>
            </a:r>
            <a:r>
              <a:rPr lang="en-US" err="1"/>
              <a:t>CoT</a:t>
            </a:r>
            <a:r>
              <a:rPr lang="en-US"/>
              <a:t> by improving the </a:t>
            </a:r>
            <a:r>
              <a:rPr lang="en-US" b="1"/>
              <a:t>accuracy and reliability</a:t>
            </a:r>
            <a:r>
              <a:rPr lang="en-US"/>
              <a:t> of generated responses.</a:t>
            </a:r>
            <a:endParaRPr lang="en-US">
              <a:ea typeface="Calibri"/>
              <a:cs typeface="Calibri"/>
            </a:endParaRPr>
          </a:p>
          <a:p>
            <a:endParaRPr lang="en-US" b="1">
              <a:ea typeface="Calibri"/>
              <a:cs typeface="Calibri"/>
            </a:endParaRPr>
          </a:p>
          <a:p>
            <a:pPr marL="228600" indent="-228600">
              <a:buFont typeface=""/>
              <a:buChar char="•"/>
            </a:pPr>
            <a:r>
              <a:rPr lang="en-US"/>
              <a:t>Assumes the </a:t>
            </a:r>
            <a:r>
              <a:rPr lang="en-US" b="1"/>
              <a:t>correct answer exists</a:t>
            </a:r>
            <a:r>
              <a:rPr lang="en-US"/>
              <a:t> in the model and appears in </a:t>
            </a:r>
            <a:r>
              <a:rPr lang="en-US" b="1"/>
              <a:t>majority of multiple responses</a:t>
            </a:r>
            <a:r>
              <a:rPr lang="en-US"/>
              <a:t>.</a:t>
            </a:r>
            <a:endParaRPr lang="en-US">
              <a:ea typeface="Calibri"/>
              <a:cs typeface="Calibri"/>
            </a:endParaRPr>
          </a:p>
          <a:p>
            <a:pPr marL="228600" indent="-228600">
              <a:buFont typeface=""/>
              <a:buChar char="•"/>
            </a:pPr>
            <a:r>
              <a:rPr lang="en-US"/>
              <a:t>The same question is asked </a:t>
            </a:r>
            <a:r>
              <a:rPr lang="en-US" b="1"/>
              <a:t>multiple times</a:t>
            </a:r>
            <a:r>
              <a:rPr lang="en-US"/>
              <a:t>, generating </a:t>
            </a:r>
            <a:r>
              <a:rPr lang="en-US" b="1"/>
              <a:t>diverse reasoning paths</a:t>
            </a:r>
            <a:r>
              <a:rPr lang="en-US"/>
              <a:t>.</a:t>
            </a:r>
            <a:endParaRPr lang="en-US">
              <a:ea typeface="Calibri"/>
              <a:cs typeface="Calibri"/>
            </a:endParaRPr>
          </a:p>
          <a:p>
            <a:pPr marL="228600" indent="-228600">
              <a:buFont typeface=""/>
              <a:buChar char="•"/>
            </a:pPr>
            <a:r>
              <a:rPr lang="en-US"/>
              <a:t>A </a:t>
            </a:r>
            <a:r>
              <a:rPr lang="en-US" b="1"/>
              <a:t>majority vote</a:t>
            </a:r>
            <a:r>
              <a:rPr lang="en-US"/>
              <a:t> is taken across responses to select the most consistent, likely correct answer.</a:t>
            </a:r>
            <a:endParaRPr lang="en-US">
              <a:ea typeface="Calibri"/>
              <a:cs typeface="Calibri"/>
            </a:endParaRPr>
          </a:p>
          <a:p>
            <a:pPr marL="228600" indent="-228600">
              <a:buFont typeface=""/>
              <a:buChar char="•"/>
            </a:pPr>
            <a:r>
              <a:rPr lang="en-US"/>
              <a:t>This process </a:t>
            </a:r>
            <a:r>
              <a:rPr lang="en-US" b="1"/>
              <a:t>synthesizes one final, reliable answer</a:t>
            </a:r>
            <a:r>
              <a:rPr lang="en-US"/>
              <a:t> from multiple attempts.</a:t>
            </a:r>
            <a:endParaRPr lang="en-US">
              <a:ea typeface="Calibri"/>
              <a:cs typeface="Calibri"/>
            </a:endParaRPr>
          </a:p>
          <a:p>
            <a:pPr marL="228600" indent="-228600">
              <a:buFont typeface=""/>
              <a:buChar char="•"/>
            </a:pPr>
            <a:r>
              <a:rPr lang="en-US"/>
              <a:t>Results in </a:t>
            </a:r>
            <a:r>
              <a:rPr lang="en-US" b="1"/>
              <a:t>higher-quality reasoning and improved performance</a:t>
            </a:r>
            <a:r>
              <a:rPr lang="en-US"/>
              <a:t> on complex tasks.</a:t>
            </a:r>
            <a:endParaRPr lang="en-US">
              <a:ea typeface="Calibri"/>
              <a:cs typeface="Calibri"/>
            </a:endParaRPr>
          </a:p>
        </p:txBody>
      </p:sp>
    </p:spTree>
    <p:extLst>
      <p:ext uri="{BB962C8B-B14F-4D97-AF65-F5344CB8AC3E}">
        <p14:creationId xmlns:p14="http://schemas.microsoft.com/office/powerpoint/2010/main" val="2275616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F403-9198-F52D-C8CC-C3CFD73A5A5C}"/>
              </a:ext>
            </a:extLst>
          </p:cNvPr>
          <p:cNvSpPr>
            <a:spLocks noGrp="1"/>
          </p:cNvSpPr>
          <p:nvPr>
            <p:ph type="title"/>
          </p:nvPr>
        </p:nvSpPr>
        <p:spPr/>
        <p:txBody>
          <a:bodyPr>
            <a:normAutofit fontScale="90000"/>
          </a:bodyPr>
          <a:lstStyle/>
          <a:p>
            <a:r>
              <a:rPr lang="en-US" b="1" cap="all"/>
              <a:t>Tree of Thoughts-Prompting</a:t>
            </a:r>
            <a:endParaRPr lang="en-US"/>
          </a:p>
        </p:txBody>
      </p:sp>
      <p:pic>
        <p:nvPicPr>
          <p:cNvPr id="5" name="Content Placeholder 4">
            <a:extLst>
              <a:ext uri="{FF2B5EF4-FFF2-40B4-BE49-F238E27FC236}">
                <a16:creationId xmlns:a16="http://schemas.microsoft.com/office/drawing/2014/main" id="{A321802F-88CC-D326-EFEE-901A8F54F0D7}"/>
              </a:ext>
            </a:extLst>
          </p:cNvPr>
          <p:cNvPicPr>
            <a:picLocks noGrp="1" noChangeAspect="1"/>
          </p:cNvPicPr>
          <p:nvPr>
            <p:ph idx="1"/>
          </p:nvPr>
        </p:nvPicPr>
        <p:blipFill>
          <a:blip r:embed="rId2"/>
          <a:stretch>
            <a:fillRect/>
          </a:stretch>
        </p:blipFill>
        <p:spPr>
          <a:xfrm>
            <a:off x="2609080" y="992777"/>
            <a:ext cx="6973839" cy="5184186"/>
          </a:xfrm>
        </p:spPr>
      </p:pic>
    </p:spTree>
    <p:extLst>
      <p:ext uri="{BB962C8B-B14F-4D97-AF65-F5344CB8AC3E}">
        <p14:creationId xmlns:p14="http://schemas.microsoft.com/office/powerpoint/2010/main" val="41288349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4D6B3-D24F-EDC5-9BC0-E79D68F46060}"/>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72BD4F29-F0DA-89A6-1FFA-0E5C508109C9}"/>
              </a:ext>
            </a:extLst>
          </p:cNvPr>
          <p:cNvPicPr>
            <a:picLocks noGrp="1" noChangeAspect="1"/>
          </p:cNvPicPr>
          <p:nvPr>
            <p:ph idx="1"/>
          </p:nvPr>
        </p:nvPicPr>
        <p:blipFill>
          <a:blip r:embed="rId2"/>
          <a:stretch>
            <a:fillRect/>
          </a:stretch>
        </p:blipFill>
        <p:spPr>
          <a:xfrm>
            <a:off x="838200" y="997737"/>
            <a:ext cx="10515600" cy="5174265"/>
          </a:xfrm>
        </p:spPr>
      </p:pic>
    </p:spTree>
    <p:extLst>
      <p:ext uri="{BB962C8B-B14F-4D97-AF65-F5344CB8AC3E}">
        <p14:creationId xmlns:p14="http://schemas.microsoft.com/office/powerpoint/2010/main" val="3939182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FD9F98-E0D9-7C4B-3D79-DD52B05EABD9}"/>
              </a:ext>
            </a:extLst>
          </p:cNvPr>
          <p:cNvSpPr>
            <a:spLocks noGrp="1"/>
          </p:cNvSpPr>
          <p:nvPr>
            <p:ph type="title"/>
          </p:nvPr>
        </p:nvSpPr>
        <p:spPr/>
        <p:txBody>
          <a:bodyPr/>
          <a:lstStyle/>
          <a:p>
            <a:r>
              <a:rPr lang="en-US">
                <a:latin typeface="Georgia"/>
              </a:rPr>
              <a:t>Where are we?</a:t>
            </a:r>
          </a:p>
        </p:txBody>
      </p:sp>
      <p:pic>
        <p:nvPicPr>
          <p:cNvPr id="4" name="Picture 3">
            <a:extLst>
              <a:ext uri="{FF2B5EF4-FFF2-40B4-BE49-F238E27FC236}">
                <a16:creationId xmlns:a16="http://schemas.microsoft.com/office/drawing/2014/main" id="{6D348483-122B-6DCE-742A-A1A8FBCBFF60}"/>
              </a:ext>
            </a:extLst>
          </p:cNvPr>
          <p:cNvPicPr>
            <a:picLocks noChangeAspect="1"/>
          </p:cNvPicPr>
          <p:nvPr/>
        </p:nvPicPr>
        <p:blipFill>
          <a:blip r:embed="rId2"/>
          <a:stretch>
            <a:fillRect/>
          </a:stretch>
        </p:blipFill>
        <p:spPr>
          <a:xfrm>
            <a:off x="328613" y="757238"/>
            <a:ext cx="11534775" cy="5343525"/>
          </a:xfrm>
          <a:prstGeom prst="rect">
            <a:avLst/>
          </a:prstGeom>
        </p:spPr>
      </p:pic>
    </p:spTree>
    <p:extLst>
      <p:ext uri="{BB962C8B-B14F-4D97-AF65-F5344CB8AC3E}">
        <p14:creationId xmlns:p14="http://schemas.microsoft.com/office/powerpoint/2010/main" val="10301762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0B648-42B7-A353-45D3-DB695EC52D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BCA73AA-BEA5-061F-B500-A58E625CBD87}"/>
              </a:ext>
            </a:extLst>
          </p:cNvPr>
          <p:cNvSpPr>
            <a:spLocks noGrp="1"/>
          </p:cNvSpPr>
          <p:nvPr>
            <p:ph type="title"/>
          </p:nvPr>
        </p:nvSpPr>
        <p:spPr>
          <a:xfrm>
            <a:off x="338743" y="505360"/>
            <a:ext cx="11209376" cy="464000"/>
          </a:xfrm>
        </p:spPr>
        <p:txBody>
          <a:bodyPr/>
          <a:lstStyle/>
          <a:p>
            <a:r>
              <a:rPr lang="en-IN" sz="3200"/>
              <a:t>Types of Prompting</a:t>
            </a:r>
            <a:br>
              <a:rPr lang="en-IN" sz="3200"/>
            </a:br>
            <a:endParaRPr lang="en-IN"/>
          </a:p>
        </p:txBody>
      </p:sp>
      <p:sp>
        <p:nvSpPr>
          <p:cNvPr id="4" name="TextBox 3">
            <a:extLst>
              <a:ext uri="{FF2B5EF4-FFF2-40B4-BE49-F238E27FC236}">
                <a16:creationId xmlns:a16="http://schemas.microsoft.com/office/drawing/2014/main" id="{0B57713B-ADD4-8328-AC69-26552CCADC6F}"/>
              </a:ext>
            </a:extLst>
          </p:cNvPr>
          <p:cNvSpPr txBox="1"/>
          <p:nvPr/>
        </p:nvSpPr>
        <p:spPr>
          <a:xfrm>
            <a:off x="1373022" y="732522"/>
            <a:ext cx="9697876" cy="5970865"/>
          </a:xfrm>
          <a:prstGeom prst="rect">
            <a:avLst/>
          </a:prstGeom>
          <a:noFill/>
        </p:spPr>
        <p:txBody>
          <a:bodyPr wrap="square" lIns="91440" tIns="45720" rIns="91440" bIns="45720" rtlCol="0" anchor="t">
            <a:spAutoFit/>
          </a:bodyPr>
          <a:lstStyle/>
          <a:p>
            <a:pPr marL="457200" indent="-457200">
              <a:buAutoNum type="arabicPeriod"/>
            </a:pPr>
            <a:r>
              <a:rPr lang="en-IN" sz="2000" b="1" dirty="0">
                <a:ea typeface="+mn-lt"/>
                <a:cs typeface="+mn-lt"/>
              </a:rPr>
              <a:t>Shot-Based Prompting-Zero-Shot, One-Shot, Few-Shot </a:t>
            </a:r>
            <a:endParaRPr lang="en-US" sz="2000">
              <a:ea typeface="Calibri" panose="020F0502020204030204"/>
              <a:cs typeface="Calibri" panose="020F0502020204030204"/>
            </a:endParaRPr>
          </a:p>
          <a:p>
            <a:pPr marL="457200" indent="-457200">
              <a:buAutoNum type="arabicPeriod"/>
            </a:pPr>
            <a:r>
              <a:rPr lang="en-IN" sz="2000" b="1" dirty="0">
                <a:ea typeface="+mn-lt"/>
                <a:cs typeface="+mn-lt"/>
              </a:rPr>
              <a:t>Reasoning-Based Prompting</a:t>
            </a:r>
            <a:endParaRPr lang="en-IN" sz="2000">
              <a:ea typeface="Calibri" panose="020F0502020204030204"/>
              <a:cs typeface="Calibri" panose="020F0502020204030204"/>
            </a:endParaRPr>
          </a:p>
          <a:p>
            <a:pPr marL="914400" lvl="1" indent="-457200">
              <a:buFont typeface="Arial"/>
              <a:buChar char="•"/>
            </a:pPr>
            <a:r>
              <a:rPr lang="en-IN" sz="2000" b="1" dirty="0">
                <a:ea typeface="+mn-lt"/>
                <a:cs typeface="+mn-lt"/>
              </a:rPr>
              <a:t>Chain-of-Thought (</a:t>
            </a:r>
            <a:r>
              <a:rPr lang="en-IN" sz="2000" b="1" err="1">
                <a:ea typeface="+mn-lt"/>
                <a:cs typeface="+mn-lt"/>
              </a:rPr>
              <a:t>CoT</a:t>
            </a:r>
            <a:r>
              <a:rPr lang="en-IN" sz="2000" b="1" dirty="0">
                <a:ea typeface="+mn-lt"/>
                <a:cs typeface="+mn-lt"/>
              </a:rPr>
              <a:t>) Prompting </a:t>
            </a:r>
            <a:endParaRPr lang="en-IN" sz="2000" dirty="0">
              <a:ea typeface="Calibri" panose="020F0502020204030204"/>
              <a:cs typeface="Calibri" panose="020F0502020204030204"/>
            </a:endParaRPr>
          </a:p>
          <a:p>
            <a:pPr marL="914400" lvl="1" indent="-457200">
              <a:buFont typeface="Arial"/>
              <a:buChar char="•"/>
            </a:pPr>
            <a:r>
              <a:rPr lang="en-IN" sz="2000" b="1" dirty="0">
                <a:ea typeface="+mn-lt"/>
                <a:cs typeface="+mn-lt"/>
              </a:rPr>
              <a:t>One-Shot </a:t>
            </a:r>
            <a:r>
              <a:rPr lang="en-IN" sz="2000" b="1" err="1">
                <a:ea typeface="+mn-lt"/>
                <a:cs typeface="+mn-lt"/>
              </a:rPr>
              <a:t>CoT</a:t>
            </a:r>
            <a:endParaRPr lang="en-IN" sz="2000">
              <a:ea typeface="Calibri" panose="020F0502020204030204"/>
              <a:cs typeface="Calibri" panose="020F0502020204030204"/>
            </a:endParaRPr>
          </a:p>
          <a:p>
            <a:pPr marL="914400" lvl="1" indent="-457200">
              <a:buFont typeface="Arial"/>
              <a:buChar char="•"/>
            </a:pPr>
            <a:r>
              <a:rPr lang="en-IN" sz="2000" b="1" dirty="0">
                <a:ea typeface="+mn-lt"/>
                <a:cs typeface="+mn-lt"/>
              </a:rPr>
              <a:t>Few-Shot </a:t>
            </a:r>
            <a:r>
              <a:rPr lang="en-IN" sz="2000" b="1" err="1">
                <a:ea typeface="+mn-lt"/>
                <a:cs typeface="+mn-lt"/>
              </a:rPr>
              <a:t>CoT</a:t>
            </a:r>
            <a:endParaRPr lang="en-IN" sz="2000" b="1">
              <a:ea typeface="+mn-lt"/>
              <a:cs typeface="+mn-lt"/>
            </a:endParaRPr>
          </a:p>
          <a:p>
            <a:pPr marL="914400" lvl="1" indent="-457200">
              <a:buFont typeface="Arial"/>
              <a:buChar char="•"/>
            </a:pPr>
            <a:r>
              <a:rPr lang="en-IN" sz="2000" b="1" dirty="0">
                <a:ea typeface="+mn-lt"/>
                <a:cs typeface="+mn-lt"/>
              </a:rPr>
              <a:t>Self-Consistency </a:t>
            </a:r>
            <a:r>
              <a:rPr lang="en-IN" sz="2000" b="1" err="1">
                <a:ea typeface="+mn-lt"/>
                <a:cs typeface="+mn-lt"/>
              </a:rPr>
              <a:t>CoT</a:t>
            </a:r>
            <a:endParaRPr lang="en-IN" sz="2000" b="1">
              <a:ea typeface="+mn-lt"/>
              <a:cs typeface="+mn-lt"/>
            </a:endParaRPr>
          </a:p>
          <a:p>
            <a:pPr marL="914400" lvl="1" indent="-457200">
              <a:buFont typeface="Arial"/>
              <a:buChar char="•"/>
            </a:pPr>
            <a:r>
              <a:rPr lang="en-IN" sz="2000" b="1" dirty="0">
                <a:ea typeface="+mn-lt"/>
                <a:cs typeface="+mn-lt"/>
              </a:rPr>
              <a:t>Tree of Thoughts (</a:t>
            </a:r>
            <a:r>
              <a:rPr lang="en-IN" sz="2000" b="1" err="1">
                <a:ea typeface="+mn-lt"/>
                <a:cs typeface="+mn-lt"/>
              </a:rPr>
              <a:t>ToT</a:t>
            </a:r>
            <a:r>
              <a:rPr lang="en-IN" sz="2000" b="1" dirty="0">
                <a:ea typeface="+mn-lt"/>
                <a:cs typeface="+mn-lt"/>
              </a:rPr>
              <a:t>) </a:t>
            </a:r>
          </a:p>
          <a:p>
            <a:pPr marL="457200" indent="-457200">
              <a:buAutoNum type="arabicPeriod"/>
            </a:pPr>
            <a:r>
              <a:rPr lang="en-IN" sz="2000" b="1" dirty="0">
                <a:solidFill>
                  <a:srgbClr val="FF0000"/>
                </a:solidFill>
                <a:ea typeface="+mn-lt"/>
                <a:cs typeface="+mn-lt"/>
              </a:rPr>
              <a:t>Interaction and Feedback-Based Prompting</a:t>
            </a:r>
            <a:endParaRPr lang="en-IN" sz="2000">
              <a:solidFill>
                <a:srgbClr val="FF0000"/>
              </a:solidFill>
              <a:ea typeface="Calibri" panose="020F0502020204030204"/>
              <a:cs typeface="Calibri" panose="020F0502020204030204"/>
            </a:endParaRPr>
          </a:p>
          <a:p>
            <a:pPr marL="914400" lvl="1" indent="-457200">
              <a:buFont typeface="Arial"/>
              <a:buChar char="•"/>
            </a:pPr>
            <a:r>
              <a:rPr lang="en-IN" sz="2000" b="1" err="1">
                <a:ea typeface="+mn-lt"/>
                <a:cs typeface="+mn-lt"/>
              </a:rPr>
              <a:t>ReAct</a:t>
            </a:r>
            <a:r>
              <a:rPr lang="en-IN" sz="2000" b="1" dirty="0">
                <a:ea typeface="+mn-lt"/>
                <a:cs typeface="+mn-lt"/>
              </a:rPr>
              <a:t> Prompting (Reasoning + Acting)</a:t>
            </a:r>
          </a:p>
          <a:p>
            <a:pPr marL="914400" lvl="1" indent="-457200">
              <a:buFont typeface="Arial"/>
              <a:buChar char="•"/>
            </a:pPr>
            <a:r>
              <a:rPr lang="en-IN" sz="2000" b="1" dirty="0">
                <a:ea typeface="+mn-lt"/>
                <a:cs typeface="+mn-lt"/>
              </a:rPr>
              <a:t>Positive and Negative Prompting</a:t>
            </a:r>
            <a:endParaRPr lang="en-IN" sz="2000" dirty="0">
              <a:ea typeface="+mn-lt"/>
              <a:cs typeface="+mn-lt"/>
            </a:endParaRPr>
          </a:p>
          <a:p>
            <a:pPr marL="914400" lvl="1" indent="-457200">
              <a:buFont typeface="Arial"/>
              <a:buChar char="•"/>
            </a:pPr>
            <a:r>
              <a:rPr lang="en-IN" sz="2000" b="1" dirty="0">
                <a:ea typeface="+mn-lt"/>
                <a:cs typeface="+mn-lt"/>
              </a:rPr>
              <a:t>Iterative Prompting</a:t>
            </a:r>
            <a:endParaRPr lang="en-IN" sz="2000" dirty="0">
              <a:ea typeface="+mn-lt"/>
              <a:cs typeface="+mn-lt"/>
            </a:endParaRPr>
          </a:p>
          <a:p>
            <a:pPr marL="914400" lvl="1" indent="-457200">
              <a:buFont typeface="Arial"/>
              <a:buChar char="•"/>
            </a:pPr>
            <a:r>
              <a:rPr lang="en-IN" sz="2000" b="1" dirty="0">
                <a:ea typeface="+mn-lt"/>
                <a:cs typeface="+mn-lt"/>
              </a:rPr>
              <a:t> Model-Guided Prompting</a:t>
            </a:r>
            <a:endParaRPr lang="en-IN" sz="2000">
              <a:ea typeface="Calibri"/>
              <a:cs typeface="Calibri"/>
            </a:endParaRPr>
          </a:p>
          <a:p>
            <a:pPr marL="457200" indent="-457200">
              <a:buAutoNum type="arabicPeriod"/>
            </a:pPr>
            <a:r>
              <a:rPr lang="en-IN" sz="2000" b="1" dirty="0">
                <a:ea typeface="Calibri" panose="020F0502020204030204"/>
                <a:cs typeface="Calibri" panose="020F0502020204030204"/>
              </a:rPr>
              <a:t>Instruction and Role-Based Prompting</a:t>
            </a:r>
            <a:endParaRPr lang="en-IN" sz="2000" dirty="0">
              <a:ea typeface="Calibri" panose="020F0502020204030204"/>
              <a:cs typeface="Calibri" panose="020F0502020204030204"/>
            </a:endParaRPr>
          </a:p>
          <a:p>
            <a:pPr marL="914400" lvl="1" indent="-457200">
              <a:buFont typeface="Arial,Sans-Serif"/>
              <a:buChar char="•"/>
            </a:pPr>
            <a:r>
              <a:rPr lang="en-IN" sz="2000" b="1" dirty="0">
                <a:ea typeface="Calibri" panose="020F0502020204030204"/>
                <a:cs typeface="Calibri" panose="020F0502020204030204"/>
              </a:rPr>
              <a:t>Instruction Prompting</a:t>
            </a:r>
            <a:r>
              <a:rPr lang="en-IN" sz="2000" dirty="0">
                <a:ea typeface="Calibri" panose="020F0502020204030204"/>
                <a:cs typeface="Calibri" panose="020F0502020204030204"/>
              </a:rPr>
              <a:t> </a:t>
            </a:r>
          </a:p>
          <a:p>
            <a:pPr marL="914400" lvl="1" indent="-457200">
              <a:buFont typeface="Arial,Sans-Serif"/>
              <a:buChar char="•"/>
            </a:pPr>
            <a:r>
              <a:rPr lang="en-IN" sz="2000" b="1" dirty="0">
                <a:ea typeface="Calibri"/>
                <a:cs typeface="Calibri"/>
              </a:rPr>
              <a:t>Role Prompting</a:t>
            </a:r>
          </a:p>
          <a:p>
            <a:r>
              <a:rPr lang="en-IN" sz="2000" b="1" dirty="0">
                <a:ea typeface="Calibri"/>
                <a:cs typeface="Calibri"/>
              </a:rPr>
              <a:t>5. Knowledge-Augmented Prompting</a:t>
            </a:r>
          </a:p>
          <a:p>
            <a:pPr marL="742950" lvl="1" indent="-285750">
              <a:buFont typeface="Arial"/>
              <a:buChar char="•"/>
            </a:pPr>
            <a:r>
              <a:rPr lang="en-IN" sz="2000" b="1" dirty="0">
                <a:ea typeface="Calibri"/>
                <a:cs typeface="Calibri"/>
              </a:rPr>
              <a:t>Generated Knowledge Prompting (GKP)</a:t>
            </a:r>
          </a:p>
          <a:p>
            <a:pPr lvl="1"/>
            <a:endParaRPr lang="en-IN" sz="2400" b="1" dirty="0">
              <a:ea typeface="Calibri" panose="020F0502020204030204"/>
              <a:cs typeface="Calibri" panose="020F0502020204030204"/>
            </a:endParaRPr>
          </a:p>
          <a:p>
            <a:endParaRPr lang="en-IN">
              <a:ea typeface="Calibri"/>
              <a:cs typeface="Calibri"/>
            </a:endParaRPr>
          </a:p>
        </p:txBody>
      </p:sp>
    </p:spTree>
    <p:extLst>
      <p:ext uri="{BB962C8B-B14F-4D97-AF65-F5344CB8AC3E}">
        <p14:creationId xmlns:p14="http://schemas.microsoft.com/office/powerpoint/2010/main" val="40136647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1727E7-59A9-29EF-E0C6-45A8A37A77DE}"/>
              </a:ext>
            </a:extLst>
          </p:cNvPr>
          <p:cNvSpPr>
            <a:spLocks noGrp="1"/>
          </p:cNvSpPr>
          <p:nvPr>
            <p:ph type="title"/>
          </p:nvPr>
        </p:nvSpPr>
        <p:spPr>
          <a:xfrm>
            <a:off x="839788" y="457200"/>
            <a:ext cx="3932237" cy="1600200"/>
          </a:xfrm>
        </p:spPr>
        <p:txBody>
          <a:bodyPr anchor="b">
            <a:normAutofit/>
          </a:bodyPr>
          <a:lstStyle/>
          <a:p>
            <a:pPr>
              <a:spcBef>
                <a:spcPts val="0"/>
              </a:spcBef>
            </a:pPr>
            <a:r>
              <a:rPr lang="en-IN" dirty="0">
                <a:solidFill>
                  <a:srgbClr val="A4123F"/>
                </a:solidFill>
                <a:latin typeface="Georgia" panose="02040502050405020303" pitchFamily="18" charset="0"/>
              </a:rPr>
              <a:t>Interaction and Feedback-Based Prompting</a:t>
            </a:r>
            <a:endParaRPr lang="en-IN">
              <a:solidFill>
                <a:srgbClr val="A4123F"/>
              </a:solidFill>
              <a:latin typeface="Georgia" panose="02040502050405020303" pitchFamily="18" charset="0"/>
            </a:endParaRPr>
          </a:p>
        </p:txBody>
      </p:sp>
      <p:sp>
        <p:nvSpPr>
          <p:cNvPr id="2" name="Content Placeholder 1">
            <a:extLst>
              <a:ext uri="{FF2B5EF4-FFF2-40B4-BE49-F238E27FC236}">
                <a16:creationId xmlns:a16="http://schemas.microsoft.com/office/drawing/2014/main" id="{7F7179CD-C609-6DE6-E324-2C2E081C4A77}"/>
              </a:ext>
            </a:extLst>
          </p:cNvPr>
          <p:cNvSpPr>
            <a:spLocks noGrp="1"/>
          </p:cNvSpPr>
          <p:nvPr>
            <p:ph idx="1"/>
          </p:nvPr>
        </p:nvSpPr>
        <p:spPr>
          <a:xfrm>
            <a:off x="5183188" y="987425"/>
            <a:ext cx="6172200" cy="4873625"/>
          </a:xfrm>
        </p:spPr>
        <p:txBody>
          <a:bodyPr vert="horz" lIns="91440" tIns="45720" rIns="91440" bIns="45720" rtlCol="0" anchor="t">
            <a:normAutofit/>
          </a:bodyPr>
          <a:lstStyle/>
          <a:p>
            <a:r>
              <a:rPr lang="en-US" sz="2700" dirty="0"/>
              <a:t>A prompting approach where the </a:t>
            </a:r>
            <a:r>
              <a:rPr lang="en-US" sz="2700" b="1" dirty="0"/>
              <a:t>LLM interacts with intermediate outputs, external environments, or iterative prompts</a:t>
            </a:r>
            <a:r>
              <a:rPr lang="en-US" sz="2700" dirty="0"/>
              <a:t> to refine its reasoning and actions.</a:t>
            </a:r>
          </a:p>
          <a:p>
            <a:r>
              <a:rPr lang="en-US" sz="2700" dirty="0"/>
              <a:t>Dynamic and adaptable.</a:t>
            </a:r>
            <a:endParaRPr lang="en-US" sz="2700" dirty="0">
              <a:ea typeface="Calibri"/>
              <a:cs typeface="Calibri"/>
            </a:endParaRPr>
          </a:p>
          <a:p>
            <a:endParaRPr lang="en-US" sz="2700"/>
          </a:p>
        </p:txBody>
      </p:sp>
      <p:sp>
        <p:nvSpPr>
          <p:cNvPr id="8" name="Text Placeholder 3">
            <a:extLst>
              <a:ext uri="{FF2B5EF4-FFF2-40B4-BE49-F238E27FC236}">
                <a16:creationId xmlns:a16="http://schemas.microsoft.com/office/drawing/2014/main" id="{FB8BE336-1F59-D780-08F9-59E212964FB7}"/>
              </a:ext>
            </a:extLst>
          </p:cNvPr>
          <p:cNvSpPr>
            <a:spLocks noGrp="1"/>
          </p:cNvSpPr>
          <p:nvPr>
            <p:ph type="body" sz="half" idx="2"/>
          </p:nvPr>
        </p:nvSpPr>
        <p:spPr>
          <a:xfrm>
            <a:off x="716220" y="2294238"/>
            <a:ext cx="3932237" cy="3811588"/>
          </a:xfrm>
        </p:spPr>
        <p:txBody>
          <a:bodyPr vert="horz" lIns="91440" tIns="45720" rIns="91440" bIns="45720" rtlCol="0" anchor="t">
            <a:normAutofit/>
          </a:bodyPr>
          <a:lstStyle/>
          <a:p>
            <a:pPr marL="914400" lvl="1" indent="-457200">
              <a:spcBef>
                <a:spcPts val="0"/>
              </a:spcBef>
              <a:buFont typeface="Arial"/>
              <a:buChar char="•"/>
            </a:pPr>
            <a:r>
              <a:rPr lang="en-IN" sz="2400" b="1" err="1">
                <a:ea typeface="Calibri"/>
                <a:cs typeface="Calibri"/>
              </a:rPr>
              <a:t>ReAct</a:t>
            </a:r>
            <a:r>
              <a:rPr lang="en-IN" sz="2400" b="1" dirty="0">
                <a:ea typeface="Calibri"/>
                <a:cs typeface="Calibri"/>
              </a:rPr>
              <a:t> Prompting (Reasoning + Acting)</a:t>
            </a:r>
            <a:endParaRPr lang="en-US" sz="2400" dirty="0">
              <a:ea typeface="Calibri"/>
              <a:cs typeface="Calibri"/>
            </a:endParaRPr>
          </a:p>
          <a:p>
            <a:pPr marL="914400" lvl="1" indent="-457200">
              <a:spcBef>
                <a:spcPts val="0"/>
              </a:spcBef>
              <a:buFont typeface="Arial"/>
              <a:buChar char="•"/>
            </a:pPr>
            <a:r>
              <a:rPr lang="en-IN" sz="2400" b="1" dirty="0">
                <a:ea typeface="Calibri"/>
                <a:cs typeface="Calibri"/>
              </a:rPr>
              <a:t>Positive and Negative Prompting</a:t>
            </a:r>
            <a:endParaRPr lang="en-IN" sz="2400">
              <a:ea typeface="Calibri"/>
              <a:cs typeface="Calibri"/>
            </a:endParaRPr>
          </a:p>
          <a:p>
            <a:pPr marL="914400" lvl="1" indent="-457200">
              <a:spcBef>
                <a:spcPts val="0"/>
              </a:spcBef>
              <a:buFont typeface="Arial"/>
              <a:buChar char="•"/>
            </a:pPr>
            <a:r>
              <a:rPr lang="en-IN" sz="2400" b="1" dirty="0">
                <a:ea typeface="Calibri"/>
                <a:cs typeface="Calibri"/>
              </a:rPr>
              <a:t>Iterative Prompting</a:t>
            </a:r>
            <a:endParaRPr lang="en-IN" sz="2400">
              <a:ea typeface="Calibri"/>
              <a:cs typeface="Calibri"/>
            </a:endParaRPr>
          </a:p>
          <a:p>
            <a:pPr marL="914400" lvl="1" indent="-457200">
              <a:spcBef>
                <a:spcPts val="0"/>
              </a:spcBef>
              <a:buFont typeface="Arial"/>
              <a:buChar char="•"/>
            </a:pPr>
            <a:r>
              <a:rPr lang="en-IN" sz="2400" b="1" dirty="0">
                <a:ea typeface="Calibri"/>
                <a:cs typeface="Calibri"/>
              </a:rPr>
              <a:t> Model-Guided Prompting</a:t>
            </a:r>
            <a:endParaRPr lang="en-IN" sz="2400">
              <a:ea typeface="Calibri"/>
              <a:cs typeface="Calibri"/>
            </a:endParaRPr>
          </a:p>
          <a:p>
            <a:endParaRPr lang="en-US" sz="2400" dirty="0">
              <a:ea typeface="Calibri"/>
              <a:cs typeface="Calibri"/>
            </a:endParaRPr>
          </a:p>
        </p:txBody>
      </p:sp>
    </p:spTree>
    <p:extLst>
      <p:ext uri="{BB962C8B-B14F-4D97-AF65-F5344CB8AC3E}">
        <p14:creationId xmlns:p14="http://schemas.microsoft.com/office/powerpoint/2010/main" val="20719430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4A188-B384-37E2-E44A-FCC13774F2F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BFEA00C-3EB0-28A7-4EB3-4EE7A89973AD}"/>
              </a:ext>
            </a:extLst>
          </p:cNvPr>
          <p:cNvSpPr>
            <a:spLocks noGrp="1"/>
          </p:cNvSpPr>
          <p:nvPr>
            <p:ph type="title"/>
          </p:nvPr>
        </p:nvSpPr>
        <p:spPr/>
        <p:txBody>
          <a:bodyPr/>
          <a:lstStyle/>
          <a:p>
            <a:pPr marL="330200" lvl="1">
              <a:spcBef>
                <a:spcPts val="1164"/>
              </a:spcBef>
            </a:pPr>
            <a:r>
              <a:rPr lang="en-US" sz="3200" kern="1200" dirty="0" err="1">
                <a:solidFill>
                  <a:srgbClr val="A4123F"/>
                </a:solidFill>
                <a:latin typeface="Georgia"/>
                <a:ea typeface="+mj-ea"/>
                <a:cs typeface="+mj-cs"/>
              </a:rPr>
              <a:t>ReAct</a:t>
            </a:r>
            <a:endParaRPr lang="en-US" dirty="0">
              <a:latin typeface="Georgia"/>
              <a:ea typeface="+mj-ea"/>
              <a:cs typeface="+mj-cs"/>
            </a:endParaRPr>
          </a:p>
        </p:txBody>
      </p:sp>
      <p:pic>
        <p:nvPicPr>
          <p:cNvPr id="4" name="Picture 3" descr="A diagram of a forest area&#10;&#10;AI-generated content may be incorrect.">
            <a:extLst>
              <a:ext uri="{FF2B5EF4-FFF2-40B4-BE49-F238E27FC236}">
                <a16:creationId xmlns:a16="http://schemas.microsoft.com/office/drawing/2014/main" id="{FE5E5ACD-6F69-1EA4-14C2-38935A320DE1}"/>
              </a:ext>
            </a:extLst>
          </p:cNvPr>
          <p:cNvPicPr>
            <a:picLocks noChangeAspect="1"/>
          </p:cNvPicPr>
          <p:nvPr/>
        </p:nvPicPr>
        <p:blipFill>
          <a:blip r:embed="rId2"/>
          <a:stretch>
            <a:fillRect/>
          </a:stretch>
        </p:blipFill>
        <p:spPr>
          <a:xfrm>
            <a:off x="5076568" y="819554"/>
            <a:ext cx="6858000" cy="4314825"/>
          </a:xfrm>
          <a:prstGeom prst="rect">
            <a:avLst/>
          </a:prstGeom>
        </p:spPr>
      </p:pic>
      <p:sp>
        <p:nvSpPr>
          <p:cNvPr id="5" name="TextBox 4">
            <a:extLst>
              <a:ext uri="{FF2B5EF4-FFF2-40B4-BE49-F238E27FC236}">
                <a16:creationId xmlns:a16="http://schemas.microsoft.com/office/drawing/2014/main" id="{C6C23561-0A86-C95E-98B0-CD294BCC3E53}"/>
              </a:ext>
            </a:extLst>
          </p:cNvPr>
          <p:cNvSpPr txBox="1"/>
          <p:nvPr/>
        </p:nvSpPr>
        <p:spPr>
          <a:xfrm>
            <a:off x="131456" y="1271490"/>
            <a:ext cx="4854146"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
              <a:buChar char="•"/>
            </a:pPr>
            <a:r>
              <a:rPr lang="en-US" b="1"/>
              <a:t>ReAct = "Reasoning and Acting"</a:t>
            </a:r>
            <a:r>
              <a:rPr lang="en-US"/>
              <a:t> – separates reasoning from action-taking in AI models.</a:t>
            </a:r>
          </a:p>
          <a:p>
            <a:pPr marL="228600" indent="-228600">
              <a:buFont typeface=""/>
              <a:buChar char="•"/>
            </a:pPr>
            <a:r>
              <a:rPr lang="en-US"/>
              <a:t>Feeds </a:t>
            </a:r>
            <a:r>
              <a:rPr lang="en-US" b="1"/>
              <a:t>observations to the LLM</a:t>
            </a:r>
            <a:r>
              <a:rPr lang="en-US"/>
              <a:t>, allowing it to </a:t>
            </a:r>
            <a:r>
              <a:rPr lang="en-US" b="1"/>
              <a:t>update context dynamically</a:t>
            </a:r>
            <a:r>
              <a:rPr lang="en-US"/>
              <a:t>.</a:t>
            </a:r>
          </a:p>
          <a:p>
            <a:pPr marL="228600" indent="-228600">
              <a:buFont typeface=""/>
              <a:buChar char="•"/>
            </a:pPr>
            <a:r>
              <a:rPr lang="en-US"/>
              <a:t>Model </a:t>
            </a:r>
            <a:r>
              <a:rPr lang="en-US" b="1"/>
              <a:t>re-evaluates and responds</a:t>
            </a:r>
            <a:r>
              <a:rPr lang="en-US"/>
              <a:t> step-by-step based on updated insights.</a:t>
            </a:r>
          </a:p>
          <a:p>
            <a:pPr marL="228600" indent="-228600">
              <a:buFont typeface=""/>
              <a:buChar char="•"/>
            </a:pPr>
            <a:r>
              <a:rPr lang="en-US" b="1"/>
              <a:t>Different from Chain-of-Thought (CoT)</a:t>
            </a:r>
            <a:r>
              <a:rPr lang="en-US"/>
              <a:t> – reasoning isn't static or embedded in one prompt.</a:t>
            </a:r>
          </a:p>
          <a:p>
            <a:pPr marL="228600" indent="-228600">
              <a:buFont typeface=""/>
              <a:buChar char="•"/>
            </a:pPr>
            <a:r>
              <a:rPr lang="en-US"/>
              <a:t>Enables </a:t>
            </a:r>
            <a:r>
              <a:rPr lang="en-US" b="1"/>
              <a:t>structured handling of complex queries</a:t>
            </a:r>
            <a:r>
              <a:rPr lang="en-US"/>
              <a:t>, improving output quality.</a:t>
            </a:r>
          </a:p>
          <a:p>
            <a:pPr marL="228600" indent="-228600">
              <a:buFont typeface=""/>
              <a:buChar char="•"/>
            </a:pPr>
            <a:r>
              <a:rPr lang="en-US"/>
              <a:t>Helps LLMs produce </a:t>
            </a:r>
            <a:r>
              <a:rPr lang="en-US" b="1"/>
              <a:t>more informed, accurate, and coherent</a:t>
            </a:r>
            <a:r>
              <a:rPr lang="en-US"/>
              <a:t> responses.</a:t>
            </a:r>
          </a:p>
        </p:txBody>
      </p:sp>
    </p:spTree>
    <p:extLst>
      <p:ext uri="{BB962C8B-B14F-4D97-AF65-F5344CB8AC3E}">
        <p14:creationId xmlns:p14="http://schemas.microsoft.com/office/powerpoint/2010/main" val="3632632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3B6D4C-11BD-0793-EA55-FF62ABAA1E4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31EB27-9716-2A6B-674A-059B26AFB4AA}"/>
              </a:ext>
            </a:extLst>
          </p:cNvPr>
          <p:cNvSpPr>
            <a:spLocks noGrp="1"/>
          </p:cNvSpPr>
          <p:nvPr>
            <p:ph type="title"/>
          </p:nvPr>
        </p:nvSpPr>
        <p:spPr>
          <a:xfrm>
            <a:off x="403601" y="374493"/>
            <a:ext cx="11209376" cy="464000"/>
          </a:xfrm>
        </p:spPr>
        <p:txBody>
          <a:bodyPr/>
          <a:lstStyle/>
          <a:p>
            <a:pPr marL="330200" lvl="1">
              <a:spcBef>
                <a:spcPts val="1164"/>
              </a:spcBef>
            </a:pPr>
            <a:r>
              <a:rPr lang="en-US" sz="3200" dirty="0" err="1">
                <a:solidFill>
                  <a:srgbClr val="A4123F"/>
                </a:solidFill>
                <a:latin typeface="Georgia"/>
                <a:cs typeface="Arial"/>
              </a:rPr>
              <a:t>ReAct</a:t>
            </a:r>
            <a:endParaRPr lang="en-US" sz="3200" dirty="0" err="1">
              <a:solidFill>
                <a:srgbClr val="000000"/>
              </a:solidFill>
              <a:latin typeface="Georgia"/>
              <a:cs typeface="Arial"/>
            </a:endParaRPr>
          </a:p>
          <a:p>
            <a:pPr marL="624840" lvl="1" indent="-294640">
              <a:spcBef>
                <a:spcPts val="1164"/>
              </a:spcBef>
              <a:buChar char="•"/>
            </a:pPr>
            <a:endParaRPr lang="en-US" sz="2100" dirty="0">
              <a:solidFill>
                <a:srgbClr val="5E5E5E"/>
              </a:solidFill>
              <a:latin typeface="Arial"/>
              <a:cs typeface="Arial"/>
            </a:endParaRPr>
          </a:p>
        </p:txBody>
      </p:sp>
      <p:pic>
        <p:nvPicPr>
          <p:cNvPr id="2" name="Picture 1">
            <a:extLst>
              <a:ext uri="{FF2B5EF4-FFF2-40B4-BE49-F238E27FC236}">
                <a16:creationId xmlns:a16="http://schemas.microsoft.com/office/drawing/2014/main" id="{45CD39D6-CA55-2F64-FDF5-39C1D349E577}"/>
              </a:ext>
            </a:extLst>
          </p:cNvPr>
          <p:cNvPicPr>
            <a:picLocks noChangeAspect="1"/>
          </p:cNvPicPr>
          <p:nvPr/>
        </p:nvPicPr>
        <p:blipFill>
          <a:blip r:embed="rId2"/>
          <a:stretch>
            <a:fillRect/>
          </a:stretch>
        </p:blipFill>
        <p:spPr>
          <a:xfrm>
            <a:off x="2767012" y="604838"/>
            <a:ext cx="6657975" cy="5648325"/>
          </a:xfrm>
          <a:prstGeom prst="rect">
            <a:avLst/>
          </a:prstGeom>
        </p:spPr>
      </p:pic>
    </p:spTree>
    <p:extLst>
      <p:ext uri="{BB962C8B-B14F-4D97-AF65-F5344CB8AC3E}">
        <p14:creationId xmlns:p14="http://schemas.microsoft.com/office/powerpoint/2010/main" val="32126144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80FC14-8870-6104-3E43-7212146BDE28}"/>
              </a:ext>
            </a:extLst>
          </p:cNvPr>
          <p:cNvSpPr>
            <a:spLocks noGrp="1"/>
          </p:cNvSpPr>
          <p:nvPr>
            <p:ph type="title"/>
          </p:nvPr>
        </p:nvSpPr>
        <p:spPr>
          <a:xfrm>
            <a:off x="491312" y="580662"/>
            <a:ext cx="11209376" cy="464000"/>
          </a:xfrm>
        </p:spPr>
        <p:txBody>
          <a:bodyPr/>
          <a:lstStyle/>
          <a:p>
            <a:r>
              <a:rPr lang="en-IN" b="0" i="0">
                <a:solidFill>
                  <a:srgbClr val="071417"/>
                </a:solidFill>
                <a:effectLst/>
                <a:highlight>
                  <a:srgbClr val="FAFEFE"/>
                </a:highlight>
                <a:latin typeface="Proxima Nova"/>
              </a:rPr>
              <a:t>Positive and negative prompting</a:t>
            </a:r>
            <a:br>
              <a:rPr lang="en-IN" b="0" i="0">
                <a:solidFill>
                  <a:srgbClr val="071417"/>
                </a:solidFill>
                <a:effectLst/>
                <a:highlight>
                  <a:srgbClr val="FAFEFE"/>
                </a:highlight>
                <a:latin typeface="Proxima Nova"/>
              </a:rPr>
            </a:br>
            <a:endParaRPr lang="en-IN"/>
          </a:p>
        </p:txBody>
      </p:sp>
      <p:sp>
        <p:nvSpPr>
          <p:cNvPr id="7" name="TextBox 6">
            <a:extLst>
              <a:ext uri="{FF2B5EF4-FFF2-40B4-BE49-F238E27FC236}">
                <a16:creationId xmlns:a16="http://schemas.microsoft.com/office/drawing/2014/main" id="{9E0C0029-CF29-24C2-E491-81E1B297B024}"/>
              </a:ext>
            </a:extLst>
          </p:cNvPr>
          <p:cNvSpPr txBox="1"/>
          <p:nvPr/>
        </p:nvSpPr>
        <p:spPr>
          <a:xfrm>
            <a:off x="1013987" y="980560"/>
            <a:ext cx="9679559" cy="1477328"/>
          </a:xfrm>
          <a:prstGeom prst="rect">
            <a:avLst/>
          </a:prstGeom>
          <a:noFill/>
          <a:ln w="38100">
            <a:solidFill>
              <a:schemeClr val="accent1"/>
            </a:solidFill>
          </a:ln>
        </p:spPr>
        <p:txBody>
          <a:bodyPr wrap="square" lIns="91440" tIns="45720" rIns="91440" bIns="45720" anchor="t">
            <a:spAutoFit/>
          </a:bodyPr>
          <a:lstStyle/>
          <a:p>
            <a:r>
              <a:rPr lang="en-US" b="0" i="0" dirty="0">
                <a:solidFill>
                  <a:srgbClr val="071417"/>
                </a:solidFill>
                <a:effectLst/>
                <a:highlight>
                  <a:srgbClr val="FAFEFE"/>
                </a:highlight>
                <a:latin typeface="Proxima Nova"/>
              </a:rPr>
              <a:t>Positive and negative prompting are techniques used to </a:t>
            </a:r>
            <a:r>
              <a:rPr lang="en-US" b="1" i="0" dirty="0">
                <a:solidFill>
                  <a:srgbClr val="C00000"/>
                </a:solidFill>
                <a:effectLst/>
                <a:highlight>
                  <a:srgbClr val="FAFEFE"/>
                </a:highlight>
                <a:latin typeface="Proxima Nova"/>
              </a:rPr>
              <a:t>guide the model's output in specific directions.</a:t>
            </a:r>
            <a:r>
              <a:rPr lang="en-US" b="0" i="0" dirty="0">
                <a:solidFill>
                  <a:srgbClr val="071417"/>
                </a:solidFill>
                <a:effectLst/>
                <a:highlight>
                  <a:srgbClr val="FAFEFE"/>
                </a:highlight>
                <a:latin typeface="Proxima Nova"/>
              </a:rPr>
              <a:t> As the names suggest, positive prompting encourages the model to include certain types of content or responses, while negative prompting discourages it from including other specific types. This framing can be vital in controlling the direction and quality of the model’s output.</a:t>
            </a:r>
            <a:endParaRPr lang="en-US" dirty="0"/>
          </a:p>
        </p:txBody>
      </p:sp>
      <p:sp>
        <p:nvSpPr>
          <p:cNvPr id="9" name="TextBox 8">
            <a:extLst>
              <a:ext uri="{FF2B5EF4-FFF2-40B4-BE49-F238E27FC236}">
                <a16:creationId xmlns:a16="http://schemas.microsoft.com/office/drawing/2014/main" id="{DC93D6A4-BF65-E4AA-4F9D-D47FE75A8BA1}"/>
              </a:ext>
            </a:extLst>
          </p:cNvPr>
          <p:cNvSpPr txBox="1"/>
          <p:nvPr/>
        </p:nvSpPr>
        <p:spPr>
          <a:xfrm>
            <a:off x="491312" y="2858422"/>
            <a:ext cx="10715105" cy="2862322"/>
          </a:xfrm>
          <a:prstGeom prst="rect">
            <a:avLst/>
          </a:prstGeom>
          <a:noFill/>
        </p:spPr>
        <p:txBody>
          <a:bodyPr wrap="square">
            <a:spAutoFit/>
          </a:bodyPr>
          <a:lstStyle/>
          <a:p>
            <a:r>
              <a:rPr lang="en-US" b="0" i="0">
                <a:solidFill>
                  <a:srgbClr val="071417"/>
                </a:solidFill>
                <a:effectLst/>
                <a:highlight>
                  <a:srgbClr val="FAFEFE"/>
                </a:highlight>
                <a:latin typeface="Proxima Nova"/>
              </a:rPr>
              <a:t>Here’s what your positive prompt could look like:</a:t>
            </a:r>
            <a:br>
              <a:rPr lang="en-US"/>
            </a:br>
            <a:r>
              <a:rPr lang="en-US" b="1" i="1">
                <a:solidFill>
                  <a:srgbClr val="C00000"/>
                </a:solidFill>
                <a:effectLst/>
                <a:highlight>
                  <a:srgbClr val="FAFEFE"/>
                </a:highlight>
                <a:latin typeface="Proxima Nova"/>
              </a:rPr>
              <a:t>"You are a sustainability expert. Generate a list of five feasible strategies for a small business to reduce its carbon footprint."</a:t>
            </a:r>
            <a:br>
              <a:rPr lang="en-US"/>
            </a:br>
            <a:r>
              <a:rPr lang="en-US" b="0" i="0">
                <a:solidFill>
                  <a:srgbClr val="071417"/>
                </a:solidFill>
                <a:effectLst/>
                <a:highlight>
                  <a:srgbClr val="FAFEFE"/>
                </a:highlight>
                <a:latin typeface="Proxima Nova"/>
              </a:rPr>
              <a:t>Building on the above scenario, you should ensure the model doesn't suggest too expensive or complicated strategies for a small business. So you extend your initial prompt as follows:</a:t>
            </a:r>
            <a:br>
              <a:rPr lang="en-US"/>
            </a:br>
            <a:r>
              <a:rPr lang="en-US" b="0" i="1">
                <a:solidFill>
                  <a:srgbClr val="071417"/>
                </a:solidFill>
                <a:effectLst/>
                <a:highlight>
                  <a:srgbClr val="FAFEFE"/>
                </a:highlight>
                <a:latin typeface="Proxima Nova"/>
              </a:rPr>
              <a:t>"</a:t>
            </a:r>
            <a:r>
              <a:rPr lang="en-US" b="1" i="1">
                <a:solidFill>
                  <a:srgbClr val="C00000"/>
                </a:solidFill>
                <a:effectLst/>
                <a:highlight>
                  <a:srgbClr val="FAFEFE"/>
                </a:highlight>
                <a:latin typeface="Proxima Nova"/>
              </a:rPr>
              <a:t>You are a sustainability expert. Generate a list of five feasible strategies for a small business to reduce its carbon footprint. Do not include suggestions that require an initial investment of more than $10,000 or specialized technical expertise."</a:t>
            </a:r>
            <a:br>
              <a:rPr lang="en-US" b="1">
                <a:solidFill>
                  <a:srgbClr val="C00000"/>
                </a:solidFill>
              </a:rPr>
            </a:br>
            <a:r>
              <a:rPr lang="en-US" b="0" i="0">
                <a:solidFill>
                  <a:srgbClr val="071417"/>
                </a:solidFill>
                <a:effectLst/>
                <a:highlight>
                  <a:srgbClr val="FAFEFE"/>
                </a:highlight>
                <a:latin typeface="Proxima Nova"/>
              </a:rPr>
              <a:t>Adding the negative prompting here filters out too expensive or technical strategies, tailoring the model's output to your specific requirements.</a:t>
            </a:r>
            <a:endParaRPr lang="en-IN"/>
          </a:p>
        </p:txBody>
      </p:sp>
    </p:spTree>
    <p:extLst>
      <p:ext uri="{BB962C8B-B14F-4D97-AF65-F5344CB8AC3E}">
        <p14:creationId xmlns:p14="http://schemas.microsoft.com/office/powerpoint/2010/main" val="20120896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FB3268-9996-2883-8DBA-24260E5C0C48}"/>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0B7731BF-9023-1D78-9D8C-35DC359B275E}"/>
              </a:ext>
            </a:extLst>
          </p:cNvPr>
          <p:cNvSpPr>
            <a:spLocks noGrp="1"/>
          </p:cNvSpPr>
          <p:nvPr>
            <p:ph type="title"/>
          </p:nvPr>
        </p:nvSpPr>
        <p:spPr/>
        <p:txBody>
          <a:bodyPr/>
          <a:lstStyle/>
          <a:p>
            <a:r>
              <a:rPr lang="en-IN"/>
              <a:t>Iterative prompting</a:t>
            </a:r>
          </a:p>
        </p:txBody>
      </p:sp>
      <p:sp>
        <p:nvSpPr>
          <p:cNvPr id="5" name="TextBox 4">
            <a:extLst>
              <a:ext uri="{FF2B5EF4-FFF2-40B4-BE49-F238E27FC236}">
                <a16:creationId xmlns:a16="http://schemas.microsoft.com/office/drawing/2014/main" id="{89290EF1-FDD3-2B72-52F7-8493C6B7C3A8}"/>
              </a:ext>
            </a:extLst>
          </p:cNvPr>
          <p:cNvSpPr txBox="1"/>
          <p:nvPr/>
        </p:nvSpPr>
        <p:spPr>
          <a:xfrm>
            <a:off x="58189" y="1137256"/>
            <a:ext cx="11795759" cy="2308324"/>
          </a:xfrm>
          <a:prstGeom prst="rect">
            <a:avLst/>
          </a:prstGeom>
          <a:noFill/>
          <a:ln w="38100">
            <a:solidFill>
              <a:schemeClr val="accent1"/>
            </a:solidFill>
          </a:ln>
        </p:spPr>
        <p:txBody>
          <a:bodyPr wrap="square">
            <a:spAutoFit/>
          </a:bodyPr>
          <a:lstStyle/>
          <a:p>
            <a:r>
              <a:rPr lang="en-US" b="0" i="0">
                <a:solidFill>
                  <a:srgbClr val="071417"/>
                </a:solidFill>
                <a:effectLst/>
                <a:highlight>
                  <a:srgbClr val="FAFEFE"/>
                </a:highlight>
                <a:latin typeface="Proxima Nova"/>
              </a:rPr>
              <a:t>Iterative prompting is a strategy that involves </a:t>
            </a:r>
            <a:r>
              <a:rPr lang="en-US" b="1" i="0">
                <a:solidFill>
                  <a:srgbClr val="C00000"/>
                </a:solidFill>
                <a:effectLst/>
                <a:highlight>
                  <a:srgbClr val="FAFEFE"/>
                </a:highlight>
                <a:latin typeface="Proxima Nova"/>
              </a:rPr>
              <a:t>building on the model's previous outputs to refine, expand, or dig deeper into the initial answer. </a:t>
            </a:r>
            <a:r>
              <a:rPr lang="en-US" b="0" i="0">
                <a:solidFill>
                  <a:srgbClr val="071417"/>
                </a:solidFill>
                <a:effectLst/>
                <a:highlight>
                  <a:srgbClr val="FAFEFE"/>
                </a:highlight>
                <a:latin typeface="Proxima Nova"/>
              </a:rPr>
              <a:t>This approach enables you to break down complex questions or topics into smaller, more manageable parts, which can lead to more accurate and comprehensive results.</a:t>
            </a:r>
            <a:br>
              <a:rPr lang="en-US"/>
            </a:br>
            <a:br>
              <a:rPr lang="en-US"/>
            </a:br>
            <a:r>
              <a:rPr lang="en-US" b="0" i="0">
                <a:solidFill>
                  <a:srgbClr val="071417"/>
                </a:solidFill>
                <a:effectLst/>
                <a:highlight>
                  <a:srgbClr val="FAFEFE"/>
                </a:highlight>
                <a:latin typeface="Proxima Nova"/>
              </a:rPr>
              <a:t>The key to this technique is paying close attention to the model's initial output. You can then create follow-up prompts to explore specific elements, inquire about subtopics, or ask for clarification. This approach is useful for projects that require in-depth research, planning, or layered responses.</a:t>
            </a:r>
            <a:br>
              <a:rPr lang="en-US"/>
            </a:br>
            <a:endParaRPr lang="en-IN"/>
          </a:p>
        </p:txBody>
      </p:sp>
    </p:spTree>
    <p:extLst>
      <p:ext uri="{BB962C8B-B14F-4D97-AF65-F5344CB8AC3E}">
        <p14:creationId xmlns:p14="http://schemas.microsoft.com/office/powerpoint/2010/main" val="2516962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B907C9-FCDA-F00C-634C-0A534EC18A9A}"/>
              </a:ext>
            </a:extLst>
          </p:cNvPr>
          <p:cNvSpPr>
            <a:spLocks noGrp="1"/>
          </p:cNvSpPr>
          <p:nvPr>
            <p:ph idx="1"/>
          </p:nvPr>
        </p:nvSpPr>
        <p:spPr>
          <a:xfrm>
            <a:off x="349134" y="929439"/>
            <a:ext cx="11115857" cy="4382394"/>
          </a:xfrm>
        </p:spPr>
        <p:txBody>
          <a:bodyPr>
            <a:normAutofit fontScale="25000" lnSpcReduction="20000"/>
          </a:bodyPr>
          <a:lstStyle/>
          <a:p>
            <a:r>
              <a:rPr lang="en-US" sz="8000" i="0">
                <a:solidFill>
                  <a:srgbClr val="071417"/>
                </a:solidFill>
                <a:effectLst/>
                <a:highlight>
                  <a:srgbClr val="FAFEFE"/>
                </a:highlight>
                <a:latin typeface="+mn-lt"/>
                <a:cs typeface="Times New Roman" panose="02020603050405020304" pitchFamily="18" charset="0"/>
              </a:rPr>
              <a:t>Example. Your initial prompt might be:</a:t>
            </a:r>
          </a:p>
          <a:p>
            <a:r>
              <a:rPr lang="en-US" sz="8000" i="0">
                <a:solidFill>
                  <a:srgbClr val="C00000"/>
                </a:solidFill>
                <a:effectLst/>
                <a:highlight>
                  <a:srgbClr val="FAFEFE"/>
                </a:highlight>
                <a:latin typeface="+mn-lt"/>
                <a:cs typeface="Times New Roman" panose="02020603050405020304" pitchFamily="18" charset="0"/>
              </a:rPr>
              <a:t>"I am working on a project about fraud prevention in the travel industry. Please provide me with a general outline covering key aspects that should be addressed.”</a:t>
            </a:r>
          </a:p>
          <a:p>
            <a:r>
              <a:rPr lang="en-US" sz="8000" i="0">
                <a:solidFill>
                  <a:srgbClr val="071417"/>
                </a:solidFill>
                <a:effectLst/>
                <a:highlight>
                  <a:srgbClr val="FAFEFE"/>
                </a:highlight>
                <a:latin typeface="+mn-lt"/>
                <a:cs typeface="Times New Roman" panose="02020603050405020304" pitchFamily="18" charset="0"/>
              </a:rPr>
              <a:t>Assume the model's output includes points like identity verification, secure payment gateways, and transaction monitoring.</a:t>
            </a:r>
          </a:p>
          <a:p>
            <a:r>
              <a:rPr lang="en-US" sz="8000" i="0">
                <a:solidFill>
                  <a:srgbClr val="071417"/>
                </a:solidFill>
                <a:effectLst/>
                <a:highlight>
                  <a:srgbClr val="FAFEFE"/>
                </a:highlight>
                <a:latin typeface="+mn-lt"/>
                <a:cs typeface="Times New Roman" panose="02020603050405020304" pitchFamily="18" charset="0"/>
              </a:rPr>
              <a:t>Follow-up prompt 1</a:t>
            </a:r>
            <a:r>
              <a:rPr lang="en-US" sz="8000" i="0">
                <a:solidFill>
                  <a:srgbClr val="C00000"/>
                </a:solidFill>
                <a:effectLst/>
                <a:highlight>
                  <a:srgbClr val="FAFEFE"/>
                </a:highlight>
                <a:latin typeface="+mn-lt"/>
                <a:cs typeface="Times New Roman" panose="02020603050405020304" pitchFamily="18" charset="0"/>
              </a:rPr>
              <a:t>: "Great, could you go into more detail about identity verification methods suitable for the travel industry?"</a:t>
            </a:r>
          </a:p>
          <a:p>
            <a:r>
              <a:rPr lang="en-US" sz="8000" i="0">
                <a:solidFill>
                  <a:srgbClr val="071417"/>
                </a:solidFill>
                <a:effectLst/>
                <a:highlight>
                  <a:srgbClr val="FAFEFE"/>
                </a:highlight>
                <a:latin typeface="+mn-lt"/>
                <a:cs typeface="Times New Roman" panose="02020603050405020304" pitchFamily="18" charset="0"/>
              </a:rPr>
              <a:t>At this point, the model might elaborate on multifactor authentication, biometric scanning, and secure documentation checks.</a:t>
            </a:r>
          </a:p>
          <a:p>
            <a:r>
              <a:rPr lang="en-US" sz="8000" i="0">
                <a:solidFill>
                  <a:srgbClr val="071417"/>
                </a:solidFill>
                <a:effectLst/>
                <a:highlight>
                  <a:srgbClr val="FAFEFE"/>
                </a:highlight>
                <a:latin typeface="+mn-lt"/>
                <a:cs typeface="Times New Roman" panose="02020603050405020304" pitchFamily="18" charset="0"/>
              </a:rPr>
              <a:t>Follow-up prompt 2: "</a:t>
            </a:r>
            <a:r>
              <a:rPr lang="en-US" sz="8000" i="0">
                <a:solidFill>
                  <a:srgbClr val="C00000"/>
                </a:solidFill>
                <a:effectLst/>
                <a:highlight>
                  <a:srgbClr val="FAFEFE"/>
                </a:highlight>
                <a:latin typeface="+mn-lt"/>
                <a:cs typeface="Times New Roman" panose="02020603050405020304" pitchFamily="18" charset="0"/>
              </a:rPr>
              <a:t>Now, could you explain how transaction monitoring can be effectively implemented in the travel industry?"</a:t>
            </a:r>
          </a:p>
          <a:p>
            <a:r>
              <a:rPr lang="en-US" sz="8000" i="0">
                <a:solidFill>
                  <a:srgbClr val="071417"/>
                </a:solidFill>
                <a:effectLst/>
                <a:highlight>
                  <a:srgbClr val="FAFEFE"/>
                </a:highlight>
                <a:latin typeface="+mn-lt"/>
                <a:cs typeface="Times New Roman" panose="02020603050405020304" pitchFamily="18" charset="0"/>
              </a:rPr>
              <a:t>The model could then discuss real-time monitoring, anomaly detection algorithms, and the role of machine learning in identifying suspicious activities.</a:t>
            </a:r>
          </a:p>
          <a:p>
            <a:endParaRPr lang="en-US" sz="8000" i="0">
              <a:solidFill>
                <a:srgbClr val="071417"/>
              </a:solidFill>
              <a:effectLst/>
              <a:highlight>
                <a:srgbClr val="FAFEFE"/>
              </a:highlight>
              <a:latin typeface="+mn-lt"/>
              <a:cs typeface="Times New Roman" panose="02020603050405020304" pitchFamily="18" charset="0"/>
            </a:endParaRPr>
          </a:p>
          <a:p>
            <a:r>
              <a:rPr lang="en-US" sz="8000" i="0">
                <a:solidFill>
                  <a:srgbClr val="071417"/>
                </a:solidFill>
                <a:effectLst/>
                <a:highlight>
                  <a:srgbClr val="FAFEFE"/>
                </a:highlight>
                <a:latin typeface="+mn-lt"/>
                <a:cs typeface="Times New Roman" panose="02020603050405020304" pitchFamily="18" charset="0"/>
              </a:rPr>
              <a:t>This iterative approach allows you to go from a broad question to specific, actionable insights in a structured manner, making it particularly useful for complex topics like fraud prevention in the travel industry.</a:t>
            </a:r>
          </a:p>
          <a:p>
            <a:endParaRPr lang="en-US" sz="8000" b="1" i="0">
              <a:solidFill>
                <a:srgbClr val="071417"/>
              </a:solidFill>
              <a:effectLst/>
              <a:highlight>
                <a:srgbClr val="FAFEFE"/>
              </a:highlight>
              <a:latin typeface="Proxima Nova"/>
            </a:endParaRPr>
          </a:p>
          <a:p>
            <a:endParaRPr lang="en-US" b="1" i="0">
              <a:solidFill>
                <a:srgbClr val="071417"/>
              </a:solidFill>
              <a:effectLst/>
              <a:highlight>
                <a:srgbClr val="FAFEFE"/>
              </a:highlight>
              <a:latin typeface="Proxima Nova"/>
            </a:endParaRPr>
          </a:p>
        </p:txBody>
      </p:sp>
      <p:sp>
        <p:nvSpPr>
          <p:cNvPr id="4" name="Title 2">
            <a:extLst>
              <a:ext uri="{FF2B5EF4-FFF2-40B4-BE49-F238E27FC236}">
                <a16:creationId xmlns:a16="http://schemas.microsoft.com/office/drawing/2014/main" id="{FF641284-EC05-2B08-916E-C0E1D49DC37B}"/>
              </a:ext>
            </a:extLst>
          </p:cNvPr>
          <p:cNvSpPr>
            <a:spLocks noGrp="1"/>
          </p:cNvSpPr>
          <p:nvPr>
            <p:ph type="title"/>
          </p:nvPr>
        </p:nvSpPr>
        <p:spPr>
          <a:xfrm>
            <a:off x="571500" y="349250"/>
            <a:ext cx="11209338" cy="463550"/>
          </a:xfrm>
        </p:spPr>
        <p:txBody>
          <a:bodyPr/>
          <a:lstStyle/>
          <a:p>
            <a:r>
              <a:rPr lang="en-IN"/>
              <a:t>Iterative prompting</a:t>
            </a:r>
          </a:p>
        </p:txBody>
      </p:sp>
    </p:spTree>
    <p:extLst>
      <p:ext uri="{BB962C8B-B14F-4D97-AF65-F5344CB8AC3E}">
        <p14:creationId xmlns:p14="http://schemas.microsoft.com/office/powerpoint/2010/main" val="36782448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AE193DC-CD45-56A9-FF62-5A4BB50D4256}"/>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ACECCFC4-F666-06CA-FE2C-D22D9D85CB95}"/>
              </a:ext>
            </a:extLst>
          </p:cNvPr>
          <p:cNvSpPr>
            <a:spLocks noGrp="1"/>
          </p:cNvSpPr>
          <p:nvPr>
            <p:ph type="title"/>
          </p:nvPr>
        </p:nvSpPr>
        <p:spPr/>
        <p:txBody>
          <a:bodyPr/>
          <a:lstStyle/>
          <a:p>
            <a:r>
              <a:rPr lang="en-IN"/>
              <a:t>Model guided prompting</a:t>
            </a:r>
          </a:p>
        </p:txBody>
      </p:sp>
      <p:sp>
        <p:nvSpPr>
          <p:cNvPr id="7" name="TextBox 6">
            <a:extLst>
              <a:ext uri="{FF2B5EF4-FFF2-40B4-BE49-F238E27FC236}">
                <a16:creationId xmlns:a16="http://schemas.microsoft.com/office/drawing/2014/main" id="{43ADA2F8-1089-5720-9754-F2ABDFA0171F}"/>
              </a:ext>
            </a:extLst>
          </p:cNvPr>
          <p:cNvSpPr txBox="1"/>
          <p:nvPr/>
        </p:nvSpPr>
        <p:spPr>
          <a:xfrm>
            <a:off x="910243" y="1302801"/>
            <a:ext cx="10569633" cy="3970318"/>
          </a:xfrm>
          <a:prstGeom prst="rect">
            <a:avLst/>
          </a:prstGeom>
          <a:noFill/>
        </p:spPr>
        <p:txBody>
          <a:bodyPr wrap="square">
            <a:spAutoFit/>
          </a:bodyPr>
          <a:lstStyle/>
          <a:p>
            <a:r>
              <a:rPr lang="en-IN"/>
              <a:t>Another useful approach is model-guided prompting, which </a:t>
            </a:r>
            <a:r>
              <a:rPr lang="en-IN" b="1">
                <a:solidFill>
                  <a:srgbClr val="C00000"/>
                </a:solidFill>
              </a:rPr>
              <a:t>flips the script by instructing the model to ask you for the details it needs to complete a given task. </a:t>
            </a:r>
            <a:r>
              <a:rPr lang="en-IN"/>
              <a:t>This approach minimizes guesswork and discourages the model from making things up.</a:t>
            </a:r>
          </a:p>
          <a:p>
            <a:endParaRPr lang="en-IN"/>
          </a:p>
          <a:p>
            <a:r>
              <a:rPr lang="en-IN"/>
              <a:t>Example. Suppose you work in travel tech and you want an AI model to generate a FAQ section for a new travel booking feature on your platform. Instead of just asking the model to </a:t>
            </a:r>
            <a:r>
              <a:rPr lang="en-IN" b="1">
                <a:solidFill>
                  <a:srgbClr val="C00000"/>
                </a:solidFill>
              </a:rPr>
              <a:t>"create a FAQ for a new booking feature," which could result in generic or off-target questions and answers,</a:t>
            </a:r>
            <a:r>
              <a:rPr lang="en-IN"/>
              <a:t> you could prompt the AI as follows:</a:t>
            </a:r>
          </a:p>
          <a:p>
            <a:endParaRPr lang="en-IN"/>
          </a:p>
          <a:p>
            <a:r>
              <a:rPr lang="en-IN" b="1">
                <a:solidFill>
                  <a:srgbClr val="C00000"/>
                </a:solidFill>
              </a:rPr>
              <a:t>"I need you to generate a FAQ section for a new travel booking feature we're launching. Can you ask me for the information you need to complete this?"</a:t>
            </a:r>
          </a:p>
          <a:p>
            <a:endParaRPr lang="en-IN"/>
          </a:p>
          <a:p>
            <a:r>
              <a:rPr lang="en-IN"/>
              <a:t>ChatGPT might then ask you, "What is the name of the new travel booking feature?" and "What is the primary purpose or functionality of this new feature?" among other things.</a:t>
            </a:r>
          </a:p>
        </p:txBody>
      </p:sp>
    </p:spTree>
    <p:extLst>
      <p:ext uri="{BB962C8B-B14F-4D97-AF65-F5344CB8AC3E}">
        <p14:creationId xmlns:p14="http://schemas.microsoft.com/office/powerpoint/2010/main" val="18125028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4AB166-C50B-9787-EE18-48B6EBCE7E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06454C1-8897-905A-65A3-A7860AD94329}"/>
              </a:ext>
            </a:extLst>
          </p:cNvPr>
          <p:cNvSpPr>
            <a:spLocks noGrp="1"/>
          </p:cNvSpPr>
          <p:nvPr>
            <p:ph type="title"/>
          </p:nvPr>
        </p:nvSpPr>
        <p:spPr>
          <a:xfrm>
            <a:off x="338743" y="505360"/>
            <a:ext cx="11209376" cy="464000"/>
          </a:xfrm>
        </p:spPr>
        <p:txBody>
          <a:bodyPr/>
          <a:lstStyle/>
          <a:p>
            <a:r>
              <a:rPr lang="en-IN" sz="3200"/>
              <a:t>Types of Prompting</a:t>
            </a:r>
            <a:br>
              <a:rPr lang="en-IN" sz="3200"/>
            </a:br>
            <a:endParaRPr lang="en-IN"/>
          </a:p>
        </p:txBody>
      </p:sp>
      <p:sp>
        <p:nvSpPr>
          <p:cNvPr id="4" name="TextBox 3">
            <a:extLst>
              <a:ext uri="{FF2B5EF4-FFF2-40B4-BE49-F238E27FC236}">
                <a16:creationId xmlns:a16="http://schemas.microsoft.com/office/drawing/2014/main" id="{D433CBF9-4677-AE79-EF3D-ED6A6988012C}"/>
              </a:ext>
            </a:extLst>
          </p:cNvPr>
          <p:cNvSpPr txBox="1"/>
          <p:nvPr/>
        </p:nvSpPr>
        <p:spPr>
          <a:xfrm>
            <a:off x="1373022" y="732522"/>
            <a:ext cx="9697876" cy="5970865"/>
          </a:xfrm>
          <a:prstGeom prst="rect">
            <a:avLst/>
          </a:prstGeom>
          <a:noFill/>
        </p:spPr>
        <p:txBody>
          <a:bodyPr wrap="square" lIns="91440" tIns="45720" rIns="91440" bIns="45720" rtlCol="0" anchor="t">
            <a:spAutoFit/>
          </a:bodyPr>
          <a:lstStyle/>
          <a:p>
            <a:pPr marL="457200" indent="-457200">
              <a:buAutoNum type="arabicPeriod"/>
            </a:pPr>
            <a:r>
              <a:rPr lang="en-IN" sz="2000" b="1" dirty="0">
                <a:ea typeface="+mn-lt"/>
                <a:cs typeface="+mn-lt"/>
              </a:rPr>
              <a:t>Shot-Based Prompting-Zero-Shot, One-Shot, Few-Shot </a:t>
            </a:r>
            <a:endParaRPr lang="en-US" sz="2000">
              <a:ea typeface="Calibri" panose="020F0502020204030204"/>
              <a:cs typeface="Calibri" panose="020F0502020204030204"/>
            </a:endParaRPr>
          </a:p>
          <a:p>
            <a:pPr marL="457200" indent="-457200">
              <a:buAutoNum type="arabicPeriod"/>
            </a:pPr>
            <a:r>
              <a:rPr lang="en-IN" sz="2000" b="1" dirty="0">
                <a:ea typeface="+mn-lt"/>
                <a:cs typeface="+mn-lt"/>
              </a:rPr>
              <a:t>Reasoning-Based Prompting</a:t>
            </a:r>
            <a:endParaRPr lang="en-IN" sz="2000">
              <a:ea typeface="Calibri" panose="020F0502020204030204"/>
              <a:cs typeface="Calibri" panose="020F0502020204030204"/>
            </a:endParaRPr>
          </a:p>
          <a:p>
            <a:pPr marL="914400" lvl="1" indent="-457200">
              <a:buFont typeface="Arial"/>
              <a:buChar char="•"/>
            </a:pPr>
            <a:r>
              <a:rPr lang="en-IN" sz="2000" b="1" dirty="0">
                <a:ea typeface="+mn-lt"/>
                <a:cs typeface="+mn-lt"/>
              </a:rPr>
              <a:t>Chain-of-Thought (</a:t>
            </a:r>
            <a:r>
              <a:rPr lang="en-IN" sz="2000" b="1" err="1">
                <a:ea typeface="+mn-lt"/>
                <a:cs typeface="+mn-lt"/>
              </a:rPr>
              <a:t>CoT</a:t>
            </a:r>
            <a:r>
              <a:rPr lang="en-IN" sz="2000" b="1" dirty="0">
                <a:ea typeface="+mn-lt"/>
                <a:cs typeface="+mn-lt"/>
              </a:rPr>
              <a:t>) Prompting </a:t>
            </a:r>
            <a:endParaRPr lang="en-IN" sz="2000" dirty="0">
              <a:ea typeface="Calibri" panose="020F0502020204030204"/>
              <a:cs typeface="Calibri" panose="020F0502020204030204"/>
            </a:endParaRPr>
          </a:p>
          <a:p>
            <a:pPr marL="914400" lvl="1" indent="-457200">
              <a:buFont typeface="Arial"/>
              <a:buChar char="•"/>
            </a:pPr>
            <a:r>
              <a:rPr lang="en-IN" sz="2000" b="1" dirty="0">
                <a:ea typeface="+mn-lt"/>
                <a:cs typeface="+mn-lt"/>
              </a:rPr>
              <a:t>One-Shot </a:t>
            </a:r>
            <a:r>
              <a:rPr lang="en-IN" sz="2000" b="1" err="1">
                <a:ea typeface="+mn-lt"/>
                <a:cs typeface="+mn-lt"/>
              </a:rPr>
              <a:t>CoT</a:t>
            </a:r>
            <a:endParaRPr lang="en-IN" sz="2000">
              <a:ea typeface="Calibri" panose="020F0502020204030204"/>
              <a:cs typeface="Calibri" panose="020F0502020204030204"/>
            </a:endParaRPr>
          </a:p>
          <a:p>
            <a:pPr marL="914400" lvl="1" indent="-457200">
              <a:buFont typeface="Arial"/>
              <a:buChar char="•"/>
            </a:pPr>
            <a:r>
              <a:rPr lang="en-IN" sz="2000" b="1" dirty="0">
                <a:ea typeface="+mn-lt"/>
                <a:cs typeface="+mn-lt"/>
              </a:rPr>
              <a:t>Few-Shot </a:t>
            </a:r>
            <a:r>
              <a:rPr lang="en-IN" sz="2000" b="1" err="1">
                <a:ea typeface="+mn-lt"/>
                <a:cs typeface="+mn-lt"/>
              </a:rPr>
              <a:t>CoT</a:t>
            </a:r>
            <a:endParaRPr lang="en-IN" sz="2000" b="1">
              <a:ea typeface="+mn-lt"/>
              <a:cs typeface="+mn-lt"/>
            </a:endParaRPr>
          </a:p>
          <a:p>
            <a:pPr marL="914400" lvl="1" indent="-457200">
              <a:buFont typeface="Arial"/>
              <a:buChar char="•"/>
            </a:pPr>
            <a:r>
              <a:rPr lang="en-IN" sz="2000" b="1" dirty="0">
                <a:ea typeface="+mn-lt"/>
                <a:cs typeface="+mn-lt"/>
              </a:rPr>
              <a:t>Self-Consistency </a:t>
            </a:r>
            <a:r>
              <a:rPr lang="en-IN" sz="2000" b="1" err="1">
                <a:ea typeface="+mn-lt"/>
                <a:cs typeface="+mn-lt"/>
              </a:rPr>
              <a:t>CoT</a:t>
            </a:r>
            <a:endParaRPr lang="en-IN" sz="2000" b="1">
              <a:ea typeface="+mn-lt"/>
              <a:cs typeface="+mn-lt"/>
            </a:endParaRPr>
          </a:p>
          <a:p>
            <a:pPr marL="914400" lvl="1" indent="-457200">
              <a:buFont typeface="Arial"/>
              <a:buChar char="•"/>
            </a:pPr>
            <a:r>
              <a:rPr lang="en-IN" sz="2000" b="1" dirty="0">
                <a:ea typeface="+mn-lt"/>
                <a:cs typeface="+mn-lt"/>
              </a:rPr>
              <a:t>Tree of Thoughts (</a:t>
            </a:r>
            <a:r>
              <a:rPr lang="en-IN" sz="2000" b="1" err="1">
                <a:ea typeface="+mn-lt"/>
                <a:cs typeface="+mn-lt"/>
              </a:rPr>
              <a:t>ToT</a:t>
            </a:r>
            <a:r>
              <a:rPr lang="en-IN" sz="2000" b="1" dirty="0">
                <a:ea typeface="+mn-lt"/>
                <a:cs typeface="+mn-lt"/>
              </a:rPr>
              <a:t>) </a:t>
            </a:r>
          </a:p>
          <a:p>
            <a:pPr marL="457200" indent="-457200">
              <a:buAutoNum type="arabicPeriod"/>
            </a:pPr>
            <a:r>
              <a:rPr lang="en-IN" sz="2000" b="1" dirty="0">
                <a:ea typeface="+mn-lt"/>
                <a:cs typeface="+mn-lt"/>
              </a:rPr>
              <a:t>Interaction and Feedback-Based Prompting</a:t>
            </a:r>
            <a:endParaRPr lang="en-IN" sz="2000" dirty="0">
              <a:ea typeface="Calibri" panose="020F0502020204030204"/>
              <a:cs typeface="Calibri" panose="020F0502020204030204"/>
            </a:endParaRPr>
          </a:p>
          <a:p>
            <a:pPr marL="914400" lvl="1" indent="-457200">
              <a:buFont typeface="Arial"/>
              <a:buChar char="•"/>
            </a:pPr>
            <a:r>
              <a:rPr lang="en-IN" sz="2000" b="1" err="1">
                <a:ea typeface="+mn-lt"/>
                <a:cs typeface="+mn-lt"/>
              </a:rPr>
              <a:t>ReAct</a:t>
            </a:r>
            <a:r>
              <a:rPr lang="en-IN" sz="2000" b="1" dirty="0">
                <a:ea typeface="+mn-lt"/>
                <a:cs typeface="+mn-lt"/>
              </a:rPr>
              <a:t> Prompting (Reasoning + Acting)</a:t>
            </a:r>
          </a:p>
          <a:p>
            <a:pPr marL="914400" lvl="1" indent="-457200">
              <a:buFont typeface="Arial"/>
              <a:buChar char="•"/>
            </a:pPr>
            <a:r>
              <a:rPr lang="en-IN" sz="2000" b="1" dirty="0">
                <a:ea typeface="+mn-lt"/>
                <a:cs typeface="+mn-lt"/>
              </a:rPr>
              <a:t>Positive and Negative Prompting</a:t>
            </a:r>
            <a:endParaRPr lang="en-IN" sz="2000" dirty="0">
              <a:ea typeface="+mn-lt"/>
              <a:cs typeface="+mn-lt"/>
            </a:endParaRPr>
          </a:p>
          <a:p>
            <a:pPr marL="914400" lvl="1" indent="-457200">
              <a:buFont typeface="Arial"/>
              <a:buChar char="•"/>
            </a:pPr>
            <a:r>
              <a:rPr lang="en-IN" sz="2000" b="1" dirty="0">
                <a:ea typeface="+mn-lt"/>
                <a:cs typeface="+mn-lt"/>
              </a:rPr>
              <a:t>Iterative Prompting</a:t>
            </a:r>
            <a:endParaRPr lang="en-IN" sz="2000" dirty="0">
              <a:ea typeface="+mn-lt"/>
              <a:cs typeface="+mn-lt"/>
            </a:endParaRPr>
          </a:p>
          <a:p>
            <a:pPr marL="914400" lvl="1" indent="-457200">
              <a:buFont typeface="Arial"/>
              <a:buChar char="•"/>
            </a:pPr>
            <a:r>
              <a:rPr lang="en-IN" sz="2000" b="1" dirty="0">
                <a:ea typeface="+mn-lt"/>
                <a:cs typeface="+mn-lt"/>
              </a:rPr>
              <a:t> Model-Guided Prompting</a:t>
            </a:r>
            <a:endParaRPr lang="en-IN" sz="2000">
              <a:ea typeface="Calibri"/>
              <a:cs typeface="Calibri"/>
            </a:endParaRPr>
          </a:p>
          <a:p>
            <a:pPr marL="457200" indent="-457200">
              <a:buAutoNum type="arabicPeriod"/>
            </a:pPr>
            <a:r>
              <a:rPr lang="en-IN" sz="2000" b="1" dirty="0">
                <a:solidFill>
                  <a:srgbClr val="C00000"/>
                </a:solidFill>
                <a:ea typeface="Calibri" panose="020F0502020204030204"/>
                <a:cs typeface="Calibri" panose="020F0502020204030204"/>
              </a:rPr>
              <a:t>Instruction and Role-Based Prompting</a:t>
            </a:r>
            <a:endParaRPr lang="en-IN" sz="2000">
              <a:solidFill>
                <a:srgbClr val="C00000"/>
              </a:solidFill>
              <a:ea typeface="Calibri" panose="020F0502020204030204"/>
              <a:cs typeface="Calibri" panose="020F0502020204030204"/>
            </a:endParaRPr>
          </a:p>
          <a:p>
            <a:pPr marL="914400" lvl="1" indent="-457200">
              <a:buFont typeface="Arial,Sans-Serif"/>
              <a:buChar char="•"/>
            </a:pPr>
            <a:r>
              <a:rPr lang="en-IN" sz="2000" b="1" dirty="0">
                <a:ea typeface="Calibri" panose="020F0502020204030204"/>
                <a:cs typeface="Calibri" panose="020F0502020204030204"/>
              </a:rPr>
              <a:t>Instruction Prompting</a:t>
            </a:r>
            <a:r>
              <a:rPr lang="en-IN" sz="2000" dirty="0">
                <a:ea typeface="Calibri" panose="020F0502020204030204"/>
                <a:cs typeface="Calibri" panose="020F0502020204030204"/>
              </a:rPr>
              <a:t> </a:t>
            </a:r>
          </a:p>
          <a:p>
            <a:pPr marL="914400" lvl="1" indent="-457200">
              <a:buFont typeface="Arial,Sans-Serif"/>
              <a:buChar char="•"/>
            </a:pPr>
            <a:r>
              <a:rPr lang="en-IN" sz="2000" b="1" dirty="0">
                <a:ea typeface="Calibri"/>
                <a:cs typeface="Calibri"/>
              </a:rPr>
              <a:t>Role Prompting</a:t>
            </a:r>
          </a:p>
          <a:p>
            <a:r>
              <a:rPr lang="en-IN" sz="2000" b="1" dirty="0">
                <a:ea typeface="Calibri"/>
                <a:cs typeface="Calibri"/>
              </a:rPr>
              <a:t>5. Knowledge-Augmented Prompting</a:t>
            </a:r>
          </a:p>
          <a:p>
            <a:pPr marL="742950" lvl="1" indent="-285750">
              <a:buFont typeface="Arial"/>
              <a:buChar char="•"/>
            </a:pPr>
            <a:r>
              <a:rPr lang="en-IN" sz="2000" b="1" dirty="0">
                <a:ea typeface="Calibri"/>
                <a:cs typeface="Calibri"/>
              </a:rPr>
              <a:t>Generated Knowledge Prompting (GKP)</a:t>
            </a:r>
          </a:p>
          <a:p>
            <a:pPr lvl="1"/>
            <a:endParaRPr lang="en-IN" sz="2400" b="1" dirty="0">
              <a:ea typeface="Calibri" panose="020F0502020204030204"/>
              <a:cs typeface="Calibri" panose="020F0502020204030204"/>
            </a:endParaRPr>
          </a:p>
          <a:p>
            <a:endParaRPr lang="en-IN">
              <a:ea typeface="Calibri"/>
              <a:cs typeface="Calibri"/>
            </a:endParaRPr>
          </a:p>
        </p:txBody>
      </p:sp>
    </p:spTree>
    <p:extLst>
      <p:ext uri="{BB962C8B-B14F-4D97-AF65-F5344CB8AC3E}">
        <p14:creationId xmlns:p14="http://schemas.microsoft.com/office/powerpoint/2010/main" val="28006779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F86BA2-5DF4-CDAE-C3D0-F441309902B8}"/>
              </a:ext>
            </a:extLst>
          </p:cNvPr>
          <p:cNvSpPr>
            <a:spLocks noGrp="1"/>
          </p:cNvSpPr>
          <p:nvPr>
            <p:ph type="title"/>
          </p:nvPr>
        </p:nvSpPr>
        <p:spPr/>
        <p:txBody>
          <a:bodyPr/>
          <a:lstStyle/>
          <a:p>
            <a:r>
              <a:rPr lang="en-US" dirty="0">
                <a:latin typeface="Georgia"/>
              </a:rPr>
              <a:t>Instruction Prompting</a:t>
            </a:r>
          </a:p>
        </p:txBody>
      </p:sp>
      <p:sp>
        <p:nvSpPr>
          <p:cNvPr id="4" name="TextBox 3">
            <a:extLst>
              <a:ext uri="{FF2B5EF4-FFF2-40B4-BE49-F238E27FC236}">
                <a16:creationId xmlns:a16="http://schemas.microsoft.com/office/drawing/2014/main" id="{FF91B441-75DE-6046-402A-2E4E1ABF5D63}"/>
              </a:ext>
            </a:extLst>
          </p:cNvPr>
          <p:cNvSpPr txBox="1"/>
          <p:nvPr/>
        </p:nvSpPr>
        <p:spPr>
          <a:xfrm>
            <a:off x="832022" y="924697"/>
            <a:ext cx="10744199" cy="686663"/>
          </a:xfrm>
          <a:prstGeom prst="rect">
            <a:avLst/>
          </a:prstGeom>
          <a:solidFill>
            <a:schemeClr val="accent2">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lnSpc>
                <a:spcPts val="1500"/>
              </a:lnSpc>
              <a:buFont typeface=""/>
              <a:buChar char="•"/>
            </a:pPr>
            <a:r>
              <a:rPr lang="en-US" sz="2200" dirty="0">
                <a:latin typeface="Georgia"/>
                <a:cs typeface="Arial"/>
              </a:rPr>
              <a:t>providing </a:t>
            </a:r>
            <a:r>
              <a:rPr lang="en-US" sz="2200" b="1" dirty="0">
                <a:latin typeface="Georgia"/>
                <a:cs typeface="Arial"/>
              </a:rPr>
              <a:t>clear, explicit instructions</a:t>
            </a:r>
            <a:r>
              <a:rPr lang="en-US" sz="2200" dirty="0">
                <a:latin typeface="Georgia"/>
                <a:cs typeface="Arial"/>
              </a:rPr>
              <a:t> to the model about how to perform a task. </a:t>
            </a:r>
            <a:endParaRPr lang="en-US" dirty="0"/>
          </a:p>
          <a:p>
            <a:pPr>
              <a:lnSpc>
                <a:spcPts val="1500"/>
              </a:lnSpc>
            </a:pPr>
            <a:r>
              <a:rPr lang="en-US" sz="2200" dirty="0">
                <a:latin typeface="Georgia"/>
                <a:cs typeface="Arial"/>
              </a:rPr>
              <a:t>​</a:t>
            </a:r>
            <a:endParaRPr lang="en-US" dirty="0">
              <a:ea typeface="Calibri" panose="020F0502020204030204"/>
              <a:cs typeface="Calibri" panose="020F0502020204030204"/>
            </a:endParaRPr>
          </a:p>
          <a:p>
            <a:pPr marL="228600" indent="-228600">
              <a:lnSpc>
                <a:spcPts val="1500"/>
              </a:lnSpc>
              <a:buFont typeface=""/>
              <a:buChar char="•"/>
            </a:pPr>
            <a:r>
              <a:rPr lang="en-US" sz="2200" dirty="0">
                <a:latin typeface="Georgia"/>
                <a:cs typeface="Arial"/>
              </a:rPr>
              <a:t>Helps </a:t>
            </a:r>
            <a:r>
              <a:rPr lang="en-US" sz="2200" b="1" dirty="0">
                <a:latin typeface="Georgia"/>
                <a:cs typeface="Arial"/>
              </a:rPr>
              <a:t>direct the model's focus</a:t>
            </a:r>
            <a:r>
              <a:rPr lang="en-US" sz="2200" dirty="0">
                <a:latin typeface="Georgia"/>
                <a:cs typeface="Arial"/>
              </a:rPr>
              <a:t> towards a specific goal.</a:t>
            </a:r>
          </a:p>
        </p:txBody>
      </p:sp>
      <p:sp>
        <p:nvSpPr>
          <p:cNvPr id="7" name="Content Placeholder 1">
            <a:extLst>
              <a:ext uri="{FF2B5EF4-FFF2-40B4-BE49-F238E27FC236}">
                <a16:creationId xmlns:a16="http://schemas.microsoft.com/office/drawing/2014/main" id="{F562C770-A4D0-69A1-FB17-CC2E2D43FAAF}"/>
              </a:ext>
            </a:extLst>
          </p:cNvPr>
          <p:cNvSpPr>
            <a:spLocks noGrp="1"/>
          </p:cNvSpPr>
          <p:nvPr/>
        </p:nvSpPr>
        <p:spPr>
          <a:xfrm>
            <a:off x="571499" y="1466770"/>
            <a:ext cx="11209376" cy="490808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latin typeface="Georgia"/>
            </a:endParaRPr>
          </a:p>
          <a:p>
            <a:r>
              <a:rPr lang="en-US" sz="2400" b="1" dirty="0">
                <a:latin typeface="Georgia"/>
              </a:rPr>
              <a:t>Examples of Instruction Prompting:</a:t>
            </a:r>
            <a:endParaRPr lang="en-US" sz="2400" dirty="0">
              <a:latin typeface="Georgia"/>
            </a:endParaRPr>
          </a:p>
          <a:p>
            <a:r>
              <a:rPr lang="en-US" sz="2400" b="1" dirty="0">
                <a:latin typeface="Georgia"/>
              </a:rPr>
              <a:t>Summarization</a:t>
            </a:r>
            <a:endParaRPr lang="en-US" sz="2400" dirty="0">
              <a:latin typeface="Georgia"/>
            </a:endParaRPr>
          </a:p>
          <a:p>
            <a:r>
              <a:rPr lang="en-US" sz="2400" i="1" dirty="0">
                <a:latin typeface="Georgia"/>
              </a:rPr>
              <a:t>Instruction</a:t>
            </a:r>
            <a:r>
              <a:rPr lang="en-US" sz="2400" dirty="0">
                <a:latin typeface="Georgia"/>
              </a:rPr>
              <a:t>: "Summarize the following article in 3 sentences."</a:t>
            </a:r>
            <a:br>
              <a:rPr lang="en-US" sz="2400" dirty="0"/>
            </a:br>
            <a:r>
              <a:rPr lang="en-US" sz="2400" dirty="0">
                <a:latin typeface="Georgia"/>
              </a:rPr>
              <a:t> </a:t>
            </a:r>
            <a:r>
              <a:rPr lang="en-US" sz="2400" i="1" dirty="0">
                <a:latin typeface="Georgia"/>
              </a:rPr>
              <a:t>Model Output</a:t>
            </a:r>
            <a:r>
              <a:rPr lang="en-US" sz="2400" dirty="0">
                <a:latin typeface="Georgia"/>
              </a:rPr>
              <a:t>: [Concise summary of the article.]</a:t>
            </a:r>
          </a:p>
          <a:p>
            <a:r>
              <a:rPr lang="en-US" sz="2400" b="1" dirty="0">
                <a:latin typeface="Georgia"/>
              </a:rPr>
              <a:t>Sentiment Analysis</a:t>
            </a:r>
            <a:endParaRPr lang="en-US" sz="2400" dirty="0">
              <a:latin typeface="Georgia"/>
            </a:endParaRPr>
          </a:p>
          <a:p>
            <a:r>
              <a:rPr lang="en-US" sz="2400" i="1" dirty="0">
                <a:latin typeface="Georgia"/>
              </a:rPr>
              <a:t>Instruction</a:t>
            </a:r>
            <a:r>
              <a:rPr lang="en-US" sz="2400" dirty="0">
                <a:latin typeface="Georgia"/>
              </a:rPr>
              <a:t>: "Classify the sentiment of the following text as Positive, Negative, or Neutral."</a:t>
            </a:r>
            <a:br>
              <a:rPr lang="en-US" sz="2400" dirty="0"/>
            </a:br>
            <a:r>
              <a:rPr lang="en-US" sz="2400" dirty="0">
                <a:latin typeface="Georgia"/>
              </a:rPr>
              <a:t> </a:t>
            </a:r>
            <a:r>
              <a:rPr lang="en-US" sz="2400" i="1" dirty="0">
                <a:latin typeface="Georgia"/>
              </a:rPr>
              <a:t>Model Output</a:t>
            </a:r>
            <a:r>
              <a:rPr lang="en-US" sz="2400" dirty="0">
                <a:latin typeface="Georgia"/>
              </a:rPr>
              <a:t>: Positive.</a:t>
            </a:r>
          </a:p>
          <a:p>
            <a:r>
              <a:rPr lang="en-US" sz="2400" b="1" dirty="0">
                <a:latin typeface="Georgia"/>
              </a:rPr>
              <a:t>Text Generation</a:t>
            </a:r>
            <a:endParaRPr lang="en-US" sz="2400" dirty="0">
              <a:latin typeface="Georgia"/>
            </a:endParaRPr>
          </a:p>
          <a:p>
            <a:r>
              <a:rPr lang="en-US" sz="2400" i="1" dirty="0">
                <a:latin typeface="Georgia"/>
              </a:rPr>
              <a:t>Instruction</a:t>
            </a:r>
            <a:r>
              <a:rPr lang="en-US" sz="2400" dirty="0">
                <a:latin typeface="Georgia"/>
              </a:rPr>
              <a:t>: "Write a 200-word essay on the impact of climate change on agriculture."</a:t>
            </a:r>
            <a:br>
              <a:rPr lang="en-US" sz="2400" dirty="0"/>
            </a:br>
            <a:r>
              <a:rPr lang="en-US" sz="2400" dirty="0">
                <a:latin typeface="Georgia"/>
              </a:rPr>
              <a:t> </a:t>
            </a:r>
            <a:r>
              <a:rPr lang="en-US" sz="2400" i="1" dirty="0">
                <a:latin typeface="Georgia"/>
              </a:rPr>
              <a:t>Model Output</a:t>
            </a:r>
            <a:r>
              <a:rPr lang="en-US" sz="2400" dirty="0">
                <a:latin typeface="Georgia"/>
              </a:rPr>
              <a:t>: [Generated essay.]</a:t>
            </a:r>
          </a:p>
          <a:p>
            <a:endParaRPr lang="en-US" dirty="0"/>
          </a:p>
        </p:txBody>
      </p:sp>
    </p:spTree>
    <p:extLst>
      <p:ext uri="{BB962C8B-B14F-4D97-AF65-F5344CB8AC3E}">
        <p14:creationId xmlns:p14="http://schemas.microsoft.com/office/powerpoint/2010/main" val="803339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A84800-5AFF-7574-5059-AB1D6B862E9E}"/>
              </a:ext>
            </a:extLst>
          </p:cNvPr>
          <p:cNvSpPr>
            <a:spLocks noGrp="1"/>
          </p:cNvSpPr>
          <p:nvPr>
            <p:ph type="title"/>
          </p:nvPr>
        </p:nvSpPr>
        <p:spPr/>
        <p:txBody>
          <a:bodyPr/>
          <a:lstStyle/>
          <a:p>
            <a:r>
              <a:rPr lang="en-IN" sz="3200" b="0" i="0" u="none" strike="noStrike" baseline="0">
                <a:latin typeface="NimbusRomNo9L-Regu"/>
              </a:rPr>
              <a:t>“</a:t>
            </a:r>
            <a:r>
              <a:rPr lang="en-IN" sz="3200" b="0" i="0" u="none" strike="noStrike" baseline="0">
                <a:latin typeface="NimbusRomNo9L-ReguItal"/>
              </a:rPr>
              <a:t>pre-train, prompt, and predict</a:t>
            </a:r>
            <a:r>
              <a:rPr lang="en-IN" sz="3200" b="0" i="0" u="none" strike="noStrike" baseline="0">
                <a:latin typeface="NimbusRomNo9L-Regu"/>
              </a:rPr>
              <a:t>”.</a:t>
            </a:r>
            <a:endParaRPr lang="en-IN"/>
          </a:p>
        </p:txBody>
      </p:sp>
      <p:sp>
        <p:nvSpPr>
          <p:cNvPr id="5" name="TextBox 4">
            <a:extLst>
              <a:ext uri="{FF2B5EF4-FFF2-40B4-BE49-F238E27FC236}">
                <a16:creationId xmlns:a16="http://schemas.microsoft.com/office/drawing/2014/main" id="{1CD34369-9A34-F2F9-F62F-46DFCF4A7D53}"/>
              </a:ext>
            </a:extLst>
          </p:cNvPr>
          <p:cNvSpPr txBox="1"/>
          <p:nvPr/>
        </p:nvSpPr>
        <p:spPr>
          <a:xfrm>
            <a:off x="1409700" y="822365"/>
            <a:ext cx="9372600" cy="2031325"/>
          </a:xfrm>
          <a:prstGeom prst="rect">
            <a:avLst/>
          </a:prstGeom>
          <a:noFill/>
          <a:ln w="50800">
            <a:solidFill>
              <a:schemeClr val="accent1"/>
            </a:solidFill>
          </a:ln>
        </p:spPr>
        <p:txBody>
          <a:bodyPr wrap="square">
            <a:spAutoFit/>
          </a:bodyPr>
          <a:lstStyle/>
          <a:p>
            <a:pPr algn="l"/>
            <a:r>
              <a:rPr lang="en-IN" sz="1800" b="0" i="0" u="none" strike="noStrike" baseline="0">
                <a:latin typeface="NimbusRomNo9L-Regu"/>
              </a:rPr>
              <a:t>In Paradigm : “</a:t>
            </a:r>
            <a:r>
              <a:rPr lang="en-IN" sz="1800" b="0" i="0" u="none" strike="noStrike" baseline="0">
                <a:latin typeface="NimbusRomNo9L-ReguItal"/>
              </a:rPr>
              <a:t>pre-train, prompt, and predict</a:t>
            </a:r>
            <a:r>
              <a:rPr lang="en-IN" sz="1800" b="0" i="0" u="none" strike="noStrike" baseline="0">
                <a:latin typeface="NimbusRomNo9L-Regu"/>
              </a:rPr>
              <a:t>”.</a:t>
            </a:r>
            <a:r>
              <a:rPr lang="en-US" sz="1800" b="0" i="0" u="none" strike="noStrike" baseline="0">
                <a:latin typeface="NimbusRomNo9L-Regu"/>
              </a:rPr>
              <a:t> In this paradigm, instead of adapting</a:t>
            </a:r>
          </a:p>
          <a:p>
            <a:pPr algn="l"/>
            <a:r>
              <a:rPr lang="en-US" sz="1800" b="0" i="0" u="none" strike="noStrike" baseline="0">
                <a:latin typeface="NimbusRomNo9L-Regu"/>
              </a:rPr>
              <a:t>pre-trained LMs to downstream tasks via objective engineering, </a:t>
            </a:r>
            <a:r>
              <a:rPr lang="en-US" sz="1800" b="1" i="0" u="none" strike="noStrike" baseline="0">
                <a:solidFill>
                  <a:srgbClr val="C00000"/>
                </a:solidFill>
                <a:latin typeface="NimbusRomNo9L-Regu"/>
              </a:rPr>
              <a:t>downstream tasks are reformulated to look more like those solved during the original LM training with the help of a textual </a:t>
            </a:r>
            <a:r>
              <a:rPr lang="en-US" sz="1800" b="1" i="0" u="none" strike="noStrike" baseline="0">
                <a:solidFill>
                  <a:srgbClr val="C00000"/>
                </a:solidFill>
                <a:latin typeface="NimbusRomNo9L-ReguItal"/>
              </a:rPr>
              <a:t>prompt</a:t>
            </a:r>
            <a:r>
              <a:rPr lang="en-US" sz="1800" b="1" i="0" u="none" strike="noStrike" baseline="0">
                <a:solidFill>
                  <a:srgbClr val="C00000"/>
                </a:solidFill>
                <a:latin typeface="NimbusRomNo9L-Regu"/>
              </a:rPr>
              <a:t>.. </a:t>
            </a:r>
          </a:p>
          <a:p>
            <a:pPr algn="l"/>
            <a:r>
              <a:rPr lang="en-US" sz="1800" b="0" i="0" u="none" strike="noStrike" baseline="0">
                <a:latin typeface="NimbusRomNo9L-Regu"/>
              </a:rPr>
              <a:t>In this way, by selecting the appropriate prompts we can manipulate the model behavior so that the pre-trained LM itself can be used to </a:t>
            </a:r>
            <a:r>
              <a:rPr lang="en-US" sz="1800" b="0" i="0" u="none" strike="noStrike" baseline="0">
                <a:latin typeface="NimbusRomNo9L-ReguItal"/>
              </a:rPr>
              <a:t>predict </a:t>
            </a:r>
            <a:r>
              <a:rPr lang="en-US" sz="1800" b="0" i="0" u="none" strike="noStrike" baseline="0">
                <a:latin typeface="NimbusRomNo9L-Regu"/>
              </a:rPr>
              <a:t>the desired output, sometimes even without any additional task-specific training</a:t>
            </a:r>
            <a:endParaRPr lang="en-IN"/>
          </a:p>
        </p:txBody>
      </p:sp>
      <p:sp>
        <p:nvSpPr>
          <p:cNvPr id="7" name="TextBox 6">
            <a:extLst>
              <a:ext uri="{FF2B5EF4-FFF2-40B4-BE49-F238E27FC236}">
                <a16:creationId xmlns:a16="http://schemas.microsoft.com/office/drawing/2014/main" id="{6485A836-5627-7B6A-A1C2-A024D0922701}"/>
              </a:ext>
            </a:extLst>
          </p:cNvPr>
          <p:cNvSpPr txBox="1"/>
          <p:nvPr/>
        </p:nvSpPr>
        <p:spPr>
          <a:xfrm>
            <a:off x="571498" y="2988648"/>
            <a:ext cx="11336484" cy="2031325"/>
          </a:xfrm>
          <a:prstGeom prst="rect">
            <a:avLst/>
          </a:prstGeom>
          <a:solidFill>
            <a:schemeClr val="accent6">
              <a:lumMod val="20000"/>
              <a:lumOff val="80000"/>
            </a:schemeClr>
          </a:solidFill>
        </p:spPr>
        <p:txBody>
          <a:bodyPr wrap="square">
            <a:spAutoFit/>
          </a:bodyPr>
          <a:lstStyle/>
          <a:p>
            <a:pPr algn="l"/>
            <a:r>
              <a:rPr lang="en-US" sz="1800" b="0" i="0" u="none" strike="noStrike" baseline="0">
                <a:latin typeface="NimbusRomNo9L-Regu"/>
              </a:rPr>
              <a:t>For example, when recognizing the emotion of a social media post, </a:t>
            </a:r>
          </a:p>
          <a:p>
            <a:pPr algn="l"/>
            <a:endParaRPr lang="en-US" sz="1800" b="0" i="0" u="none" strike="noStrike" baseline="0">
              <a:latin typeface="NimbusRomNo9L-Regu"/>
            </a:endParaRPr>
          </a:p>
          <a:p>
            <a:pPr algn="l"/>
            <a:r>
              <a:rPr lang="en-US" sz="1800" b="0" i="0" u="none" strike="noStrike" baseline="0">
                <a:latin typeface="NimbusRomNo9L-Regu"/>
              </a:rPr>
              <a:t>“I missed the bus today.”, we may continue with a prompt “I felt so ”, and</a:t>
            </a:r>
          </a:p>
          <a:p>
            <a:pPr algn="l"/>
            <a:r>
              <a:rPr lang="en-US" sz="1800" b="0" i="0" u="none" strike="noStrike" baseline="0">
                <a:latin typeface="NimbusRomNo9L-Regu"/>
              </a:rPr>
              <a:t>ask the LM to fill the blank with an emotion-bearing word.                           Or</a:t>
            </a:r>
          </a:p>
          <a:p>
            <a:pPr algn="l"/>
            <a:endParaRPr lang="en-US">
              <a:latin typeface="NimbusRomNo9L-Regu"/>
            </a:endParaRPr>
          </a:p>
          <a:p>
            <a:pPr algn="l"/>
            <a:r>
              <a:rPr lang="en-US" sz="1800" b="0" i="0" u="none" strike="noStrike" baseline="0">
                <a:latin typeface="NimbusRomNo9L-Regu"/>
              </a:rPr>
              <a:t> if we choose the prompt “English: I missed the bus today. French: ”), an LM may be able to fill in the blank with a French translation</a:t>
            </a:r>
            <a:endParaRPr lang="en-IN"/>
          </a:p>
        </p:txBody>
      </p:sp>
      <p:sp>
        <p:nvSpPr>
          <p:cNvPr id="9" name="TextBox 8">
            <a:extLst>
              <a:ext uri="{FF2B5EF4-FFF2-40B4-BE49-F238E27FC236}">
                <a16:creationId xmlns:a16="http://schemas.microsoft.com/office/drawing/2014/main" id="{78DBB755-C6D8-CFFD-1111-90AD57C26D75}"/>
              </a:ext>
            </a:extLst>
          </p:cNvPr>
          <p:cNvSpPr txBox="1"/>
          <p:nvPr/>
        </p:nvSpPr>
        <p:spPr>
          <a:xfrm>
            <a:off x="311726" y="5115278"/>
            <a:ext cx="11469150" cy="1200329"/>
          </a:xfrm>
          <a:prstGeom prst="rect">
            <a:avLst/>
          </a:prstGeom>
          <a:solidFill>
            <a:schemeClr val="accent5">
              <a:lumMod val="20000"/>
              <a:lumOff val="80000"/>
            </a:schemeClr>
          </a:solidFill>
        </p:spPr>
        <p:txBody>
          <a:bodyPr wrap="square">
            <a:spAutoFit/>
          </a:bodyPr>
          <a:lstStyle/>
          <a:p>
            <a:pPr algn="l"/>
            <a:r>
              <a:rPr lang="en-US" sz="1800" b="0" i="0" u="none" strike="noStrike" baseline="0">
                <a:solidFill>
                  <a:srgbClr val="000000"/>
                </a:solidFill>
                <a:latin typeface="NimbusRomNo9L-Regu"/>
              </a:rPr>
              <a:t>The advantage of this method is that, given a suite of appropriate prompts, a single LM trained in an</a:t>
            </a:r>
          </a:p>
          <a:p>
            <a:pPr algn="l"/>
            <a:r>
              <a:rPr lang="en-US" sz="1800" b="0" i="0" u="none" strike="noStrike" baseline="0">
                <a:solidFill>
                  <a:srgbClr val="000000"/>
                </a:solidFill>
                <a:latin typeface="NimbusRomNo9L-Regu"/>
              </a:rPr>
              <a:t>entirely unsupervised fashion can be used to solve a great number of tasks (</a:t>
            </a:r>
            <a:r>
              <a:rPr lang="en-US" sz="1800" b="0" i="0" u="none" strike="noStrike" baseline="0">
                <a:solidFill>
                  <a:srgbClr val="001473"/>
                </a:solidFill>
                <a:latin typeface="NimbusRomNo9L-Regu"/>
              </a:rPr>
              <a:t>Brown et al.</a:t>
            </a:r>
            <a:r>
              <a:rPr lang="en-US" sz="1800" b="0" i="0" u="none" strike="noStrike" baseline="0">
                <a:solidFill>
                  <a:srgbClr val="000000"/>
                </a:solidFill>
                <a:latin typeface="NimbusRomNo9L-Regu"/>
              </a:rPr>
              <a:t>, </a:t>
            </a:r>
            <a:r>
              <a:rPr lang="en-US" sz="1800" b="0" i="0" u="none" strike="noStrike" baseline="0">
                <a:solidFill>
                  <a:srgbClr val="001473"/>
                </a:solidFill>
                <a:latin typeface="NimbusRomNo9L-Regu"/>
              </a:rPr>
              <a:t>2020</a:t>
            </a:r>
            <a:r>
              <a:rPr lang="en-US" sz="1800" b="0" i="0" u="none" strike="noStrike" baseline="0">
                <a:solidFill>
                  <a:srgbClr val="000000"/>
                </a:solidFill>
                <a:latin typeface="NimbusRomNo9L-Regu"/>
              </a:rPr>
              <a:t>; </a:t>
            </a:r>
            <a:r>
              <a:rPr lang="en-US" sz="1800" b="0" i="0" u="none" strike="noStrike" baseline="0">
                <a:solidFill>
                  <a:srgbClr val="001473"/>
                </a:solidFill>
                <a:latin typeface="NimbusRomNo9L-Regu"/>
              </a:rPr>
              <a:t>Sun et al.</a:t>
            </a:r>
            <a:r>
              <a:rPr lang="en-US" sz="1800" b="0" i="0" u="none" strike="noStrike" baseline="0">
                <a:solidFill>
                  <a:srgbClr val="000000"/>
                </a:solidFill>
                <a:latin typeface="NimbusRomNo9L-Regu"/>
              </a:rPr>
              <a:t>, </a:t>
            </a:r>
            <a:r>
              <a:rPr lang="en-US" sz="1800" b="0" i="0" u="none" strike="noStrike" baseline="0">
                <a:solidFill>
                  <a:srgbClr val="001473"/>
                </a:solidFill>
                <a:latin typeface="NimbusRomNo9L-Regu"/>
              </a:rPr>
              <a:t>2021</a:t>
            </a:r>
            <a:r>
              <a:rPr lang="en-US" sz="1800" b="0" i="0" u="none" strike="noStrike" baseline="0">
                <a:solidFill>
                  <a:srgbClr val="000000"/>
                </a:solidFill>
                <a:latin typeface="NimbusRomNo9L-Regu"/>
              </a:rPr>
              <a:t>).</a:t>
            </a:r>
          </a:p>
          <a:p>
            <a:pPr algn="l"/>
            <a:r>
              <a:rPr lang="en-US" sz="1800" b="0" i="0" u="none" strike="noStrike" baseline="0">
                <a:solidFill>
                  <a:srgbClr val="000000"/>
                </a:solidFill>
                <a:latin typeface="NimbusRomNo9L-Regu"/>
              </a:rPr>
              <a:t>However, as with most conceptually enticing prospects, there is a catch – </a:t>
            </a:r>
            <a:r>
              <a:rPr lang="en-US" sz="1800" b="1" i="0" u="none" strike="noStrike" baseline="0">
                <a:solidFill>
                  <a:srgbClr val="C00000"/>
                </a:solidFill>
                <a:latin typeface="NimbusRomNo9L-Regu"/>
              </a:rPr>
              <a:t>this method introduces the necessity for</a:t>
            </a:r>
          </a:p>
          <a:p>
            <a:pPr algn="l"/>
            <a:r>
              <a:rPr lang="en-US" sz="1800" b="1" i="0" u="none" strike="noStrike" baseline="0">
                <a:solidFill>
                  <a:srgbClr val="C00000"/>
                </a:solidFill>
                <a:latin typeface="NimbusRomNo9L-ReguItal"/>
              </a:rPr>
              <a:t>prompt engineering</a:t>
            </a:r>
            <a:r>
              <a:rPr lang="en-US" sz="1800" b="1" i="0" u="none" strike="noStrike" baseline="0">
                <a:solidFill>
                  <a:srgbClr val="C00000"/>
                </a:solidFill>
                <a:latin typeface="NimbusRomNo9L-Regu"/>
              </a:rPr>
              <a:t>, finding the most appropriate prompt to allow a LM to solve the task at hand.</a:t>
            </a:r>
            <a:endParaRPr lang="en-IN" b="1">
              <a:solidFill>
                <a:srgbClr val="C00000"/>
              </a:solidFill>
            </a:endParaRPr>
          </a:p>
        </p:txBody>
      </p:sp>
    </p:spTree>
    <p:extLst>
      <p:ext uri="{BB962C8B-B14F-4D97-AF65-F5344CB8AC3E}">
        <p14:creationId xmlns:p14="http://schemas.microsoft.com/office/powerpoint/2010/main" val="189224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EF585C-6FEB-73B0-1C24-1606AC7A95E8}"/>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888A8DD0-8999-CF64-76D1-BE327A25C3B0}"/>
              </a:ext>
            </a:extLst>
          </p:cNvPr>
          <p:cNvSpPr>
            <a:spLocks noGrp="1"/>
          </p:cNvSpPr>
          <p:nvPr>
            <p:ph type="title"/>
          </p:nvPr>
        </p:nvSpPr>
        <p:spPr/>
        <p:txBody>
          <a:bodyPr/>
          <a:lstStyle/>
          <a:p>
            <a:r>
              <a:rPr lang="en-IN"/>
              <a:t>Role Prompting</a:t>
            </a:r>
          </a:p>
        </p:txBody>
      </p:sp>
      <p:sp>
        <p:nvSpPr>
          <p:cNvPr id="5" name="TextBox 4">
            <a:extLst>
              <a:ext uri="{FF2B5EF4-FFF2-40B4-BE49-F238E27FC236}">
                <a16:creationId xmlns:a16="http://schemas.microsoft.com/office/drawing/2014/main" id="{6E430F4D-7587-DAED-92D8-0E15559D2CB9}"/>
              </a:ext>
            </a:extLst>
          </p:cNvPr>
          <p:cNvSpPr txBox="1"/>
          <p:nvPr/>
        </p:nvSpPr>
        <p:spPr>
          <a:xfrm>
            <a:off x="7302395" y="4065876"/>
            <a:ext cx="4478480" cy="1200329"/>
          </a:xfrm>
          <a:prstGeom prst="rect">
            <a:avLst/>
          </a:prstGeom>
          <a:noFill/>
          <a:ln w="41275">
            <a:solidFill>
              <a:schemeClr val="accent1"/>
            </a:solidFill>
          </a:ln>
        </p:spPr>
        <p:txBody>
          <a:bodyPr wrap="square">
            <a:spAutoFit/>
          </a:bodyPr>
          <a:lstStyle/>
          <a:p>
            <a:pPr algn="l">
              <a:buFont typeface="Arial" panose="020B0604020202020204" pitchFamily="34" charset="0"/>
              <a:buChar char="•"/>
            </a:pPr>
            <a:r>
              <a:rPr lang="en-US" b="1" i="0">
                <a:solidFill>
                  <a:srgbClr val="0D0D0D"/>
                </a:solidFill>
                <a:effectLst/>
                <a:highlight>
                  <a:srgbClr val="FFFFFF"/>
                </a:highlight>
                <a:latin typeface="ui-sans-serif"/>
              </a:rPr>
              <a:t>Role Prompting</a:t>
            </a:r>
            <a:r>
              <a:rPr lang="en-US" b="0" i="0">
                <a:solidFill>
                  <a:srgbClr val="0D0D0D"/>
                </a:solidFill>
                <a:effectLst/>
                <a:highlight>
                  <a:srgbClr val="FFFFFF"/>
                </a:highlight>
                <a:latin typeface="ui-sans-serif"/>
              </a:rPr>
              <a:t>: Instructs the model to adopt a specific role or perspective, guiding the output to be more contextually appropriate and detailed.</a:t>
            </a:r>
          </a:p>
        </p:txBody>
      </p:sp>
      <p:sp>
        <p:nvSpPr>
          <p:cNvPr id="7" name="TextBox 6">
            <a:extLst>
              <a:ext uri="{FF2B5EF4-FFF2-40B4-BE49-F238E27FC236}">
                <a16:creationId xmlns:a16="http://schemas.microsoft.com/office/drawing/2014/main" id="{B20DE19C-365C-75EC-7F0F-2FD707645EC0}"/>
              </a:ext>
            </a:extLst>
          </p:cNvPr>
          <p:cNvSpPr txBox="1"/>
          <p:nvPr/>
        </p:nvSpPr>
        <p:spPr>
          <a:xfrm>
            <a:off x="689956" y="3889524"/>
            <a:ext cx="6109854" cy="1754326"/>
          </a:xfrm>
          <a:prstGeom prst="rect">
            <a:avLst/>
          </a:prstGeom>
          <a:noFill/>
        </p:spPr>
        <p:txBody>
          <a:bodyPr wrap="square">
            <a:spAutoFit/>
          </a:bodyPr>
          <a:lstStyle/>
          <a:p>
            <a:pPr algn="l">
              <a:buFont typeface="Arial" panose="020B0604020202020204" pitchFamily="34" charset="0"/>
              <a:buChar char="•"/>
            </a:pPr>
            <a:r>
              <a:rPr lang="en-US" b="1" i="0">
                <a:solidFill>
                  <a:srgbClr val="0D0D0D"/>
                </a:solidFill>
                <a:effectLst/>
                <a:highlight>
                  <a:srgbClr val="FFFFFF"/>
                </a:highlight>
                <a:latin typeface="ui-sans-serif"/>
              </a:rPr>
              <a:t>Prompt</a:t>
            </a:r>
            <a:r>
              <a:rPr lang="en-US" b="0" i="0">
                <a:solidFill>
                  <a:srgbClr val="0D0D0D"/>
                </a:solidFill>
                <a:effectLst/>
                <a:highlight>
                  <a:srgbClr val="FFFFFF"/>
                </a:highlight>
                <a:latin typeface="ui-sans-serif"/>
              </a:rPr>
              <a:t>: "Your role is a machine learning expert who gives highly technical advice to senior engineers who work with complicated datasets. Explain the pros and cons of using </a:t>
            </a:r>
            <a:r>
              <a:rPr lang="en-US" b="0" i="0" err="1">
                <a:solidFill>
                  <a:srgbClr val="0D0D0D"/>
                </a:solidFill>
                <a:effectLst/>
                <a:highlight>
                  <a:srgbClr val="FFFFFF"/>
                </a:highlight>
                <a:latin typeface="ui-sans-serif"/>
              </a:rPr>
              <a:t>PyTorch</a:t>
            </a:r>
            <a:r>
              <a:rPr lang="en-US" b="0" i="0">
                <a:solidFill>
                  <a:srgbClr val="0D0D0D"/>
                </a:solidFill>
                <a:effectLst/>
                <a:highlight>
                  <a:srgbClr val="FFFFFF"/>
                </a:highlight>
                <a:latin typeface="ui-sans-serif"/>
              </a:rPr>
              <a:t>."</a:t>
            </a:r>
          </a:p>
          <a:p>
            <a:pPr algn="l">
              <a:buFont typeface="Arial" panose="020B0604020202020204" pitchFamily="34" charset="0"/>
              <a:buChar char="•"/>
            </a:pPr>
            <a:r>
              <a:rPr lang="en-US" b="1" i="0">
                <a:solidFill>
                  <a:srgbClr val="0D0D0D"/>
                </a:solidFill>
                <a:effectLst/>
                <a:highlight>
                  <a:srgbClr val="FFFFFF"/>
                </a:highlight>
                <a:latin typeface="ui-sans-serif"/>
              </a:rPr>
              <a:t>Expectation</a:t>
            </a:r>
            <a:r>
              <a:rPr lang="en-US" b="0" i="0">
                <a:solidFill>
                  <a:srgbClr val="0D0D0D"/>
                </a:solidFill>
                <a:effectLst/>
                <a:highlight>
                  <a:srgbClr val="FFFFFF"/>
                </a:highlight>
                <a:latin typeface="ui-sans-serif"/>
              </a:rPr>
              <a:t>: The model provides a more detailed and technical explanation suitable for senior engineers.</a:t>
            </a:r>
          </a:p>
        </p:txBody>
      </p:sp>
      <p:sp>
        <p:nvSpPr>
          <p:cNvPr id="11" name="TextBox 10">
            <a:extLst>
              <a:ext uri="{FF2B5EF4-FFF2-40B4-BE49-F238E27FC236}">
                <a16:creationId xmlns:a16="http://schemas.microsoft.com/office/drawing/2014/main" id="{7F93865D-3E9C-7C92-C834-D8C58C4F0223}"/>
              </a:ext>
            </a:extLst>
          </p:cNvPr>
          <p:cNvSpPr txBox="1"/>
          <p:nvPr/>
        </p:nvSpPr>
        <p:spPr>
          <a:xfrm>
            <a:off x="1442259" y="878960"/>
            <a:ext cx="7959436" cy="2862322"/>
          </a:xfrm>
          <a:prstGeom prst="rect">
            <a:avLst/>
          </a:prstGeom>
          <a:noFill/>
          <a:ln w="41275">
            <a:solidFill>
              <a:schemeClr val="accent1"/>
            </a:solidFill>
          </a:ln>
        </p:spPr>
        <p:txBody>
          <a:bodyPr wrap="square">
            <a:spAutoFit/>
          </a:bodyPr>
          <a:lstStyle/>
          <a:p>
            <a:r>
              <a:rPr lang="en-US" b="0" i="0">
                <a:solidFill>
                  <a:srgbClr val="071417"/>
                </a:solidFill>
                <a:effectLst/>
                <a:highlight>
                  <a:srgbClr val="FAFEFE"/>
                </a:highlight>
                <a:latin typeface="Proxima Nova"/>
              </a:rPr>
              <a:t>The role-playing technique employs a unique approach to crafting prompts: instead of using examples or templates to guide the model's output</a:t>
            </a:r>
            <a:r>
              <a:rPr lang="en-US" b="1" i="0">
                <a:solidFill>
                  <a:srgbClr val="C00000"/>
                </a:solidFill>
                <a:effectLst/>
                <a:highlight>
                  <a:srgbClr val="FAFEFE"/>
                </a:highlight>
                <a:latin typeface="Proxima Nova"/>
              </a:rPr>
              <a:t>, you assign a specific "role" or "persona" to the AI model</a:t>
            </a:r>
            <a:r>
              <a:rPr lang="en-US" b="0" i="0">
                <a:solidFill>
                  <a:srgbClr val="071417"/>
                </a:solidFill>
                <a:effectLst/>
                <a:highlight>
                  <a:srgbClr val="FAFEFE"/>
                </a:highlight>
                <a:latin typeface="Proxima Nova"/>
              </a:rPr>
              <a:t>. This often includes explicitly explaining the intended audience, the AI's role, and the goals of the interaction. The roles and goals offer contextual information that helps the model understand the purpose of the prompt and the tone or level of detail it should aim for in its response.</a:t>
            </a:r>
            <a:br>
              <a:rPr lang="en-US"/>
            </a:br>
            <a:br>
              <a:rPr lang="en-US"/>
            </a:br>
            <a:r>
              <a:rPr lang="en-US" b="1" i="0">
                <a:solidFill>
                  <a:srgbClr val="071417"/>
                </a:solidFill>
                <a:effectLst/>
                <a:highlight>
                  <a:srgbClr val="FAFEFE"/>
                </a:highlight>
                <a:latin typeface="Proxima Nova"/>
              </a:rPr>
              <a:t>Example. </a:t>
            </a:r>
            <a:r>
              <a:rPr lang="en-US" b="0" i="0">
                <a:solidFill>
                  <a:srgbClr val="071417"/>
                </a:solidFill>
                <a:effectLst/>
                <a:highlight>
                  <a:srgbClr val="FAFEFE"/>
                </a:highlight>
                <a:latin typeface="Proxima Nova"/>
              </a:rPr>
              <a:t>Consider the prompt: </a:t>
            </a:r>
            <a:r>
              <a:rPr lang="en-US" b="0" i="1">
                <a:solidFill>
                  <a:srgbClr val="071417"/>
                </a:solidFill>
                <a:effectLst/>
                <a:highlight>
                  <a:srgbClr val="FAFEFE"/>
                </a:highlight>
                <a:latin typeface="Proxima Nova"/>
              </a:rPr>
              <a:t>"You are a prompt engineer, and you need to explain to a 6-year-old kid what your job is."</a:t>
            </a:r>
            <a:endParaRPr lang="en-IN"/>
          </a:p>
        </p:txBody>
      </p:sp>
    </p:spTree>
    <p:extLst>
      <p:ext uri="{BB962C8B-B14F-4D97-AF65-F5344CB8AC3E}">
        <p14:creationId xmlns:p14="http://schemas.microsoft.com/office/powerpoint/2010/main" val="2813100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DA08EA-EB41-8879-855E-F62458636D73}"/>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F805AA5F-9679-3FC8-2879-ABD51B43E97C}"/>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DF8F664A-472C-B1F3-2EFE-AEC2CF00D49F}"/>
              </a:ext>
            </a:extLst>
          </p:cNvPr>
          <p:cNvPicPr>
            <a:picLocks noChangeAspect="1"/>
          </p:cNvPicPr>
          <p:nvPr/>
        </p:nvPicPr>
        <p:blipFill>
          <a:blip r:embed="rId2"/>
          <a:stretch>
            <a:fillRect/>
          </a:stretch>
        </p:blipFill>
        <p:spPr>
          <a:xfrm>
            <a:off x="718795" y="1312253"/>
            <a:ext cx="8940593" cy="4134446"/>
          </a:xfrm>
          <a:prstGeom prst="rect">
            <a:avLst/>
          </a:prstGeom>
        </p:spPr>
      </p:pic>
    </p:spTree>
    <p:extLst>
      <p:ext uri="{BB962C8B-B14F-4D97-AF65-F5344CB8AC3E}">
        <p14:creationId xmlns:p14="http://schemas.microsoft.com/office/powerpoint/2010/main" val="33829765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C5E99E-5620-06D1-DB29-863D02358F11}"/>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773F0CDD-757B-527E-C178-B61AD01ADE59}"/>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AA499EFB-C897-1526-669C-E4E16D087A51}"/>
              </a:ext>
            </a:extLst>
          </p:cNvPr>
          <p:cNvPicPr>
            <a:picLocks noChangeAspect="1"/>
          </p:cNvPicPr>
          <p:nvPr/>
        </p:nvPicPr>
        <p:blipFill>
          <a:blip r:embed="rId2"/>
          <a:stretch>
            <a:fillRect/>
          </a:stretch>
        </p:blipFill>
        <p:spPr>
          <a:xfrm>
            <a:off x="931025" y="950332"/>
            <a:ext cx="7660611" cy="4585944"/>
          </a:xfrm>
          <a:prstGeom prst="rect">
            <a:avLst/>
          </a:prstGeom>
        </p:spPr>
      </p:pic>
    </p:spTree>
    <p:extLst>
      <p:ext uri="{BB962C8B-B14F-4D97-AF65-F5344CB8AC3E}">
        <p14:creationId xmlns:p14="http://schemas.microsoft.com/office/powerpoint/2010/main" val="10699466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E92E08-2075-05DA-244E-1E4F8F20883B}"/>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F373274D-2977-EC0B-8077-D51999094D8C}"/>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F9621700-0BF6-253F-D5FA-2E33A7236110}"/>
              </a:ext>
            </a:extLst>
          </p:cNvPr>
          <p:cNvPicPr>
            <a:picLocks noChangeAspect="1"/>
          </p:cNvPicPr>
          <p:nvPr/>
        </p:nvPicPr>
        <p:blipFill>
          <a:blip r:embed="rId2"/>
          <a:stretch>
            <a:fillRect/>
          </a:stretch>
        </p:blipFill>
        <p:spPr>
          <a:xfrm>
            <a:off x="571499" y="987230"/>
            <a:ext cx="11016829" cy="4239538"/>
          </a:xfrm>
          <a:prstGeom prst="rect">
            <a:avLst/>
          </a:prstGeom>
        </p:spPr>
      </p:pic>
    </p:spTree>
    <p:extLst>
      <p:ext uri="{BB962C8B-B14F-4D97-AF65-F5344CB8AC3E}">
        <p14:creationId xmlns:p14="http://schemas.microsoft.com/office/powerpoint/2010/main" val="1566529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4991CD-77FC-C585-279D-CA66A1A63890}"/>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56458FF4-8686-F60A-6096-32DC70A7FED8}"/>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0443658B-A060-D32E-134C-79596EFD61D5}"/>
              </a:ext>
            </a:extLst>
          </p:cNvPr>
          <p:cNvPicPr>
            <a:picLocks noChangeAspect="1"/>
          </p:cNvPicPr>
          <p:nvPr/>
        </p:nvPicPr>
        <p:blipFill>
          <a:blip r:embed="rId2"/>
          <a:stretch>
            <a:fillRect/>
          </a:stretch>
        </p:blipFill>
        <p:spPr>
          <a:xfrm>
            <a:off x="640512" y="1787237"/>
            <a:ext cx="10482681" cy="2688928"/>
          </a:xfrm>
          <a:prstGeom prst="rect">
            <a:avLst/>
          </a:prstGeom>
        </p:spPr>
      </p:pic>
    </p:spTree>
    <p:extLst>
      <p:ext uri="{BB962C8B-B14F-4D97-AF65-F5344CB8AC3E}">
        <p14:creationId xmlns:p14="http://schemas.microsoft.com/office/powerpoint/2010/main" val="5307689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E53B03-94F8-DDB8-8BB6-1767B7AE9283}"/>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4A77F784-D16F-9A1B-95D1-BDEAEEB7C1E5}"/>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33B9F224-6C76-C15B-826E-A6A4722A6A5B}"/>
              </a:ext>
            </a:extLst>
          </p:cNvPr>
          <p:cNvPicPr>
            <a:picLocks noChangeAspect="1"/>
          </p:cNvPicPr>
          <p:nvPr/>
        </p:nvPicPr>
        <p:blipFill>
          <a:blip r:embed="rId2"/>
          <a:stretch>
            <a:fillRect/>
          </a:stretch>
        </p:blipFill>
        <p:spPr>
          <a:xfrm>
            <a:off x="0" y="2065731"/>
            <a:ext cx="11918373" cy="2726537"/>
          </a:xfrm>
          <a:prstGeom prst="rect">
            <a:avLst/>
          </a:prstGeom>
        </p:spPr>
      </p:pic>
    </p:spTree>
    <p:extLst>
      <p:ext uri="{BB962C8B-B14F-4D97-AF65-F5344CB8AC3E}">
        <p14:creationId xmlns:p14="http://schemas.microsoft.com/office/powerpoint/2010/main" val="23585049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16EFB-539F-11EC-C954-15009D48677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558C1A-7E8B-54E5-46C2-50B74B266611}"/>
              </a:ext>
            </a:extLst>
          </p:cNvPr>
          <p:cNvSpPr>
            <a:spLocks noGrp="1"/>
          </p:cNvSpPr>
          <p:nvPr>
            <p:ph type="title"/>
          </p:nvPr>
        </p:nvSpPr>
        <p:spPr>
          <a:xfrm>
            <a:off x="338743" y="505360"/>
            <a:ext cx="11209376" cy="464000"/>
          </a:xfrm>
        </p:spPr>
        <p:txBody>
          <a:bodyPr/>
          <a:lstStyle/>
          <a:p>
            <a:r>
              <a:rPr lang="en-IN" sz="3200"/>
              <a:t>Types of Prompting</a:t>
            </a:r>
            <a:br>
              <a:rPr lang="en-IN" sz="3200"/>
            </a:br>
            <a:endParaRPr lang="en-IN"/>
          </a:p>
        </p:txBody>
      </p:sp>
      <p:sp>
        <p:nvSpPr>
          <p:cNvPr id="4" name="TextBox 3">
            <a:extLst>
              <a:ext uri="{FF2B5EF4-FFF2-40B4-BE49-F238E27FC236}">
                <a16:creationId xmlns:a16="http://schemas.microsoft.com/office/drawing/2014/main" id="{29700C29-16CF-BA42-084B-83724D8F7162}"/>
              </a:ext>
            </a:extLst>
          </p:cNvPr>
          <p:cNvSpPr txBox="1"/>
          <p:nvPr/>
        </p:nvSpPr>
        <p:spPr>
          <a:xfrm>
            <a:off x="1373022" y="732522"/>
            <a:ext cx="9697876" cy="5970865"/>
          </a:xfrm>
          <a:prstGeom prst="rect">
            <a:avLst/>
          </a:prstGeom>
          <a:noFill/>
        </p:spPr>
        <p:txBody>
          <a:bodyPr wrap="square" lIns="91440" tIns="45720" rIns="91440" bIns="45720" rtlCol="0" anchor="t">
            <a:spAutoFit/>
          </a:bodyPr>
          <a:lstStyle/>
          <a:p>
            <a:pPr marL="457200" indent="-457200">
              <a:buAutoNum type="arabicPeriod"/>
            </a:pPr>
            <a:r>
              <a:rPr lang="en-IN" sz="2000" b="1" dirty="0">
                <a:ea typeface="+mn-lt"/>
                <a:cs typeface="+mn-lt"/>
              </a:rPr>
              <a:t>Shot-Based Prompting-Zero-Shot, One-Shot, Few-Shot </a:t>
            </a:r>
            <a:endParaRPr lang="en-US" sz="2000">
              <a:ea typeface="Calibri" panose="020F0502020204030204"/>
              <a:cs typeface="Calibri" panose="020F0502020204030204"/>
            </a:endParaRPr>
          </a:p>
          <a:p>
            <a:pPr marL="457200" indent="-457200">
              <a:buAutoNum type="arabicPeriod"/>
            </a:pPr>
            <a:r>
              <a:rPr lang="en-IN" sz="2000" b="1" dirty="0">
                <a:ea typeface="+mn-lt"/>
                <a:cs typeface="+mn-lt"/>
              </a:rPr>
              <a:t>Reasoning-Based Prompting</a:t>
            </a:r>
            <a:endParaRPr lang="en-IN" sz="2000">
              <a:ea typeface="Calibri" panose="020F0502020204030204"/>
              <a:cs typeface="Calibri" panose="020F0502020204030204"/>
            </a:endParaRPr>
          </a:p>
          <a:p>
            <a:pPr marL="914400" lvl="1" indent="-457200">
              <a:buFont typeface="Arial"/>
              <a:buChar char="•"/>
            </a:pPr>
            <a:r>
              <a:rPr lang="en-IN" sz="2000" b="1" dirty="0">
                <a:ea typeface="+mn-lt"/>
                <a:cs typeface="+mn-lt"/>
              </a:rPr>
              <a:t>Chain-of-Thought (</a:t>
            </a:r>
            <a:r>
              <a:rPr lang="en-IN" sz="2000" b="1" err="1">
                <a:ea typeface="+mn-lt"/>
                <a:cs typeface="+mn-lt"/>
              </a:rPr>
              <a:t>CoT</a:t>
            </a:r>
            <a:r>
              <a:rPr lang="en-IN" sz="2000" b="1" dirty="0">
                <a:ea typeface="+mn-lt"/>
                <a:cs typeface="+mn-lt"/>
              </a:rPr>
              <a:t>) Prompting </a:t>
            </a:r>
            <a:endParaRPr lang="en-IN" sz="2000" dirty="0">
              <a:ea typeface="Calibri" panose="020F0502020204030204"/>
              <a:cs typeface="Calibri" panose="020F0502020204030204"/>
            </a:endParaRPr>
          </a:p>
          <a:p>
            <a:pPr marL="914400" lvl="1" indent="-457200">
              <a:buFont typeface="Arial"/>
              <a:buChar char="•"/>
            </a:pPr>
            <a:r>
              <a:rPr lang="en-IN" sz="2000" b="1" dirty="0">
                <a:ea typeface="+mn-lt"/>
                <a:cs typeface="+mn-lt"/>
              </a:rPr>
              <a:t>One-Shot </a:t>
            </a:r>
            <a:r>
              <a:rPr lang="en-IN" sz="2000" b="1" err="1">
                <a:ea typeface="+mn-lt"/>
                <a:cs typeface="+mn-lt"/>
              </a:rPr>
              <a:t>CoT</a:t>
            </a:r>
            <a:endParaRPr lang="en-IN" sz="2000">
              <a:ea typeface="Calibri" panose="020F0502020204030204"/>
              <a:cs typeface="Calibri" panose="020F0502020204030204"/>
            </a:endParaRPr>
          </a:p>
          <a:p>
            <a:pPr marL="914400" lvl="1" indent="-457200">
              <a:buFont typeface="Arial"/>
              <a:buChar char="•"/>
            </a:pPr>
            <a:r>
              <a:rPr lang="en-IN" sz="2000" b="1" dirty="0">
                <a:ea typeface="+mn-lt"/>
                <a:cs typeface="+mn-lt"/>
              </a:rPr>
              <a:t>Few-Shot </a:t>
            </a:r>
            <a:r>
              <a:rPr lang="en-IN" sz="2000" b="1" err="1">
                <a:ea typeface="+mn-lt"/>
                <a:cs typeface="+mn-lt"/>
              </a:rPr>
              <a:t>CoT</a:t>
            </a:r>
            <a:endParaRPr lang="en-IN" sz="2000" b="1">
              <a:ea typeface="+mn-lt"/>
              <a:cs typeface="+mn-lt"/>
            </a:endParaRPr>
          </a:p>
          <a:p>
            <a:pPr marL="914400" lvl="1" indent="-457200">
              <a:buFont typeface="Arial"/>
              <a:buChar char="•"/>
            </a:pPr>
            <a:r>
              <a:rPr lang="en-IN" sz="2000" b="1" dirty="0">
                <a:ea typeface="+mn-lt"/>
                <a:cs typeface="+mn-lt"/>
              </a:rPr>
              <a:t>Self-Consistency </a:t>
            </a:r>
            <a:r>
              <a:rPr lang="en-IN" sz="2000" b="1" err="1">
                <a:ea typeface="+mn-lt"/>
                <a:cs typeface="+mn-lt"/>
              </a:rPr>
              <a:t>CoT</a:t>
            </a:r>
            <a:endParaRPr lang="en-IN" sz="2000" b="1">
              <a:ea typeface="+mn-lt"/>
              <a:cs typeface="+mn-lt"/>
            </a:endParaRPr>
          </a:p>
          <a:p>
            <a:pPr marL="914400" lvl="1" indent="-457200">
              <a:buFont typeface="Arial"/>
              <a:buChar char="•"/>
            </a:pPr>
            <a:r>
              <a:rPr lang="en-IN" sz="2000" b="1" dirty="0">
                <a:ea typeface="+mn-lt"/>
                <a:cs typeface="+mn-lt"/>
              </a:rPr>
              <a:t>Tree of Thoughts (</a:t>
            </a:r>
            <a:r>
              <a:rPr lang="en-IN" sz="2000" b="1" err="1">
                <a:ea typeface="+mn-lt"/>
                <a:cs typeface="+mn-lt"/>
              </a:rPr>
              <a:t>ToT</a:t>
            </a:r>
            <a:r>
              <a:rPr lang="en-IN" sz="2000" b="1" dirty="0">
                <a:ea typeface="+mn-lt"/>
                <a:cs typeface="+mn-lt"/>
              </a:rPr>
              <a:t>) </a:t>
            </a:r>
          </a:p>
          <a:p>
            <a:pPr marL="457200" indent="-457200">
              <a:buAutoNum type="arabicPeriod"/>
            </a:pPr>
            <a:r>
              <a:rPr lang="en-IN" sz="2000" b="1" dirty="0">
                <a:ea typeface="+mn-lt"/>
                <a:cs typeface="+mn-lt"/>
              </a:rPr>
              <a:t>Interaction and Feedback-Based Prompting</a:t>
            </a:r>
            <a:endParaRPr lang="en-IN" sz="2000" dirty="0">
              <a:ea typeface="Calibri" panose="020F0502020204030204"/>
              <a:cs typeface="Calibri" panose="020F0502020204030204"/>
            </a:endParaRPr>
          </a:p>
          <a:p>
            <a:pPr marL="914400" lvl="1" indent="-457200">
              <a:buFont typeface="Arial"/>
              <a:buChar char="•"/>
            </a:pPr>
            <a:r>
              <a:rPr lang="en-IN" sz="2000" b="1" err="1">
                <a:ea typeface="+mn-lt"/>
                <a:cs typeface="+mn-lt"/>
              </a:rPr>
              <a:t>ReAct</a:t>
            </a:r>
            <a:r>
              <a:rPr lang="en-IN" sz="2000" b="1" dirty="0">
                <a:ea typeface="+mn-lt"/>
                <a:cs typeface="+mn-lt"/>
              </a:rPr>
              <a:t> Prompting (Reasoning + Acting)</a:t>
            </a:r>
          </a:p>
          <a:p>
            <a:pPr marL="914400" lvl="1" indent="-457200">
              <a:buFont typeface="Arial"/>
              <a:buChar char="•"/>
            </a:pPr>
            <a:r>
              <a:rPr lang="en-IN" sz="2000" b="1" dirty="0">
                <a:ea typeface="+mn-lt"/>
                <a:cs typeface="+mn-lt"/>
              </a:rPr>
              <a:t>Positive and Negative Prompting</a:t>
            </a:r>
            <a:endParaRPr lang="en-IN" sz="2000" dirty="0">
              <a:ea typeface="+mn-lt"/>
              <a:cs typeface="+mn-lt"/>
            </a:endParaRPr>
          </a:p>
          <a:p>
            <a:pPr marL="914400" lvl="1" indent="-457200">
              <a:buFont typeface="Arial"/>
              <a:buChar char="•"/>
            </a:pPr>
            <a:r>
              <a:rPr lang="en-IN" sz="2000" b="1" dirty="0">
                <a:ea typeface="+mn-lt"/>
                <a:cs typeface="+mn-lt"/>
              </a:rPr>
              <a:t>Iterative Prompting</a:t>
            </a:r>
            <a:endParaRPr lang="en-IN" sz="2000" dirty="0">
              <a:ea typeface="+mn-lt"/>
              <a:cs typeface="+mn-lt"/>
            </a:endParaRPr>
          </a:p>
          <a:p>
            <a:pPr marL="914400" lvl="1" indent="-457200">
              <a:buFont typeface="Arial"/>
              <a:buChar char="•"/>
            </a:pPr>
            <a:r>
              <a:rPr lang="en-IN" sz="2000" b="1" dirty="0">
                <a:ea typeface="+mn-lt"/>
                <a:cs typeface="+mn-lt"/>
              </a:rPr>
              <a:t> Model-Guided Prompting</a:t>
            </a:r>
            <a:endParaRPr lang="en-IN" sz="2000">
              <a:ea typeface="Calibri"/>
              <a:cs typeface="Calibri"/>
            </a:endParaRPr>
          </a:p>
          <a:p>
            <a:pPr marL="457200" indent="-457200">
              <a:buAutoNum type="arabicPeriod"/>
            </a:pPr>
            <a:r>
              <a:rPr lang="en-IN" sz="2000" b="1" dirty="0">
                <a:ea typeface="Calibri" panose="020F0502020204030204"/>
                <a:cs typeface="Calibri" panose="020F0502020204030204"/>
              </a:rPr>
              <a:t>Instruction and Role-Based Prompting</a:t>
            </a:r>
            <a:endParaRPr lang="en-IN" sz="2000" dirty="0">
              <a:ea typeface="Calibri" panose="020F0502020204030204"/>
              <a:cs typeface="Calibri" panose="020F0502020204030204"/>
            </a:endParaRPr>
          </a:p>
          <a:p>
            <a:pPr marL="914400" lvl="1" indent="-457200">
              <a:buFont typeface="Arial,Sans-Serif"/>
              <a:buChar char="•"/>
            </a:pPr>
            <a:r>
              <a:rPr lang="en-IN" sz="2000" b="1" dirty="0">
                <a:ea typeface="Calibri" panose="020F0502020204030204"/>
                <a:cs typeface="Calibri" panose="020F0502020204030204"/>
              </a:rPr>
              <a:t>Instruction Prompting</a:t>
            </a:r>
            <a:r>
              <a:rPr lang="en-IN" sz="2000" dirty="0">
                <a:ea typeface="Calibri" panose="020F0502020204030204"/>
                <a:cs typeface="Calibri" panose="020F0502020204030204"/>
              </a:rPr>
              <a:t> </a:t>
            </a:r>
          </a:p>
          <a:p>
            <a:pPr marL="914400" lvl="1" indent="-457200">
              <a:buFont typeface="Arial,Sans-Serif"/>
              <a:buChar char="•"/>
            </a:pPr>
            <a:r>
              <a:rPr lang="en-IN" sz="2000" b="1" dirty="0">
                <a:ea typeface="Calibri"/>
                <a:cs typeface="Calibri"/>
              </a:rPr>
              <a:t>Role Prompting</a:t>
            </a:r>
          </a:p>
          <a:p>
            <a:r>
              <a:rPr lang="en-IN" sz="2000" b="1" dirty="0">
                <a:ea typeface="Calibri"/>
                <a:cs typeface="Calibri"/>
              </a:rPr>
              <a:t>5. </a:t>
            </a:r>
            <a:r>
              <a:rPr lang="en-IN" sz="2000" b="1" dirty="0">
                <a:solidFill>
                  <a:srgbClr val="FF0000"/>
                </a:solidFill>
                <a:ea typeface="Calibri"/>
                <a:cs typeface="Calibri"/>
              </a:rPr>
              <a:t>Knowledge-Augmented Prompting</a:t>
            </a:r>
          </a:p>
          <a:p>
            <a:pPr marL="742950" lvl="1" indent="-285750">
              <a:buFont typeface="Arial"/>
              <a:buChar char="•"/>
            </a:pPr>
            <a:r>
              <a:rPr lang="en-IN" sz="2000" b="1" dirty="0">
                <a:ea typeface="Calibri"/>
                <a:cs typeface="Calibri"/>
              </a:rPr>
              <a:t>Generated Knowledge Prompting (GKP)</a:t>
            </a:r>
          </a:p>
          <a:p>
            <a:pPr lvl="1"/>
            <a:endParaRPr lang="en-IN" sz="2400" b="1" dirty="0">
              <a:ea typeface="Calibri" panose="020F0502020204030204"/>
              <a:cs typeface="Calibri" panose="020F0502020204030204"/>
            </a:endParaRPr>
          </a:p>
          <a:p>
            <a:endParaRPr lang="en-IN">
              <a:ea typeface="Calibri"/>
              <a:cs typeface="Calibri"/>
            </a:endParaRPr>
          </a:p>
        </p:txBody>
      </p:sp>
    </p:spTree>
    <p:extLst>
      <p:ext uri="{BB962C8B-B14F-4D97-AF65-F5344CB8AC3E}">
        <p14:creationId xmlns:p14="http://schemas.microsoft.com/office/powerpoint/2010/main" val="29390522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B0821-4F73-13D1-324F-29A27B793F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130EF07-896B-4496-D5ED-CCAC380E5A47}"/>
              </a:ext>
            </a:extLst>
          </p:cNvPr>
          <p:cNvSpPr>
            <a:spLocks noGrp="1"/>
          </p:cNvSpPr>
          <p:nvPr>
            <p:ph type="title"/>
          </p:nvPr>
        </p:nvSpPr>
        <p:spPr/>
        <p:txBody>
          <a:bodyPr/>
          <a:lstStyle/>
          <a:p>
            <a:r>
              <a:rPr lang="en-US" sz="1500" b="1">
                <a:solidFill>
                  <a:srgbClr val="242424"/>
                </a:solidFill>
                <a:latin typeface="Georgia"/>
              </a:rPr>
              <a:t>Generated Knowledge Prompting</a:t>
            </a:r>
            <a:endParaRPr lang="en-US">
              <a:latin typeface="Georgia"/>
            </a:endParaRPr>
          </a:p>
        </p:txBody>
      </p:sp>
      <p:pic>
        <p:nvPicPr>
          <p:cNvPr id="2" name="Picture 1" descr="A diagram of a diagram&#10;&#10;AI-generated content may be incorrect.">
            <a:extLst>
              <a:ext uri="{FF2B5EF4-FFF2-40B4-BE49-F238E27FC236}">
                <a16:creationId xmlns:a16="http://schemas.microsoft.com/office/drawing/2014/main" id="{DABA9C2B-25EE-2294-5249-CF4B266BA442}"/>
              </a:ext>
            </a:extLst>
          </p:cNvPr>
          <p:cNvPicPr>
            <a:picLocks noChangeAspect="1"/>
          </p:cNvPicPr>
          <p:nvPr/>
        </p:nvPicPr>
        <p:blipFill>
          <a:blip r:embed="rId2"/>
          <a:stretch>
            <a:fillRect/>
          </a:stretch>
        </p:blipFill>
        <p:spPr>
          <a:xfrm>
            <a:off x="2047068" y="927315"/>
            <a:ext cx="6858000" cy="1981200"/>
          </a:xfrm>
          <a:prstGeom prst="rect">
            <a:avLst/>
          </a:prstGeom>
        </p:spPr>
      </p:pic>
      <p:sp>
        <p:nvSpPr>
          <p:cNvPr id="4" name="TextBox 3">
            <a:extLst>
              <a:ext uri="{FF2B5EF4-FFF2-40B4-BE49-F238E27FC236}">
                <a16:creationId xmlns:a16="http://schemas.microsoft.com/office/drawing/2014/main" id="{118DB8F7-AB04-8B2D-449D-811E64828211}"/>
              </a:ext>
            </a:extLst>
          </p:cNvPr>
          <p:cNvSpPr txBox="1"/>
          <p:nvPr/>
        </p:nvSpPr>
        <p:spPr>
          <a:xfrm>
            <a:off x="9257654" y="811078"/>
            <a:ext cx="27432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model </a:t>
            </a:r>
            <a:r>
              <a:rPr lang="en-US" b="1"/>
              <a:t>first generates relevant background or contextual knowledge</a:t>
            </a:r>
            <a:r>
              <a:rPr lang="en-US"/>
              <a:t> and then uses that generated knowledge to inform the task-specific prompt. </a:t>
            </a:r>
          </a:p>
        </p:txBody>
      </p:sp>
      <p:pic>
        <p:nvPicPr>
          <p:cNvPr id="5" name="Picture 4" descr="A black and white text&#10;&#10;AI-generated content may be incorrect.">
            <a:extLst>
              <a:ext uri="{FF2B5EF4-FFF2-40B4-BE49-F238E27FC236}">
                <a16:creationId xmlns:a16="http://schemas.microsoft.com/office/drawing/2014/main" id="{78411D1B-444D-8657-AC0C-852DB81FBF22}"/>
              </a:ext>
            </a:extLst>
          </p:cNvPr>
          <p:cNvPicPr>
            <a:picLocks noChangeAspect="1"/>
          </p:cNvPicPr>
          <p:nvPr/>
        </p:nvPicPr>
        <p:blipFill>
          <a:blip r:embed="rId3"/>
          <a:stretch>
            <a:fillRect/>
          </a:stretch>
        </p:blipFill>
        <p:spPr>
          <a:xfrm>
            <a:off x="0" y="3226360"/>
            <a:ext cx="12192000" cy="3091653"/>
          </a:xfrm>
          <a:prstGeom prst="rect">
            <a:avLst/>
          </a:prstGeom>
        </p:spPr>
      </p:pic>
    </p:spTree>
    <p:extLst>
      <p:ext uri="{BB962C8B-B14F-4D97-AF65-F5344CB8AC3E}">
        <p14:creationId xmlns:p14="http://schemas.microsoft.com/office/powerpoint/2010/main" val="28318493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7CDF6E-D38A-AFCD-2572-3BC407B24AC1}"/>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3029C095-3C1D-F89C-2471-B70614E04017}"/>
              </a:ext>
            </a:extLst>
          </p:cNvPr>
          <p:cNvSpPr>
            <a:spLocks noGrp="1"/>
          </p:cNvSpPr>
          <p:nvPr>
            <p:ph type="title"/>
          </p:nvPr>
        </p:nvSpPr>
        <p:spPr/>
        <p:txBody>
          <a:bodyPr/>
          <a:lstStyle/>
          <a:p>
            <a:endParaRPr lang="en-IN"/>
          </a:p>
        </p:txBody>
      </p:sp>
      <p:pic>
        <p:nvPicPr>
          <p:cNvPr id="3074" name="Picture 2" descr="What LLM to use? A perspective from the DevAI space">
            <a:extLst>
              <a:ext uri="{FF2B5EF4-FFF2-40B4-BE49-F238E27FC236}">
                <a16:creationId xmlns:a16="http://schemas.microsoft.com/office/drawing/2014/main" id="{6906CD4B-2384-82A3-6372-A5131A546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3371" y="459327"/>
            <a:ext cx="10205258" cy="5689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7811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A323D7-C904-AE42-2329-5220F9D892CD}"/>
              </a:ext>
            </a:extLst>
          </p:cNvPr>
          <p:cNvSpPr>
            <a:spLocks noGrp="1"/>
          </p:cNvSpPr>
          <p:nvPr>
            <p:ph type="title"/>
          </p:nvPr>
        </p:nvSpPr>
        <p:spPr>
          <a:xfrm>
            <a:off x="305492" y="722735"/>
            <a:ext cx="11209376" cy="464000"/>
          </a:xfrm>
        </p:spPr>
        <p:txBody>
          <a:bodyPr/>
          <a:lstStyle/>
          <a:p>
            <a:r>
              <a:rPr lang="en-US" b="1" i="0">
                <a:effectLst/>
                <a:highlight>
                  <a:srgbClr val="FFFFFF"/>
                </a:highlight>
                <a:latin typeface="system-ui"/>
              </a:rPr>
              <a:t>Getting an LLM</a:t>
            </a:r>
            <a:br>
              <a:rPr lang="en-US" b="1" i="0">
                <a:effectLst/>
                <a:highlight>
                  <a:srgbClr val="FFFFFF"/>
                </a:highlight>
                <a:latin typeface="system-ui"/>
              </a:rPr>
            </a:br>
            <a:endParaRPr lang="en-IN"/>
          </a:p>
        </p:txBody>
      </p:sp>
      <p:sp>
        <p:nvSpPr>
          <p:cNvPr id="5" name="TextBox 4">
            <a:extLst>
              <a:ext uri="{FF2B5EF4-FFF2-40B4-BE49-F238E27FC236}">
                <a16:creationId xmlns:a16="http://schemas.microsoft.com/office/drawing/2014/main" id="{43AE4D9A-4540-F02B-61E6-0BEF92DE7E6B}"/>
              </a:ext>
            </a:extLst>
          </p:cNvPr>
          <p:cNvSpPr txBox="1"/>
          <p:nvPr/>
        </p:nvSpPr>
        <p:spPr>
          <a:xfrm>
            <a:off x="914400" y="1454970"/>
            <a:ext cx="9015152" cy="3139321"/>
          </a:xfrm>
          <a:prstGeom prst="rect">
            <a:avLst/>
          </a:prstGeom>
          <a:noFill/>
        </p:spPr>
        <p:txBody>
          <a:bodyPr wrap="square">
            <a:spAutoFit/>
          </a:bodyPr>
          <a:lstStyle/>
          <a:p>
            <a:pPr algn="l"/>
            <a:r>
              <a:rPr lang="en-US" b="0" i="0">
                <a:effectLst/>
                <a:highlight>
                  <a:srgbClr val="FFFFFF"/>
                </a:highlight>
                <a:latin typeface="system-ui"/>
              </a:rPr>
              <a:t>Large language models are deployed and accessed in a variety of ways, including:</a:t>
            </a:r>
          </a:p>
          <a:p>
            <a:pPr algn="l">
              <a:buFont typeface="+mj-lt"/>
              <a:buAutoNum type="arabicPeriod"/>
            </a:pPr>
            <a:r>
              <a:rPr lang="en-US" b="1" i="0">
                <a:effectLst/>
                <a:highlight>
                  <a:srgbClr val="FFFFFF"/>
                </a:highlight>
                <a:latin typeface="system-ui"/>
              </a:rPr>
              <a:t>Self-hosting</a:t>
            </a:r>
            <a:r>
              <a:rPr lang="en-US" b="0" i="0">
                <a:effectLst/>
                <a:highlight>
                  <a:srgbClr val="FFFFFF"/>
                </a:highlight>
                <a:latin typeface="system-ui"/>
              </a:rPr>
              <a:t>: Using local hardware to run inference. Ex. running Llama 2 on your </a:t>
            </a:r>
            <a:r>
              <a:rPr lang="en-US" b="0" i="0" err="1">
                <a:effectLst/>
                <a:highlight>
                  <a:srgbClr val="FFFFFF"/>
                </a:highlight>
                <a:latin typeface="system-ui"/>
              </a:rPr>
              <a:t>Macbook</a:t>
            </a:r>
            <a:r>
              <a:rPr lang="en-US" b="0" i="0">
                <a:effectLst/>
                <a:highlight>
                  <a:srgbClr val="FFFFFF"/>
                </a:highlight>
                <a:latin typeface="system-ui"/>
              </a:rPr>
              <a:t> Pro using </a:t>
            </a:r>
            <a:r>
              <a:rPr lang="en-US" b="0" i="0" u="none" strike="noStrike">
                <a:effectLst/>
                <a:highlight>
                  <a:srgbClr val="FFFFFF"/>
                </a:highlight>
                <a:latin typeface="system-ui"/>
                <a:hlinkClick r:id="rId2"/>
              </a:rPr>
              <a:t>llama.cpp</a:t>
            </a:r>
            <a:r>
              <a:rPr lang="en-US" b="0" i="0">
                <a:effectLst/>
                <a:highlight>
                  <a:srgbClr val="FFFFFF"/>
                </a:highlight>
                <a:latin typeface="system-ui"/>
              </a:rPr>
              <a:t>.</a:t>
            </a:r>
          </a:p>
          <a:p>
            <a:pPr marL="742950" lvl="1" indent="-285750" algn="l">
              <a:buFont typeface="+mj-lt"/>
              <a:buAutoNum type="arabicPeriod"/>
            </a:pPr>
            <a:r>
              <a:rPr lang="en-US" b="0" i="0">
                <a:effectLst/>
                <a:highlight>
                  <a:srgbClr val="FFFFFF"/>
                </a:highlight>
                <a:latin typeface="system-ui"/>
              </a:rPr>
              <a:t>Best for privacy/security or if you already have a GPU.</a:t>
            </a:r>
          </a:p>
          <a:p>
            <a:pPr algn="l">
              <a:buFont typeface="+mj-lt"/>
              <a:buAutoNum type="arabicPeriod"/>
            </a:pPr>
            <a:r>
              <a:rPr lang="en-US" b="1" i="0">
                <a:effectLst/>
                <a:highlight>
                  <a:srgbClr val="FFFFFF"/>
                </a:highlight>
                <a:latin typeface="system-ui"/>
              </a:rPr>
              <a:t>Cloud hosting</a:t>
            </a:r>
            <a:r>
              <a:rPr lang="en-US" b="0" i="0">
                <a:effectLst/>
                <a:highlight>
                  <a:srgbClr val="FFFFFF"/>
                </a:highlight>
                <a:latin typeface="system-ui"/>
              </a:rPr>
              <a:t>: Using a cloud provider to deploy an instance that hosts a specific model. Ex. running Llama 2 on cloud providers like AWS, Azure, GCP, and others.</a:t>
            </a:r>
          </a:p>
          <a:p>
            <a:pPr marL="742950" lvl="1" indent="-285750" algn="l">
              <a:buFont typeface="+mj-lt"/>
              <a:buAutoNum type="arabicPeriod"/>
            </a:pPr>
            <a:r>
              <a:rPr lang="en-US" b="0" i="0">
                <a:effectLst/>
                <a:highlight>
                  <a:srgbClr val="FFFFFF"/>
                </a:highlight>
                <a:latin typeface="system-ui"/>
              </a:rPr>
              <a:t>Best for customizing models and their runtime (ex. fine-tuning a model for your use case).</a:t>
            </a:r>
          </a:p>
          <a:p>
            <a:pPr algn="l">
              <a:buFont typeface="+mj-lt"/>
              <a:buAutoNum type="arabicPeriod"/>
            </a:pPr>
            <a:r>
              <a:rPr lang="en-US" b="1" i="0">
                <a:effectLst/>
                <a:highlight>
                  <a:srgbClr val="FFFFFF"/>
                </a:highlight>
                <a:latin typeface="system-ui"/>
              </a:rPr>
              <a:t>Hosted API</a:t>
            </a:r>
            <a:r>
              <a:rPr lang="en-US" b="0" i="0">
                <a:effectLst/>
                <a:highlight>
                  <a:srgbClr val="FFFFFF"/>
                </a:highlight>
                <a:latin typeface="system-ui"/>
              </a:rPr>
              <a:t>: Call LLMs directly via an API. There are many companies that provide Llama 2 inference APIs including AWS Bedrock, Replicate, </a:t>
            </a:r>
            <a:r>
              <a:rPr lang="en-US" b="0" i="0" err="1">
                <a:effectLst/>
                <a:highlight>
                  <a:srgbClr val="FFFFFF"/>
                </a:highlight>
                <a:latin typeface="system-ui"/>
              </a:rPr>
              <a:t>Anyscale</a:t>
            </a:r>
            <a:r>
              <a:rPr lang="en-US" b="0" i="0">
                <a:effectLst/>
                <a:highlight>
                  <a:srgbClr val="FFFFFF"/>
                </a:highlight>
                <a:latin typeface="system-ui"/>
              </a:rPr>
              <a:t>, Together and others.</a:t>
            </a:r>
          </a:p>
          <a:p>
            <a:pPr marL="742950" lvl="1" indent="-285750" algn="l">
              <a:buFont typeface="+mj-lt"/>
              <a:buAutoNum type="arabicPeriod"/>
            </a:pPr>
            <a:r>
              <a:rPr lang="en-US" b="0" i="0">
                <a:effectLst/>
                <a:highlight>
                  <a:srgbClr val="FFFFFF"/>
                </a:highlight>
                <a:latin typeface="system-ui"/>
              </a:rPr>
              <a:t>Easiest option overall.</a:t>
            </a:r>
          </a:p>
        </p:txBody>
      </p:sp>
    </p:spTree>
    <p:extLst>
      <p:ext uri="{BB962C8B-B14F-4D97-AF65-F5344CB8AC3E}">
        <p14:creationId xmlns:p14="http://schemas.microsoft.com/office/powerpoint/2010/main" val="3034491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9FA04-3422-5D1C-CC11-5A59B8E283F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64D360-A5E7-43A9-1B04-57A7F6D19919}"/>
              </a:ext>
            </a:extLst>
          </p:cNvPr>
          <p:cNvSpPr>
            <a:spLocks noGrp="1"/>
          </p:cNvSpPr>
          <p:nvPr>
            <p:ph type="title"/>
          </p:nvPr>
        </p:nvSpPr>
        <p:spPr>
          <a:xfrm>
            <a:off x="838200" y="365126"/>
            <a:ext cx="10515600" cy="436064"/>
          </a:xfrm>
        </p:spPr>
        <p:txBody>
          <a:bodyPr anchor="ctr">
            <a:normAutofit/>
          </a:bodyPr>
          <a:lstStyle/>
          <a:p>
            <a:r>
              <a:rPr lang="en-US" sz="2400"/>
              <a:t>What are prompts?</a:t>
            </a:r>
          </a:p>
        </p:txBody>
      </p:sp>
      <p:pic>
        <p:nvPicPr>
          <p:cNvPr id="2" name="Picture 1" descr="A screenshot of a computer&#10;&#10;AI-generated content may be incorrect.">
            <a:extLst>
              <a:ext uri="{FF2B5EF4-FFF2-40B4-BE49-F238E27FC236}">
                <a16:creationId xmlns:a16="http://schemas.microsoft.com/office/drawing/2014/main" id="{019C83A5-F81F-AF70-71E2-F178D7FADEB0}"/>
              </a:ext>
            </a:extLst>
          </p:cNvPr>
          <p:cNvPicPr>
            <a:picLocks noChangeAspect="1"/>
          </p:cNvPicPr>
          <p:nvPr/>
        </p:nvPicPr>
        <p:blipFill>
          <a:blip r:embed="rId2"/>
          <a:stretch>
            <a:fillRect/>
          </a:stretch>
        </p:blipFill>
        <p:spPr>
          <a:xfrm>
            <a:off x="326733" y="941290"/>
            <a:ext cx="7975670" cy="5184186"/>
          </a:xfrm>
          <a:prstGeom prst="rect">
            <a:avLst/>
          </a:prstGeom>
          <a:noFill/>
        </p:spPr>
      </p:pic>
      <p:sp>
        <p:nvSpPr>
          <p:cNvPr id="4" name="TextBox 3">
            <a:extLst>
              <a:ext uri="{FF2B5EF4-FFF2-40B4-BE49-F238E27FC236}">
                <a16:creationId xmlns:a16="http://schemas.microsoft.com/office/drawing/2014/main" id="{B40982F3-0BF4-6B47-E828-706AEA494CE0}"/>
              </a:ext>
            </a:extLst>
          </p:cNvPr>
          <p:cNvSpPr txBox="1"/>
          <p:nvPr/>
        </p:nvSpPr>
        <p:spPr>
          <a:xfrm>
            <a:off x="8884508" y="945292"/>
            <a:ext cx="2743200" cy="2308324"/>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3A3A3A"/>
                </a:solidFill>
                <a:highlight>
                  <a:srgbClr val="FFFFFF"/>
                </a:highlight>
                <a:latin typeface="Open Sans"/>
                <a:ea typeface="Open Sans"/>
                <a:cs typeface="Open Sans"/>
              </a:rPr>
              <a:t> simple examples of prompts may be:</a:t>
            </a:r>
          </a:p>
          <a:p>
            <a:pPr>
              <a:buFont typeface=""/>
              <a:buChar char="•"/>
            </a:pPr>
            <a:r>
              <a:rPr lang="en-US" i="1">
                <a:solidFill>
                  <a:srgbClr val="3A3A3A"/>
                </a:solidFill>
                <a:latin typeface="Open Sans"/>
                <a:ea typeface="Open Sans"/>
                <a:cs typeface="Open Sans"/>
              </a:rPr>
              <a:t>“Write an email asking for 3 days’ leave from my manager.”</a:t>
            </a:r>
          </a:p>
          <a:p>
            <a:pPr>
              <a:buFont typeface=""/>
              <a:buChar char="•"/>
            </a:pPr>
            <a:r>
              <a:rPr lang="en-US" i="1">
                <a:solidFill>
                  <a:srgbClr val="3A3A3A"/>
                </a:solidFill>
                <a:latin typeface="Open Sans"/>
                <a:ea typeface="Open Sans"/>
                <a:cs typeface="Open Sans"/>
              </a:rPr>
              <a:t>“Create a line drawing of a koala riding a bike on Mars.</a:t>
            </a:r>
            <a:r>
              <a:rPr lang="en-US">
                <a:solidFill>
                  <a:srgbClr val="3A3A3A"/>
                </a:solidFill>
                <a:latin typeface="Open Sans"/>
                <a:ea typeface="Open Sans"/>
                <a:cs typeface="Open Sans"/>
              </a:rPr>
              <a:t>”</a:t>
            </a:r>
          </a:p>
        </p:txBody>
      </p:sp>
    </p:spTree>
    <p:extLst>
      <p:ext uri="{BB962C8B-B14F-4D97-AF65-F5344CB8AC3E}">
        <p14:creationId xmlns:p14="http://schemas.microsoft.com/office/powerpoint/2010/main" val="38243126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B090BE41-A1D0-F029-775D-81F476056AA5}"/>
              </a:ext>
            </a:extLst>
          </p:cNvPr>
          <p:cNvPicPr>
            <a:picLocks noGrp="1" noChangeAspect="1"/>
          </p:cNvPicPr>
          <p:nvPr>
            <p:ph idx="1"/>
          </p:nvPr>
        </p:nvPicPr>
        <p:blipFill>
          <a:blip r:embed="rId2"/>
          <a:stretch>
            <a:fillRect/>
          </a:stretch>
        </p:blipFill>
        <p:spPr>
          <a:xfrm>
            <a:off x="5225496" y="2607020"/>
            <a:ext cx="5791702" cy="2293819"/>
          </a:xfrm>
        </p:spPr>
      </p:pic>
      <p:sp>
        <p:nvSpPr>
          <p:cNvPr id="3" name="Title 2">
            <a:extLst>
              <a:ext uri="{FF2B5EF4-FFF2-40B4-BE49-F238E27FC236}">
                <a16:creationId xmlns:a16="http://schemas.microsoft.com/office/drawing/2014/main" id="{14E7207D-2DB2-8F28-066B-5324A96AFDEF}"/>
              </a:ext>
            </a:extLst>
          </p:cNvPr>
          <p:cNvSpPr>
            <a:spLocks noGrp="1"/>
          </p:cNvSpPr>
          <p:nvPr>
            <p:ph type="title"/>
          </p:nvPr>
        </p:nvSpPr>
        <p:spPr/>
        <p:txBody>
          <a:bodyPr/>
          <a:lstStyle/>
          <a:p>
            <a:endParaRPr lang="en-IN"/>
          </a:p>
        </p:txBody>
      </p:sp>
      <p:sp>
        <p:nvSpPr>
          <p:cNvPr id="5" name="TextBox 4">
            <a:extLst>
              <a:ext uri="{FF2B5EF4-FFF2-40B4-BE49-F238E27FC236}">
                <a16:creationId xmlns:a16="http://schemas.microsoft.com/office/drawing/2014/main" id="{2212207A-E075-5980-9FD0-1C1AE97CFEBC}"/>
              </a:ext>
            </a:extLst>
          </p:cNvPr>
          <p:cNvSpPr txBox="1"/>
          <p:nvPr/>
        </p:nvSpPr>
        <p:spPr>
          <a:xfrm>
            <a:off x="1300941" y="1011303"/>
            <a:ext cx="8832273" cy="1477328"/>
          </a:xfrm>
          <a:prstGeom prst="rect">
            <a:avLst/>
          </a:prstGeom>
          <a:noFill/>
          <a:ln w="41275">
            <a:solidFill>
              <a:schemeClr val="accent1"/>
            </a:solidFill>
          </a:ln>
        </p:spPr>
        <p:txBody>
          <a:bodyPr wrap="square">
            <a:spAutoFit/>
          </a:bodyPr>
          <a:lstStyle/>
          <a:p>
            <a:pPr algn="l"/>
            <a:r>
              <a:rPr lang="en-IN" b="1" i="0">
                <a:effectLst/>
                <a:highlight>
                  <a:srgbClr val="FFFFFF"/>
                </a:highlight>
                <a:latin typeface="system-ui"/>
              </a:rPr>
              <a:t>Llama Models</a:t>
            </a:r>
          </a:p>
          <a:p>
            <a:pPr algn="l"/>
            <a:r>
              <a:rPr lang="en-IN" b="0" i="0">
                <a:effectLst/>
                <a:highlight>
                  <a:srgbClr val="FFFFFF"/>
                </a:highlight>
                <a:latin typeface="system-ui"/>
              </a:rPr>
              <a:t>In 2023, Meta introduced the </a:t>
            </a:r>
            <a:r>
              <a:rPr lang="en-IN" b="0" i="0" u="none" strike="noStrike">
                <a:effectLst/>
                <a:highlight>
                  <a:srgbClr val="FFFFFF"/>
                </a:highlight>
                <a:latin typeface="system-ui"/>
                <a:hlinkClick r:id="rId3"/>
              </a:rPr>
              <a:t>Llama language models</a:t>
            </a:r>
            <a:r>
              <a:rPr lang="en-IN" b="0" i="0">
                <a:effectLst/>
                <a:highlight>
                  <a:srgbClr val="FFFFFF"/>
                </a:highlight>
                <a:latin typeface="system-ui"/>
              </a:rPr>
              <a:t> (Llama Chat, Code Llama, Llama Guard). These are general purpose, state-of-the-art LLMs.</a:t>
            </a:r>
          </a:p>
          <a:p>
            <a:pPr algn="l"/>
            <a:r>
              <a:rPr lang="en-IN" b="0" i="0">
                <a:effectLst/>
                <a:highlight>
                  <a:srgbClr val="FFFFFF"/>
                </a:highlight>
                <a:latin typeface="system-ui"/>
              </a:rPr>
              <a:t>Llama 2 models come in 7 billion, 13 billion, and 70 billion parameter sizes. Smaller models are cheaper to deploy and run </a:t>
            </a:r>
            <a:r>
              <a:rPr lang="en-IN" b="0" i="0" err="1">
                <a:effectLst/>
                <a:highlight>
                  <a:srgbClr val="FFFFFF"/>
                </a:highlight>
                <a:latin typeface="system-ui"/>
              </a:rPr>
              <a:t>arger</a:t>
            </a:r>
            <a:r>
              <a:rPr lang="en-IN" b="0" i="0">
                <a:effectLst/>
                <a:highlight>
                  <a:srgbClr val="FFFFFF"/>
                </a:highlight>
                <a:latin typeface="system-ui"/>
              </a:rPr>
              <a:t> models are more capable.</a:t>
            </a:r>
          </a:p>
        </p:txBody>
      </p:sp>
      <p:pic>
        <p:nvPicPr>
          <p:cNvPr id="7" name="Picture 6">
            <a:extLst>
              <a:ext uri="{FF2B5EF4-FFF2-40B4-BE49-F238E27FC236}">
                <a16:creationId xmlns:a16="http://schemas.microsoft.com/office/drawing/2014/main" id="{6F504224-65DD-9342-554D-23F02CDDA1D4}"/>
              </a:ext>
            </a:extLst>
          </p:cNvPr>
          <p:cNvPicPr>
            <a:picLocks noChangeAspect="1"/>
          </p:cNvPicPr>
          <p:nvPr/>
        </p:nvPicPr>
        <p:blipFill>
          <a:blip r:embed="rId4"/>
          <a:stretch>
            <a:fillRect/>
          </a:stretch>
        </p:blipFill>
        <p:spPr>
          <a:xfrm>
            <a:off x="153430" y="3077367"/>
            <a:ext cx="5159187" cy="1684166"/>
          </a:xfrm>
          <a:prstGeom prst="rect">
            <a:avLst/>
          </a:prstGeom>
        </p:spPr>
      </p:pic>
      <p:sp>
        <p:nvSpPr>
          <p:cNvPr id="11" name="TextBox 10">
            <a:extLst>
              <a:ext uri="{FF2B5EF4-FFF2-40B4-BE49-F238E27FC236}">
                <a16:creationId xmlns:a16="http://schemas.microsoft.com/office/drawing/2014/main" id="{6CC0CDA8-803D-65EC-341B-82CA93C1FB0B}"/>
              </a:ext>
            </a:extLst>
          </p:cNvPr>
          <p:cNvSpPr txBox="1"/>
          <p:nvPr/>
        </p:nvSpPr>
        <p:spPr>
          <a:xfrm>
            <a:off x="4476404" y="5019228"/>
            <a:ext cx="6109854" cy="646331"/>
          </a:xfrm>
          <a:prstGeom prst="rect">
            <a:avLst/>
          </a:prstGeom>
          <a:noFill/>
        </p:spPr>
        <p:txBody>
          <a:bodyPr wrap="square">
            <a:spAutoFit/>
          </a:bodyPr>
          <a:lstStyle/>
          <a:p>
            <a:r>
              <a:rPr lang="en-US" b="0" i="0">
                <a:effectLst/>
                <a:highlight>
                  <a:srgbClr val="FFFFFF"/>
                </a:highlight>
                <a:latin typeface="system-ui"/>
              </a:rPr>
              <a:t>Code Llama is a code-focused LLM built on top of Llama 2 also available in various sizes and finetunes:</a:t>
            </a:r>
            <a:endParaRPr lang="en-IN"/>
          </a:p>
        </p:txBody>
      </p:sp>
    </p:spTree>
    <p:extLst>
      <p:ext uri="{BB962C8B-B14F-4D97-AF65-F5344CB8AC3E}">
        <p14:creationId xmlns:p14="http://schemas.microsoft.com/office/powerpoint/2010/main" val="16944449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B3A973-0595-2562-53CB-0CB5B5E3235A}"/>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D073EDD2-B6CD-4AC7-F6FC-9B0167BF8CF4}"/>
              </a:ext>
            </a:extLst>
          </p:cNvPr>
          <p:cNvSpPr>
            <a:spLocks noGrp="1"/>
          </p:cNvSpPr>
          <p:nvPr>
            <p:ph type="title"/>
          </p:nvPr>
        </p:nvSpPr>
        <p:spPr/>
        <p:txBody>
          <a:bodyPr/>
          <a:lstStyle/>
          <a:p>
            <a:r>
              <a:rPr lang="en-IN">
                <a:latin typeface="Georgia"/>
              </a:rPr>
              <a:t>Prompt and prompt engineering (</a:t>
            </a:r>
            <a:r>
              <a:rPr lang="en-IN" sz="1800" b="1">
                <a:solidFill>
                  <a:srgbClr val="242424"/>
                </a:solidFill>
                <a:latin typeface="Georgia"/>
              </a:rPr>
              <a:t>In-context Learning</a:t>
            </a:r>
            <a:endParaRPr lang="en-IN">
              <a:latin typeface="Georgia"/>
            </a:endParaRPr>
          </a:p>
          <a:p>
            <a:r>
              <a:rPr lang="en-IN"/>
              <a:t>)</a:t>
            </a:r>
          </a:p>
        </p:txBody>
      </p:sp>
      <p:pic>
        <p:nvPicPr>
          <p:cNvPr id="5" name="Picture 4">
            <a:extLst>
              <a:ext uri="{FF2B5EF4-FFF2-40B4-BE49-F238E27FC236}">
                <a16:creationId xmlns:a16="http://schemas.microsoft.com/office/drawing/2014/main" id="{6E4EF1EF-3BAA-D77B-870D-1D33A113BF98}"/>
              </a:ext>
            </a:extLst>
          </p:cNvPr>
          <p:cNvPicPr>
            <a:picLocks noChangeAspect="1"/>
          </p:cNvPicPr>
          <p:nvPr/>
        </p:nvPicPr>
        <p:blipFill>
          <a:blip r:embed="rId3"/>
          <a:stretch>
            <a:fillRect/>
          </a:stretch>
        </p:blipFill>
        <p:spPr>
          <a:xfrm>
            <a:off x="986631" y="812662"/>
            <a:ext cx="6172517" cy="2667137"/>
          </a:xfrm>
          <a:prstGeom prst="rect">
            <a:avLst/>
          </a:prstGeom>
        </p:spPr>
      </p:pic>
      <p:pic>
        <p:nvPicPr>
          <p:cNvPr id="7" name="Picture 6">
            <a:extLst>
              <a:ext uri="{FF2B5EF4-FFF2-40B4-BE49-F238E27FC236}">
                <a16:creationId xmlns:a16="http://schemas.microsoft.com/office/drawing/2014/main" id="{C5D81CD8-774C-C6C1-6573-195AD170F69B}"/>
              </a:ext>
            </a:extLst>
          </p:cNvPr>
          <p:cNvPicPr>
            <a:picLocks noChangeAspect="1"/>
          </p:cNvPicPr>
          <p:nvPr/>
        </p:nvPicPr>
        <p:blipFill>
          <a:blip r:embed="rId4"/>
          <a:stretch>
            <a:fillRect/>
          </a:stretch>
        </p:blipFill>
        <p:spPr>
          <a:xfrm>
            <a:off x="4423883" y="3943799"/>
            <a:ext cx="6293173" cy="2025754"/>
          </a:xfrm>
          <a:prstGeom prst="rect">
            <a:avLst/>
          </a:prstGeom>
        </p:spPr>
      </p:pic>
    </p:spTree>
    <p:extLst>
      <p:ext uri="{BB962C8B-B14F-4D97-AF65-F5344CB8AC3E}">
        <p14:creationId xmlns:p14="http://schemas.microsoft.com/office/powerpoint/2010/main" val="17401019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7F9DEA-71F5-719B-4A4A-C6E8E3A5B4A3}"/>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DA90BAED-7823-C131-D232-447559EB2C79}"/>
              </a:ext>
            </a:extLst>
          </p:cNvPr>
          <p:cNvSpPr>
            <a:spLocks noGrp="1"/>
          </p:cNvSpPr>
          <p:nvPr>
            <p:ph type="title"/>
          </p:nvPr>
        </p:nvSpPr>
        <p:spPr>
          <a:xfrm>
            <a:off x="297179" y="82655"/>
            <a:ext cx="11209376" cy="464000"/>
          </a:xfrm>
        </p:spPr>
        <p:txBody>
          <a:bodyPr/>
          <a:lstStyle/>
          <a:p>
            <a:r>
              <a:rPr lang="en-IN"/>
              <a:t>Fine tuning – why?</a:t>
            </a:r>
          </a:p>
        </p:txBody>
      </p:sp>
      <p:pic>
        <p:nvPicPr>
          <p:cNvPr id="5" name="Picture 4">
            <a:extLst>
              <a:ext uri="{FF2B5EF4-FFF2-40B4-BE49-F238E27FC236}">
                <a16:creationId xmlns:a16="http://schemas.microsoft.com/office/drawing/2014/main" id="{1B270F10-6E5B-1143-4F5A-557C95CE699A}"/>
              </a:ext>
            </a:extLst>
          </p:cNvPr>
          <p:cNvPicPr>
            <a:picLocks noChangeAspect="1"/>
          </p:cNvPicPr>
          <p:nvPr/>
        </p:nvPicPr>
        <p:blipFill>
          <a:blip r:embed="rId2"/>
          <a:stretch>
            <a:fillRect/>
          </a:stretch>
        </p:blipFill>
        <p:spPr>
          <a:xfrm>
            <a:off x="1173668" y="654720"/>
            <a:ext cx="9069686" cy="4908082"/>
          </a:xfrm>
          <a:prstGeom prst="rect">
            <a:avLst/>
          </a:prstGeom>
        </p:spPr>
      </p:pic>
    </p:spTree>
    <p:extLst>
      <p:ext uri="{BB962C8B-B14F-4D97-AF65-F5344CB8AC3E}">
        <p14:creationId xmlns:p14="http://schemas.microsoft.com/office/powerpoint/2010/main" val="3720536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13191F-2E18-570F-86F4-A4A930906DD5}"/>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CEADCD19-92EF-71CA-EC3C-8F3F4D500EDC}"/>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A63DDE8A-5927-7C48-9D0C-14E64242C75C}"/>
              </a:ext>
            </a:extLst>
          </p:cNvPr>
          <p:cNvPicPr>
            <a:picLocks noChangeAspect="1"/>
          </p:cNvPicPr>
          <p:nvPr/>
        </p:nvPicPr>
        <p:blipFill>
          <a:blip r:embed="rId2"/>
          <a:stretch>
            <a:fillRect/>
          </a:stretch>
        </p:blipFill>
        <p:spPr>
          <a:xfrm>
            <a:off x="694025" y="446809"/>
            <a:ext cx="11086850" cy="5598529"/>
          </a:xfrm>
          <a:prstGeom prst="rect">
            <a:avLst/>
          </a:prstGeom>
        </p:spPr>
      </p:pic>
    </p:spTree>
    <p:extLst>
      <p:ext uri="{BB962C8B-B14F-4D97-AF65-F5344CB8AC3E}">
        <p14:creationId xmlns:p14="http://schemas.microsoft.com/office/powerpoint/2010/main" val="25307064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03F189-7E0C-18FA-7FB9-3FB3B0C576DF}"/>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56D05FA7-ABD8-5808-A7BE-34128E44444D}"/>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82BD71AE-3324-16EA-8E17-97F395D5598D}"/>
              </a:ext>
            </a:extLst>
          </p:cNvPr>
          <p:cNvPicPr>
            <a:picLocks noChangeAspect="1"/>
          </p:cNvPicPr>
          <p:nvPr/>
        </p:nvPicPr>
        <p:blipFill>
          <a:blip r:embed="rId2"/>
          <a:stretch>
            <a:fillRect/>
          </a:stretch>
        </p:blipFill>
        <p:spPr>
          <a:xfrm>
            <a:off x="411125" y="580662"/>
            <a:ext cx="11051555" cy="5133764"/>
          </a:xfrm>
          <a:prstGeom prst="rect">
            <a:avLst/>
          </a:prstGeom>
        </p:spPr>
      </p:pic>
    </p:spTree>
    <p:extLst>
      <p:ext uri="{BB962C8B-B14F-4D97-AF65-F5344CB8AC3E}">
        <p14:creationId xmlns:p14="http://schemas.microsoft.com/office/powerpoint/2010/main" val="11852698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6E9344-0E81-2B1C-B484-C21B8EB9B391}"/>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4A805043-1080-82BF-AA59-636EA58F1072}"/>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B14798F8-F0C1-032B-7096-DACCDE3593CA}"/>
              </a:ext>
            </a:extLst>
          </p:cNvPr>
          <p:cNvPicPr>
            <a:picLocks noChangeAspect="1"/>
          </p:cNvPicPr>
          <p:nvPr/>
        </p:nvPicPr>
        <p:blipFill>
          <a:blip r:embed="rId2"/>
          <a:stretch>
            <a:fillRect/>
          </a:stretch>
        </p:blipFill>
        <p:spPr>
          <a:xfrm>
            <a:off x="471746" y="-73917"/>
            <a:ext cx="11542871" cy="5794661"/>
          </a:xfrm>
          <a:prstGeom prst="rect">
            <a:avLst/>
          </a:prstGeom>
        </p:spPr>
      </p:pic>
    </p:spTree>
    <p:extLst>
      <p:ext uri="{BB962C8B-B14F-4D97-AF65-F5344CB8AC3E}">
        <p14:creationId xmlns:p14="http://schemas.microsoft.com/office/powerpoint/2010/main" val="4655091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52CA4D-A4DA-EB1B-2C2A-69268F4A8F6C}"/>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006B5B8F-1C83-4B0E-DF0C-64A9E43DFDAD}"/>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2822095D-B8A1-933E-2C7E-7A3B1A3D367F}"/>
              </a:ext>
            </a:extLst>
          </p:cNvPr>
          <p:cNvPicPr>
            <a:picLocks noChangeAspect="1"/>
          </p:cNvPicPr>
          <p:nvPr/>
        </p:nvPicPr>
        <p:blipFill>
          <a:blip r:embed="rId2"/>
          <a:stretch>
            <a:fillRect/>
          </a:stretch>
        </p:blipFill>
        <p:spPr>
          <a:xfrm>
            <a:off x="820882" y="348662"/>
            <a:ext cx="10881181" cy="5578462"/>
          </a:xfrm>
          <a:prstGeom prst="rect">
            <a:avLst/>
          </a:prstGeom>
        </p:spPr>
      </p:pic>
    </p:spTree>
    <p:extLst>
      <p:ext uri="{BB962C8B-B14F-4D97-AF65-F5344CB8AC3E}">
        <p14:creationId xmlns:p14="http://schemas.microsoft.com/office/powerpoint/2010/main" val="32486504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1D8522-20B1-68C4-D2B2-66EEBFC6717E}"/>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EF7479B1-636D-3E16-0813-93D912F4A564}"/>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70641415-B2E2-BEE0-3E0C-C7B28B63E5C4}"/>
              </a:ext>
            </a:extLst>
          </p:cNvPr>
          <p:cNvPicPr>
            <a:picLocks noChangeAspect="1"/>
          </p:cNvPicPr>
          <p:nvPr/>
        </p:nvPicPr>
        <p:blipFill>
          <a:blip r:embed="rId2"/>
          <a:stretch>
            <a:fillRect/>
          </a:stretch>
        </p:blipFill>
        <p:spPr>
          <a:xfrm>
            <a:off x="411125" y="358724"/>
            <a:ext cx="10877240" cy="5362020"/>
          </a:xfrm>
          <a:prstGeom prst="rect">
            <a:avLst/>
          </a:prstGeom>
        </p:spPr>
      </p:pic>
    </p:spTree>
    <p:extLst>
      <p:ext uri="{BB962C8B-B14F-4D97-AF65-F5344CB8AC3E}">
        <p14:creationId xmlns:p14="http://schemas.microsoft.com/office/powerpoint/2010/main" val="6903774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13FECB-8948-7A97-BAEE-0CF23C5DB125}"/>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A1F53DBC-1711-49C3-6948-01E3B6B6825F}"/>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1D470F45-B15F-F016-9F1B-E72A2FA90ADA}"/>
              </a:ext>
            </a:extLst>
          </p:cNvPr>
          <p:cNvPicPr>
            <a:picLocks noChangeAspect="1"/>
          </p:cNvPicPr>
          <p:nvPr/>
        </p:nvPicPr>
        <p:blipFill>
          <a:blip r:embed="rId3"/>
          <a:stretch>
            <a:fillRect/>
          </a:stretch>
        </p:blipFill>
        <p:spPr>
          <a:xfrm>
            <a:off x="1558067" y="124085"/>
            <a:ext cx="9236240" cy="5921253"/>
          </a:xfrm>
          <a:prstGeom prst="rect">
            <a:avLst/>
          </a:prstGeom>
        </p:spPr>
      </p:pic>
    </p:spTree>
    <p:extLst>
      <p:ext uri="{BB962C8B-B14F-4D97-AF65-F5344CB8AC3E}">
        <p14:creationId xmlns:p14="http://schemas.microsoft.com/office/powerpoint/2010/main" val="22743088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B6B352-EF08-705B-B343-EA8F17C5E46F}"/>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8130A931-E58F-076A-11AA-D256072D9948}"/>
              </a:ext>
            </a:extLst>
          </p:cNvPr>
          <p:cNvSpPr>
            <a:spLocks noGrp="1"/>
          </p:cNvSpPr>
          <p:nvPr>
            <p:ph type="title"/>
          </p:nvPr>
        </p:nvSpPr>
        <p:spPr/>
        <p:txBody>
          <a:bodyPr/>
          <a:lstStyle/>
          <a:p>
            <a:r>
              <a:rPr lang="en-IN"/>
              <a:t>Zero- shot prompting</a:t>
            </a:r>
          </a:p>
        </p:txBody>
      </p:sp>
      <p:sp>
        <p:nvSpPr>
          <p:cNvPr id="5" name="TextBox 4">
            <a:extLst>
              <a:ext uri="{FF2B5EF4-FFF2-40B4-BE49-F238E27FC236}">
                <a16:creationId xmlns:a16="http://schemas.microsoft.com/office/drawing/2014/main" id="{3D72AECA-F790-6F9C-B640-372CB1360588}"/>
              </a:ext>
            </a:extLst>
          </p:cNvPr>
          <p:cNvSpPr txBox="1"/>
          <p:nvPr/>
        </p:nvSpPr>
        <p:spPr>
          <a:xfrm>
            <a:off x="968086" y="812662"/>
            <a:ext cx="10068791" cy="2862322"/>
          </a:xfrm>
          <a:prstGeom prst="rect">
            <a:avLst/>
          </a:prstGeom>
          <a:noFill/>
          <a:ln w="50800">
            <a:solidFill>
              <a:schemeClr val="accent1"/>
            </a:solidFill>
          </a:ln>
        </p:spPr>
        <p:txBody>
          <a:bodyPr wrap="square">
            <a:spAutoFit/>
          </a:bodyPr>
          <a:lstStyle/>
          <a:p>
            <a:pPr algn="l" fontAlgn="base"/>
            <a:r>
              <a:rPr lang="en-US" b="1" i="0">
                <a:solidFill>
                  <a:srgbClr val="C00000"/>
                </a:solidFill>
                <a:effectLst/>
                <a:highlight>
                  <a:srgbClr val="FAFEFE"/>
                </a:highlight>
                <a:latin typeface="Proxima Nova"/>
              </a:rPr>
              <a:t>Zero-shot prompting</a:t>
            </a:r>
          </a:p>
          <a:p>
            <a:pPr algn="l" fontAlgn="base"/>
            <a:r>
              <a:rPr lang="en-US" b="0" i="0">
                <a:solidFill>
                  <a:srgbClr val="071417"/>
                </a:solidFill>
                <a:effectLst/>
                <a:highlight>
                  <a:srgbClr val="FAFEFE"/>
                </a:highlight>
                <a:latin typeface="Proxima Nova"/>
              </a:rPr>
              <a:t>Zero-shot prompting is one of the most straightforward yet versatile techniques in prompt engineering. At its core, it involves </a:t>
            </a:r>
            <a:r>
              <a:rPr lang="en-US" b="1" i="0">
                <a:solidFill>
                  <a:srgbClr val="C00000"/>
                </a:solidFill>
                <a:effectLst/>
                <a:highlight>
                  <a:srgbClr val="FAFEFE"/>
                </a:highlight>
                <a:latin typeface="Proxima Nova"/>
              </a:rPr>
              <a:t>providing the language model with a single instruction</a:t>
            </a:r>
            <a:r>
              <a:rPr lang="en-US" b="0" i="0">
                <a:solidFill>
                  <a:srgbClr val="071417"/>
                </a:solidFill>
                <a:effectLst/>
                <a:highlight>
                  <a:srgbClr val="FAFEFE"/>
                </a:highlight>
                <a:latin typeface="Proxima Nova"/>
              </a:rPr>
              <a:t>, often presented as a question or statement, without giving any additional examples or context. The model then generates a response based on its training data, essentially "completing" your prompt in a manner that aligns with its understanding of language and context.</a:t>
            </a:r>
            <a:br>
              <a:rPr lang="en-US" b="0" i="0">
                <a:solidFill>
                  <a:srgbClr val="071417"/>
                </a:solidFill>
                <a:effectLst/>
                <a:highlight>
                  <a:srgbClr val="FAFEFE"/>
                </a:highlight>
                <a:latin typeface="Proxima Nova"/>
              </a:rPr>
            </a:br>
            <a:br>
              <a:rPr lang="en-US" b="0" i="0">
                <a:solidFill>
                  <a:srgbClr val="071417"/>
                </a:solidFill>
                <a:effectLst/>
                <a:highlight>
                  <a:srgbClr val="FAFEFE"/>
                </a:highlight>
                <a:latin typeface="Proxima Nova"/>
              </a:rPr>
            </a:br>
            <a:r>
              <a:rPr lang="en-US" b="0" i="0">
                <a:solidFill>
                  <a:srgbClr val="071417"/>
                </a:solidFill>
                <a:effectLst/>
                <a:highlight>
                  <a:srgbClr val="FAFEFE"/>
                </a:highlight>
                <a:latin typeface="Proxima Nova"/>
              </a:rPr>
              <a:t>Zero-shot prompting is exceptionally useful for generating fast, on-the-fly responses to a broad range of queries.</a:t>
            </a:r>
          </a:p>
        </p:txBody>
      </p:sp>
      <p:sp>
        <p:nvSpPr>
          <p:cNvPr id="9" name="TextBox 8">
            <a:extLst>
              <a:ext uri="{FF2B5EF4-FFF2-40B4-BE49-F238E27FC236}">
                <a16:creationId xmlns:a16="http://schemas.microsoft.com/office/drawing/2014/main" id="{CFE2BB0F-9EE4-5374-AD63-DB4E5289A99E}"/>
              </a:ext>
            </a:extLst>
          </p:cNvPr>
          <p:cNvSpPr txBox="1"/>
          <p:nvPr/>
        </p:nvSpPr>
        <p:spPr>
          <a:xfrm>
            <a:off x="556961" y="3732970"/>
            <a:ext cx="11223914" cy="2031325"/>
          </a:xfrm>
          <a:prstGeom prst="rect">
            <a:avLst/>
          </a:prstGeom>
          <a:noFill/>
        </p:spPr>
        <p:txBody>
          <a:bodyPr wrap="square">
            <a:spAutoFit/>
          </a:bodyPr>
          <a:lstStyle/>
          <a:p>
            <a:endParaRPr lang="en-US"/>
          </a:p>
          <a:p>
            <a:r>
              <a:rPr lang="en-US"/>
              <a:t>Consider you are looking for a sentiment analysis of a hotel review. You could use the following prompt.</a:t>
            </a:r>
          </a:p>
          <a:p>
            <a:endParaRPr lang="en-US"/>
          </a:p>
          <a:p>
            <a:r>
              <a:rPr lang="en-US" b="1">
                <a:solidFill>
                  <a:srgbClr val="C00000"/>
                </a:solidFill>
              </a:rPr>
              <a:t>“Extract the sentiment from the following review: ‘The room was spacious, but the service was terrible.’”</a:t>
            </a:r>
          </a:p>
          <a:p>
            <a:endParaRPr lang="en-US"/>
          </a:p>
          <a:p>
            <a:r>
              <a:rPr lang="en-US"/>
              <a:t>Without prior training on sentiment analysis tasks, the model can still process this prompt and provide you with an answer, such as "The review has a mixed sentiment: positive towards room space but negative towards the service."</a:t>
            </a:r>
            <a:endParaRPr lang="en-IN"/>
          </a:p>
        </p:txBody>
      </p:sp>
    </p:spTree>
    <p:extLst>
      <p:ext uri="{BB962C8B-B14F-4D97-AF65-F5344CB8AC3E}">
        <p14:creationId xmlns:p14="http://schemas.microsoft.com/office/powerpoint/2010/main" val="2335131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8F9B45-8C17-3E2E-2EF1-3A9387F76FAC}"/>
              </a:ext>
            </a:extLst>
          </p:cNvPr>
          <p:cNvSpPr>
            <a:spLocks noGrp="1"/>
          </p:cNvSpPr>
          <p:nvPr>
            <p:ph type="title"/>
          </p:nvPr>
        </p:nvSpPr>
        <p:spPr/>
        <p:txBody>
          <a:bodyPr/>
          <a:lstStyle/>
          <a:p>
            <a:r>
              <a:rPr lang="en-IN" dirty="0">
                <a:latin typeface="Georgia"/>
              </a:rPr>
              <a:t>What is prompt Engineering?</a:t>
            </a:r>
            <a:endParaRPr lang="en-IN" dirty="0"/>
          </a:p>
        </p:txBody>
      </p:sp>
      <p:sp>
        <p:nvSpPr>
          <p:cNvPr id="5" name="TextBox 4">
            <a:extLst>
              <a:ext uri="{FF2B5EF4-FFF2-40B4-BE49-F238E27FC236}">
                <a16:creationId xmlns:a16="http://schemas.microsoft.com/office/drawing/2014/main" id="{3A1C4D4F-C335-25D0-DFEA-B49E309CB062}"/>
              </a:ext>
            </a:extLst>
          </p:cNvPr>
          <p:cNvSpPr txBox="1"/>
          <p:nvPr/>
        </p:nvSpPr>
        <p:spPr>
          <a:xfrm>
            <a:off x="1174173" y="3871228"/>
            <a:ext cx="9777845" cy="2031325"/>
          </a:xfrm>
          <a:prstGeom prst="rect">
            <a:avLst/>
          </a:prstGeom>
          <a:noFill/>
          <a:ln w="66675">
            <a:solidFill>
              <a:schemeClr val="accent1"/>
            </a:solidFill>
          </a:ln>
        </p:spPr>
        <p:txBody>
          <a:bodyPr wrap="square">
            <a:spAutoFit/>
          </a:bodyPr>
          <a:lstStyle/>
          <a:p>
            <a:r>
              <a:rPr lang="en-US" b="0" i="0">
                <a:solidFill>
                  <a:srgbClr val="334155"/>
                </a:solidFill>
                <a:effectLst/>
                <a:highlight>
                  <a:srgbClr val="FFFFFF"/>
                </a:highlight>
                <a:latin typeface="ui-sans-serif"/>
              </a:rPr>
              <a:t>You can achieve a lot with simple prompts, but the quality of results depends on how much information you provide it and how well-crafted the prompt is.</a:t>
            </a:r>
          </a:p>
          <a:p>
            <a:endParaRPr lang="en-US">
              <a:solidFill>
                <a:srgbClr val="334155"/>
              </a:solidFill>
              <a:highlight>
                <a:srgbClr val="FFFFFF"/>
              </a:highlight>
              <a:latin typeface="ui-sans-serif"/>
            </a:endParaRPr>
          </a:p>
          <a:p>
            <a:r>
              <a:rPr lang="en-US" b="0" i="0">
                <a:solidFill>
                  <a:srgbClr val="334155"/>
                </a:solidFill>
                <a:effectLst/>
                <a:highlight>
                  <a:srgbClr val="FFFFFF"/>
                </a:highlight>
                <a:latin typeface="ui-sans-serif"/>
              </a:rPr>
              <a:t> A prompt can contain information like the </a:t>
            </a:r>
            <a:r>
              <a:rPr lang="en-US" b="0" i="1">
                <a:solidFill>
                  <a:srgbClr val="334155"/>
                </a:solidFill>
                <a:effectLst/>
                <a:highlight>
                  <a:srgbClr val="FFFFFF"/>
                </a:highlight>
                <a:latin typeface="ui-sans-serif"/>
              </a:rPr>
              <a:t>instruction</a:t>
            </a:r>
            <a:r>
              <a:rPr lang="en-US" b="0" i="0">
                <a:solidFill>
                  <a:srgbClr val="334155"/>
                </a:solidFill>
                <a:effectLst/>
                <a:highlight>
                  <a:srgbClr val="FFFFFF"/>
                </a:highlight>
                <a:latin typeface="ui-sans-serif"/>
              </a:rPr>
              <a:t> or </a:t>
            </a:r>
            <a:r>
              <a:rPr lang="en-US" b="0" i="1">
                <a:solidFill>
                  <a:srgbClr val="334155"/>
                </a:solidFill>
                <a:effectLst/>
                <a:highlight>
                  <a:srgbClr val="FFFFFF"/>
                </a:highlight>
                <a:latin typeface="ui-sans-serif"/>
              </a:rPr>
              <a:t>question</a:t>
            </a:r>
            <a:r>
              <a:rPr lang="en-US" b="0" i="0">
                <a:solidFill>
                  <a:srgbClr val="334155"/>
                </a:solidFill>
                <a:effectLst/>
                <a:highlight>
                  <a:srgbClr val="FFFFFF"/>
                </a:highlight>
                <a:latin typeface="ui-sans-serif"/>
              </a:rPr>
              <a:t> you are passing to the model and</a:t>
            </a:r>
          </a:p>
          <a:p>
            <a:r>
              <a:rPr lang="en-US" b="0" i="0">
                <a:solidFill>
                  <a:srgbClr val="334155"/>
                </a:solidFill>
                <a:effectLst/>
                <a:highlight>
                  <a:srgbClr val="FFFFFF"/>
                </a:highlight>
                <a:latin typeface="ui-sans-serif"/>
              </a:rPr>
              <a:t> include other details such as </a:t>
            </a:r>
            <a:r>
              <a:rPr lang="en-US" b="0" i="1">
                <a:solidFill>
                  <a:srgbClr val="334155"/>
                </a:solidFill>
                <a:effectLst/>
                <a:highlight>
                  <a:srgbClr val="FFFFFF"/>
                </a:highlight>
                <a:latin typeface="ui-sans-serif"/>
              </a:rPr>
              <a:t>context</a:t>
            </a:r>
            <a:r>
              <a:rPr lang="en-US" b="0" i="0">
                <a:solidFill>
                  <a:srgbClr val="334155"/>
                </a:solidFill>
                <a:effectLst/>
                <a:highlight>
                  <a:srgbClr val="FFFFFF"/>
                </a:highlight>
                <a:latin typeface="ui-sans-serif"/>
              </a:rPr>
              <a:t>, </a:t>
            </a:r>
            <a:r>
              <a:rPr lang="en-US" b="0" i="1">
                <a:solidFill>
                  <a:srgbClr val="334155"/>
                </a:solidFill>
                <a:effectLst/>
                <a:highlight>
                  <a:srgbClr val="FFFFFF"/>
                </a:highlight>
                <a:latin typeface="ui-sans-serif"/>
              </a:rPr>
              <a:t>inputs</a:t>
            </a:r>
            <a:r>
              <a:rPr lang="en-US" b="0" i="0">
                <a:solidFill>
                  <a:srgbClr val="334155"/>
                </a:solidFill>
                <a:effectLst/>
                <a:highlight>
                  <a:srgbClr val="FFFFFF"/>
                </a:highlight>
                <a:latin typeface="ui-sans-serif"/>
              </a:rPr>
              <a:t>, or </a:t>
            </a:r>
            <a:r>
              <a:rPr lang="en-US" b="0" i="1">
                <a:solidFill>
                  <a:srgbClr val="334155"/>
                </a:solidFill>
                <a:effectLst/>
                <a:highlight>
                  <a:srgbClr val="FFFFFF"/>
                </a:highlight>
                <a:latin typeface="ui-sans-serif"/>
              </a:rPr>
              <a:t>examples</a:t>
            </a:r>
            <a:r>
              <a:rPr lang="en-US" b="0" i="0">
                <a:solidFill>
                  <a:srgbClr val="334155"/>
                </a:solidFill>
                <a:effectLst/>
                <a:highlight>
                  <a:srgbClr val="FFFFFF"/>
                </a:highlight>
                <a:latin typeface="ui-sans-serif"/>
              </a:rPr>
              <a:t>. </a:t>
            </a:r>
          </a:p>
          <a:p>
            <a:endParaRPr lang="en-US">
              <a:solidFill>
                <a:srgbClr val="334155"/>
              </a:solidFill>
              <a:highlight>
                <a:srgbClr val="FFFFFF"/>
              </a:highlight>
              <a:latin typeface="ui-sans-serif"/>
            </a:endParaRPr>
          </a:p>
          <a:p>
            <a:r>
              <a:rPr lang="en-US" b="0" i="0">
                <a:solidFill>
                  <a:srgbClr val="334155"/>
                </a:solidFill>
                <a:effectLst/>
                <a:highlight>
                  <a:srgbClr val="FFFFFF"/>
                </a:highlight>
                <a:latin typeface="ui-sans-serif"/>
              </a:rPr>
              <a:t>You can use these elements to instruct the model more effectively to improve the quality of results.</a:t>
            </a:r>
            <a:endParaRPr lang="en-IN"/>
          </a:p>
        </p:txBody>
      </p:sp>
      <p:sp>
        <p:nvSpPr>
          <p:cNvPr id="7" name="TextBox 6">
            <a:extLst>
              <a:ext uri="{FF2B5EF4-FFF2-40B4-BE49-F238E27FC236}">
                <a16:creationId xmlns:a16="http://schemas.microsoft.com/office/drawing/2014/main" id="{9560D718-77CA-F8C4-62B5-D03E03AFADCB}"/>
              </a:ext>
            </a:extLst>
          </p:cNvPr>
          <p:cNvSpPr txBox="1"/>
          <p:nvPr/>
        </p:nvSpPr>
        <p:spPr>
          <a:xfrm>
            <a:off x="170411" y="1120676"/>
            <a:ext cx="11450090" cy="2308324"/>
          </a:xfrm>
          <a:prstGeom prst="rect">
            <a:avLst/>
          </a:prstGeom>
          <a:noFill/>
          <a:ln w="47625">
            <a:solidFill>
              <a:schemeClr val="accent1"/>
            </a:solidFill>
          </a:ln>
        </p:spPr>
        <p:txBody>
          <a:bodyPr wrap="square">
            <a:spAutoFit/>
          </a:bodyPr>
          <a:lstStyle/>
          <a:p>
            <a:r>
              <a:rPr lang="en-IN" b="1">
                <a:solidFill>
                  <a:srgbClr val="C00000"/>
                </a:solidFill>
              </a:rPr>
              <a:t>Prompt engineering is the practice of guiding large language model (LLM) outputs by providing the model ,context on the type of information to generate</a:t>
            </a:r>
            <a:r>
              <a:rPr lang="en-IN"/>
              <a:t>. </a:t>
            </a:r>
          </a:p>
          <a:p>
            <a:endParaRPr lang="en-IN"/>
          </a:p>
          <a:p>
            <a:r>
              <a:rPr lang="en-IN"/>
              <a:t>Depending on the LLM, prompts can take the form of text, images, or even audio. Embedding refers to the process of encoding any kind of information into numerical format by representing key features of the input as a numerical vector. The LLM can then perform mathematical operations on these embeddings to generate a desired output. Once a user inputs a prompt, it is embedded and then sent to the model, acting as an instruction set for how the model should generate its output.</a:t>
            </a:r>
          </a:p>
        </p:txBody>
      </p:sp>
    </p:spTree>
    <p:extLst>
      <p:ext uri="{BB962C8B-B14F-4D97-AF65-F5344CB8AC3E}">
        <p14:creationId xmlns:p14="http://schemas.microsoft.com/office/powerpoint/2010/main" val="31437275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EB8DF3-F56A-BAED-2242-2DBE0F27C991}"/>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6B58EF0C-C4DB-E2C1-EE98-2CEC6453B311}"/>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3C0DC961-3AD9-C028-A809-5B6CDBAF4BF0}"/>
              </a:ext>
            </a:extLst>
          </p:cNvPr>
          <p:cNvPicPr>
            <a:picLocks noChangeAspect="1"/>
          </p:cNvPicPr>
          <p:nvPr/>
        </p:nvPicPr>
        <p:blipFill>
          <a:blip r:embed="rId2"/>
          <a:stretch>
            <a:fillRect/>
          </a:stretch>
        </p:blipFill>
        <p:spPr>
          <a:xfrm>
            <a:off x="16264" y="1220383"/>
            <a:ext cx="12319845" cy="4164908"/>
          </a:xfrm>
          <a:prstGeom prst="rect">
            <a:avLst/>
          </a:prstGeom>
        </p:spPr>
      </p:pic>
    </p:spTree>
    <p:extLst>
      <p:ext uri="{BB962C8B-B14F-4D97-AF65-F5344CB8AC3E}">
        <p14:creationId xmlns:p14="http://schemas.microsoft.com/office/powerpoint/2010/main" val="4395143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8A7DEF-645C-08F3-F080-65789233801E}"/>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827238C9-6DE8-5A9C-9377-83CC2E735996}"/>
              </a:ext>
            </a:extLst>
          </p:cNvPr>
          <p:cNvSpPr>
            <a:spLocks noGrp="1"/>
          </p:cNvSpPr>
          <p:nvPr>
            <p:ph type="title"/>
          </p:nvPr>
        </p:nvSpPr>
        <p:spPr/>
        <p:txBody>
          <a:bodyPr/>
          <a:lstStyle/>
          <a:p>
            <a:endParaRPr lang="en-IN"/>
          </a:p>
        </p:txBody>
      </p:sp>
      <p:pic>
        <p:nvPicPr>
          <p:cNvPr id="7" name="Picture 6">
            <a:extLst>
              <a:ext uri="{FF2B5EF4-FFF2-40B4-BE49-F238E27FC236}">
                <a16:creationId xmlns:a16="http://schemas.microsoft.com/office/drawing/2014/main" id="{D5611F24-FF93-ED16-D1FA-07057656E959}"/>
              </a:ext>
            </a:extLst>
          </p:cNvPr>
          <p:cNvPicPr>
            <a:picLocks noChangeAspect="1"/>
          </p:cNvPicPr>
          <p:nvPr/>
        </p:nvPicPr>
        <p:blipFill>
          <a:blip r:embed="rId2"/>
          <a:stretch>
            <a:fillRect/>
          </a:stretch>
        </p:blipFill>
        <p:spPr>
          <a:xfrm>
            <a:off x="21468" y="1365855"/>
            <a:ext cx="11759407" cy="3310054"/>
          </a:xfrm>
          <a:prstGeom prst="rect">
            <a:avLst/>
          </a:prstGeom>
        </p:spPr>
      </p:pic>
    </p:spTree>
    <p:extLst>
      <p:ext uri="{BB962C8B-B14F-4D97-AF65-F5344CB8AC3E}">
        <p14:creationId xmlns:p14="http://schemas.microsoft.com/office/powerpoint/2010/main" val="30670176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C532FE-3878-7079-9945-A0B7707E8012}"/>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90A1FE30-888B-A69D-B6A7-F722771DAC51}"/>
              </a:ext>
            </a:extLst>
          </p:cNvPr>
          <p:cNvSpPr>
            <a:spLocks noGrp="1"/>
          </p:cNvSpPr>
          <p:nvPr>
            <p:ph type="title"/>
          </p:nvPr>
        </p:nvSpPr>
        <p:spPr/>
        <p:txBody>
          <a:bodyPr/>
          <a:lstStyle/>
          <a:p>
            <a:r>
              <a:rPr lang="en-IN"/>
              <a:t>One –shot prompting</a:t>
            </a:r>
          </a:p>
        </p:txBody>
      </p:sp>
      <p:sp>
        <p:nvSpPr>
          <p:cNvPr id="5" name="TextBox 4">
            <a:extLst>
              <a:ext uri="{FF2B5EF4-FFF2-40B4-BE49-F238E27FC236}">
                <a16:creationId xmlns:a16="http://schemas.microsoft.com/office/drawing/2014/main" id="{9A45BEE7-2A75-E44F-DEB0-CBA05B8F2D90}"/>
              </a:ext>
            </a:extLst>
          </p:cNvPr>
          <p:cNvSpPr txBox="1"/>
          <p:nvPr/>
        </p:nvSpPr>
        <p:spPr>
          <a:xfrm>
            <a:off x="1093122" y="1456194"/>
            <a:ext cx="9040091" cy="923330"/>
          </a:xfrm>
          <a:prstGeom prst="rect">
            <a:avLst/>
          </a:prstGeom>
          <a:noFill/>
          <a:ln w="41275">
            <a:solidFill>
              <a:schemeClr val="accent1"/>
            </a:solidFill>
          </a:ln>
        </p:spPr>
        <p:txBody>
          <a:bodyPr wrap="square">
            <a:spAutoFit/>
          </a:bodyPr>
          <a:lstStyle/>
          <a:p>
            <a:r>
              <a:rPr lang="en-US"/>
              <a:t>One-shot prompting is a technique where a </a:t>
            </a:r>
            <a:r>
              <a:rPr lang="en-US" b="1">
                <a:solidFill>
                  <a:srgbClr val="C00000"/>
                </a:solidFill>
              </a:rPr>
              <a:t>single example guides the AI model's output</a:t>
            </a:r>
            <a:r>
              <a:rPr lang="en-US"/>
              <a:t>. This example can be a question-answer pair, a simple instruction, or a specific template. The aim is to align the model's response more closely with the user's specific intentions or desired format.</a:t>
            </a:r>
          </a:p>
        </p:txBody>
      </p:sp>
      <p:sp>
        <p:nvSpPr>
          <p:cNvPr id="7" name="TextBox 6">
            <a:extLst>
              <a:ext uri="{FF2B5EF4-FFF2-40B4-BE49-F238E27FC236}">
                <a16:creationId xmlns:a16="http://schemas.microsoft.com/office/drawing/2014/main" id="{87081442-3AAC-6037-A1F2-2B5C708D315E}"/>
              </a:ext>
            </a:extLst>
          </p:cNvPr>
          <p:cNvSpPr txBox="1"/>
          <p:nvPr/>
        </p:nvSpPr>
        <p:spPr>
          <a:xfrm>
            <a:off x="646314" y="2816483"/>
            <a:ext cx="10609119" cy="2585323"/>
          </a:xfrm>
          <a:prstGeom prst="rect">
            <a:avLst/>
          </a:prstGeom>
          <a:noFill/>
        </p:spPr>
        <p:txBody>
          <a:bodyPr wrap="square">
            <a:spAutoFit/>
          </a:bodyPr>
          <a:lstStyle/>
          <a:p>
            <a:pPr algn="l"/>
            <a:r>
              <a:rPr lang="en-US" b="0" i="0">
                <a:solidFill>
                  <a:srgbClr val="333333"/>
                </a:solidFill>
                <a:effectLst/>
                <a:highlight>
                  <a:srgbClr val="FFFFFF"/>
                </a:highlight>
                <a:latin typeface="museo_sans"/>
              </a:rPr>
              <a:t>Let's consider a language model that has never been trained to generate recipes. </a:t>
            </a:r>
          </a:p>
          <a:p>
            <a:pPr algn="l"/>
            <a:r>
              <a:rPr lang="en-US" b="0" i="0">
                <a:solidFill>
                  <a:srgbClr val="333333"/>
                </a:solidFill>
                <a:effectLst/>
                <a:highlight>
                  <a:srgbClr val="FFFFFF"/>
                </a:highlight>
                <a:latin typeface="museo_sans"/>
              </a:rPr>
              <a:t>With one-shot prompting, you provide the model with a single example recipe:</a:t>
            </a:r>
          </a:p>
          <a:p>
            <a:pPr algn="l"/>
            <a:r>
              <a:rPr lang="en-US" b="1" i="1">
                <a:solidFill>
                  <a:srgbClr val="C00000"/>
                </a:solidFill>
                <a:effectLst/>
                <a:highlight>
                  <a:srgbClr val="FFFFFF"/>
                </a:highlight>
                <a:latin typeface="museo_sans"/>
              </a:rPr>
              <a:t>Prompt:</a:t>
            </a:r>
            <a:r>
              <a:rPr lang="en-US" b="1" i="0">
                <a:solidFill>
                  <a:srgbClr val="C00000"/>
                </a:solidFill>
                <a:effectLst/>
                <a:highlight>
                  <a:srgbClr val="FFFFFF"/>
                </a:highlight>
                <a:latin typeface="museo_sans"/>
              </a:rPr>
              <a:t> "Generate a recipe for chocolate chip cookies."</a:t>
            </a:r>
          </a:p>
          <a:p>
            <a:pPr algn="l"/>
            <a:r>
              <a:rPr lang="en-US" b="1" i="1">
                <a:solidFill>
                  <a:srgbClr val="C00000"/>
                </a:solidFill>
                <a:effectLst/>
                <a:highlight>
                  <a:srgbClr val="FFFFFF"/>
                </a:highlight>
                <a:latin typeface="museo_sans"/>
              </a:rPr>
              <a:t>Example Recipe:</a:t>
            </a:r>
            <a:r>
              <a:rPr lang="en-US" b="1" i="0">
                <a:solidFill>
                  <a:srgbClr val="C00000"/>
                </a:solidFill>
                <a:effectLst/>
                <a:highlight>
                  <a:srgbClr val="FFFFFF"/>
                </a:highlight>
                <a:latin typeface="museo_sans"/>
              </a:rPr>
              <a:t> "Ingredients: butter, sugar, eggs, flour, chocolate chips. Instructions: Preheat oven to 350°F. Mix butter and sugar..."</a:t>
            </a:r>
          </a:p>
          <a:p>
            <a:pPr algn="l"/>
            <a:r>
              <a:rPr lang="en-US" b="0" i="0">
                <a:solidFill>
                  <a:srgbClr val="333333"/>
                </a:solidFill>
                <a:effectLst/>
                <a:highlight>
                  <a:srgbClr val="FFFFFF"/>
                </a:highlight>
                <a:latin typeface="museo_sans"/>
              </a:rPr>
              <a:t>Even though the model hasn't seen this specific example during training, it can use the structure of the provided example to generate a new recipe:</a:t>
            </a:r>
          </a:p>
          <a:p>
            <a:pPr algn="l"/>
            <a:r>
              <a:rPr lang="en-US" b="1" i="1">
                <a:solidFill>
                  <a:srgbClr val="C00000"/>
                </a:solidFill>
                <a:effectLst/>
                <a:highlight>
                  <a:srgbClr val="FFFFFF"/>
                </a:highlight>
                <a:latin typeface="museo_sans"/>
              </a:rPr>
              <a:t>Generated Recipe:</a:t>
            </a:r>
            <a:r>
              <a:rPr lang="en-US" b="1" i="0">
                <a:solidFill>
                  <a:srgbClr val="C00000"/>
                </a:solidFill>
                <a:effectLst/>
                <a:highlight>
                  <a:srgbClr val="FFFFFF"/>
                </a:highlight>
                <a:latin typeface="museo_sans"/>
              </a:rPr>
              <a:t> "Ingredients: margarine, brown sugar, egg substitute, all-purpose gluten-free flour, dairy-free chocolate chips. Instructions: Preheat oven to 350°F. Cream margarine and brown sugar..."</a:t>
            </a:r>
          </a:p>
        </p:txBody>
      </p:sp>
    </p:spTree>
    <p:extLst>
      <p:ext uri="{BB962C8B-B14F-4D97-AF65-F5344CB8AC3E}">
        <p14:creationId xmlns:p14="http://schemas.microsoft.com/office/powerpoint/2010/main" val="18404198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291B84-AB61-6651-8107-50BD0143F973}"/>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C666CB6A-FFF4-6C53-C3DD-319C65D215AC}"/>
              </a:ext>
            </a:extLst>
          </p:cNvPr>
          <p:cNvSpPr>
            <a:spLocks noGrp="1"/>
          </p:cNvSpPr>
          <p:nvPr>
            <p:ph type="title"/>
          </p:nvPr>
        </p:nvSpPr>
        <p:spPr/>
        <p:txBody>
          <a:bodyPr/>
          <a:lstStyle/>
          <a:p>
            <a:endParaRPr lang="en-IN"/>
          </a:p>
        </p:txBody>
      </p:sp>
      <p:pic>
        <p:nvPicPr>
          <p:cNvPr id="7" name="Picture 6">
            <a:extLst>
              <a:ext uri="{FF2B5EF4-FFF2-40B4-BE49-F238E27FC236}">
                <a16:creationId xmlns:a16="http://schemas.microsoft.com/office/drawing/2014/main" id="{94AC8D64-2B95-BBA3-9EA0-E9F88E3CF929}"/>
              </a:ext>
            </a:extLst>
          </p:cNvPr>
          <p:cNvPicPr>
            <a:picLocks noChangeAspect="1"/>
          </p:cNvPicPr>
          <p:nvPr/>
        </p:nvPicPr>
        <p:blipFill>
          <a:blip r:embed="rId2"/>
          <a:stretch>
            <a:fillRect/>
          </a:stretch>
        </p:blipFill>
        <p:spPr>
          <a:xfrm>
            <a:off x="571499" y="975272"/>
            <a:ext cx="11119760" cy="4669070"/>
          </a:xfrm>
          <a:prstGeom prst="rect">
            <a:avLst/>
          </a:prstGeom>
        </p:spPr>
      </p:pic>
    </p:spTree>
    <p:extLst>
      <p:ext uri="{BB962C8B-B14F-4D97-AF65-F5344CB8AC3E}">
        <p14:creationId xmlns:p14="http://schemas.microsoft.com/office/powerpoint/2010/main" val="27221911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087DEB-7AB6-2674-239A-AE607D424471}"/>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D2D94DAE-769E-0B5D-9965-2ACEF865F0ED}"/>
              </a:ext>
            </a:extLst>
          </p:cNvPr>
          <p:cNvSpPr>
            <a:spLocks noGrp="1"/>
          </p:cNvSpPr>
          <p:nvPr>
            <p:ph type="title"/>
          </p:nvPr>
        </p:nvSpPr>
        <p:spPr/>
        <p:txBody>
          <a:bodyPr/>
          <a:lstStyle/>
          <a:p>
            <a:r>
              <a:rPr lang="en-IN"/>
              <a:t>Few Shot example</a:t>
            </a:r>
          </a:p>
        </p:txBody>
      </p:sp>
      <p:pic>
        <p:nvPicPr>
          <p:cNvPr id="5" name="Picture 4">
            <a:extLst>
              <a:ext uri="{FF2B5EF4-FFF2-40B4-BE49-F238E27FC236}">
                <a16:creationId xmlns:a16="http://schemas.microsoft.com/office/drawing/2014/main" id="{B9FBAD72-4FFA-0267-2559-C3483CEA7648}"/>
              </a:ext>
            </a:extLst>
          </p:cNvPr>
          <p:cNvPicPr>
            <a:picLocks noChangeAspect="1"/>
          </p:cNvPicPr>
          <p:nvPr/>
        </p:nvPicPr>
        <p:blipFill>
          <a:blip r:embed="rId2"/>
          <a:stretch>
            <a:fillRect/>
          </a:stretch>
        </p:blipFill>
        <p:spPr>
          <a:xfrm>
            <a:off x="805861" y="1137256"/>
            <a:ext cx="9895659" cy="3456204"/>
          </a:xfrm>
          <a:prstGeom prst="rect">
            <a:avLst/>
          </a:prstGeom>
        </p:spPr>
      </p:pic>
      <p:sp>
        <p:nvSpPr>
          <p:cNvPr id="7" name="TextBox 6">
            <a:extLst>
              <a:ext uri="{FF2B5EF4-FFF2-40B4-BE49-F238E27FC236}">
                <a16:creationId xmlns:a16="http://schemas.microsoft.com/office/drawing/2014/main" id="{F51C482C-2924-CE05-3F8A-D944CD0C72A7}"/>
              </a:ext>
            </a:extLst>
          </p:cNvPr>
          <p:cNvSpPr txBox="1"/>
          <p:nvPr/>
        </p:nvSpPr>
        <p:spPr>
          <a:xfrm>
            <a:off x="1040224" y="4303737"/>
            <a:ext cx="9895658" cy="2031325"/>
          </a:xfrm>
          <a:prstGeom prst="rect">
            <a:avLst/>
          </a:prstGeom>
          <a:noFill/>
        </p:spPr>
        <p:txBody>
          <a:bodyPr wrap="square">
            <a:spAutoFit/>
          </a:bodyPr>
          <a:lstStyle/>
          <a:p>
            <a:pPr algn="l" fontAlgn="auto"/>
            <a:r>
              <a:rPr lang="en-US" b="1" i="0">
                <a:effectLst/>
                <a:latin typeface="-apple-system"/>
              </a:rPr>
              <a:t>Prompt</a:t>
            </a:r>
            <a:r>
              <a:rPr lang="en-US" b="0" i="0">
                <a:effectLst/>
                <a:latin typeface="-apple-system"/>
              </a:rPr>
              <a:t>: Given a few sentences, classify their sentiment as Positive, Negative, or Neutral.</a:t>
            </a:r>
          </a:p>
          <a:p>
            <a:pPr algn="l" fontAlgn="auto"/>
            <a:r>
              <a:rPr lang="en-US" b="1" i="0">
                <a:effectLst/>
                <a:latin typeface="-apple-system"/>
              </a:rPr>
              <a:t>Few-Shot Examples</a:t>
            </a:r>
            <a:r>
              <a:rPr lang="en-US" b="0" i="0">
                <a:effectLst/>
                <a:latin typeface="-apple-system"/>
              </a:rPr>
              <a:t>:</a:t>
            </a:r>
          </a:p>
          <a:p>
            <a:pPr algn="l" fontAlgn="auto">
              <a:buFont typeface="+mj-lt"/>
              <a:buAutoNum type="arabicPeriod"/>
            </a:pPr>
            <a:r>
              <a:rPr lang="en-US" b="0" i="0">
                <a:effectLst/>
                <a:latin typeface="-apple-system"/>
              </a:rPr>
              <a:t>"I love this product!" - Positive</a:t>
            </a:r>
          </a:p>
          <a:p>
            <a:pPr algn="l" fontAlgn="auto">
              <a:buFont typeface="+mj-lt"/>
              <a:buAutoNum type="arabicPeriod"/>
            </a:pPr>
            <a:r>
              <a:rPr lang="en-US" b="0" i="0">
                <a:effectLst/>
                <a:latin typeface="-apple-system"/>
              </a:rPr>
              <a:t>"This is the worst experience ever." - Negative</a:t>
            </a:r>
          </a:p>
          <a:p>
            <a:pPr algn="l" fontAlgn="auto">
              <a:buFont typeface="+mj-lt"/>
              <a:buAutoNum type="arabicPeriod"/>
            </a:pPr>
            <a:r>
              <a:rPr lang="en-US" b="0" i="0">
                <a:effectLst/>
                <a:latin typeface="-apple-system"/>
              </a:rPr>
              <a:t>"It's an average movie, nothing special." - Neutral</a:t>
            </a:r>
          </a:p>
          <a:p>
            <a:pPr algn="l" fontAlgn="auto"/>
            <a:r>
              <a:rPr lang="en-US" b="0" i="0">
                <a:effectLst/>
                <a:latin typeface="-apple-system"/>
              </a:rPr>
              <a:t>The model uses these examples to understand the sentiment analysis task, identifying key words and phrases indicative of each sentiment category.</a:t>
            </a:r>
          </a:p>
        </p:txBody>
      </p:sp>
    </p:spTree>
    <p:extLst>
      <p:ext uri="{BB962C8B-B14F-4D97-AF65-F5344CB8AC3E}">
        <p14:creationId xmlns:p14="http://schemas.microsoft.com/office/powerpoint/2010/main" val="38293530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4F5A50F-8FD0-BFA6-43FC-EE4355CE753F}"/>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8A14DF50-8708-9706-B27C-4B0A23359681}"/>
              </a:ext>
            </a:extLst>
          </p:cNvPr>
          <p:cNvSpPr>
            <a:spLocks noGrp="1"/>
          </p:cNvSpPr>
          <p:nvPr>
            <p:ph type="title"/>
          </p:nvPr>
        </p:nvSpPr>
        <p:spPr/>
        <p:txBody>
          <a:bodyPr/>
          <a:lstStyle/>
          <a:p>
            <a:r>
              <a:rPr lang="en-IN"/>
              <a:t>response</a:t>
            </a:r>
          </a:p>
        </p:txBody>
      </p:sp>
      <p:sp>
        <p:nvSpPr>
          <p:cNvPr id="5" name="TextBox 4">
            <a:extLst>
              <a:ext uri="{FF2B5EF4-FFF2-40B4-BE49-F238E27FC236}">
                <a16:creationId xmlns:a16="http://schemas.microsoft.com/office/drawing/2014/main" id="{7ECBF6AE-EB0A-518C-77E6-B44F63152372}"/>
              </a:ext>
            </a:extLst>
          </p:cNvPr>
          <p:cNvSpPr txBox="1"/>
          <p:nvPr/>
        </p:nvSpPr>
        <p:spPr>
          <a:xfrm>
            <a:off x="1762653" y="775141"/>
            <a:ext cx="10018222" cy="5632311"/>
          </a:xfrm>
          <a:prstGeom prst="rect">
            <a:avLst/>
          </a:prstGeom>
          <a:noFill/>
        </p:spPr>
        <p:txBody>
          <a:bodyPr wrap="square">
            <a:spAutoFit/>
          </a:bodyPr>
          <a:lstStyle/>
          <a:p>
            <a:r>
              <a:rPr lang="en-US" sz="2400"/>
              <a:t>INPUT: I thought it was okay</a:t>
            </a:r>
          </a:p>
          <a:p>
            <a:r>
              <a:rPr lang="en-US" sz="2400"/>
              <a:t> </a:t>
            </a:r>
            <a:r>
              <a:rPr lang="en-US" sz="2400" b="1">
                <a:solidFill>
                  <a:srgbClr val="C00000"/>
                </a:solidFill>
              </a:rPr>
              <a:t>Sure, I'd be happy to help! As a sentiment classifier, I can analyze the messages you provide and give the percentage of positive, neutral, and negative sentiment for each one. Here are my assessments for the messages you've given so far:</a:t>
            </a:r>
          </a:p>
          <a:p>
            <a:endParaRPr lang="en-US" sz="2400" b="1">
              <a:solidFill>
                <a:srgbClr val="C00000"/>
              </a:solidFill>
            </a:endParaRPr>
          </a:p>
          <a:p>
            <a:r>
              <a:rPr lang="en-US" sz="2400" b="1">
                <a:solidFill>
                  <a:srgbClr val="C00000"/>
                </a:solidFill>
              </a:rPr>
              <a:t>1. "I liked it" -7 0% positive, 30% neutral, 0% negative</a:t>
            </a:r>
          </a:p>
          <a:p>
            <a:r>
              <a:rPr lang="en-US" sz="2400" b="1">
                <a:solidFill>
                  <a:srgbClr val="C00000"/>
                </a:solidFill>
              </a:rPr>
              <a:t>2. "It could be better" - 0% positive, 50% neutral, 50% negative</a:t>
            </a:r>
          </a:p>
          <a:p>
            <a:r>
              <a:rPr lang="en-US" sz="2400" b="1">
                <a:solidFill>
                  <a:srgbClr val="C00000"/>
                </a:solidFill>
              </a:rPr>
              <a:t>3. "It's fine" - 25% positive, 50% neutral, 25% negative</a:t>
            </a:r>
          </a:p>
          <a:p>
            <a:r>
              <a:rPr lang="en-US" sz="2400" b="1">
                <a:solidFill>
                  <a:srgbClr val="C00000"/>
                </a:solidFill>
              </a:rPr>
              <a:t>4. "I thought it was okay" - 25% positive, 40% neutral, 35% negative</a:t>
            </a:r>
          </a:p>
          <a:p>
            <a:endParaRPr lang="en-US" sz="2400"/>
          </a:p>
          <a:p>
            <a:r>
              <a:rPr lang="en-US" sz="2400"/>
              <a:t>Please keep in mind that these assessments are based on my analysis of the language used in each message, and may not reflect the actual sentiment or intention of the speaker. Additionally, it's important to note that sentiment analysis can be subjective and may not always be accurate or reliable.</a:t>
            </a:r>
            <a:endParaRPr lang="en-IN" sz="2400"/>
          </a:p>
        </p:txBody>
      </p:sp>
    </p:spTree>
    <p:extLst>
      <p:ext uri="{BB962C8B-B14F-4D97-AF65-F5344CB8AC3E}">
        <p14:creationId xmlns:p14="http://schemas.microsoft.com/office/powerpoint/2010/main" val="13230376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24252E-E49E-C90A-DE9A-DE0348439ABB}"/>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5BE7324B-A967-5E36-DEEC-D62942000C86}"/>
              </a:ext>
            </a:extLst>
          </p:cNvPr>
          <p:cNvSpPr>
            <a:spLocks noGrp="1"/>
          </p:cNvSpPr>
          <p:nvPr>
            <p:ph type="title"/>
          </p:nvPr>
        </p:nvSpPr>
        <p:spPr/>
        <p:txBody>
          <a:bodyPr/>
          <a:lstStyle/>
          <a:p>
            <a:r>
              <a:rPr lang="en-IN"/>
              <a:t>Prompt Engineering</a:t>
            </a:r>
          </a:p>
        </p:txBody>
      </p:sp>
      <p:pic>
        <p:nvPicPr>
          <p:cNvPr id="5" name="Picture 4">
            <a:extLst>
              <a:ext uri="{FF2B5EF4-FFF2-40B4-BE49-F238E27FC236}">
                <a16:creationId xmlns:a16="http://schemas.microsoft.com/office/drawing/2014/main" id="{65EC90AF-26D0-D2EE-D9BA-1B9F148669B6}"/>
              </a:ext>
            </a:extLst>
          </p:cNvPr>
          <p:cNvPicPr>
            <a:picLocks noChangeAspect="1"/>
          </p:cNvPicPr>
          <p:nvPr/>
        </p:nvPicPr>
        <p:blipFill>
          <a:blip r:embed="rId2"/>
          <a:stretch>
            <a:fillRect/>
          </a:stretch>
        </p:blipFill>
        <p:spPr>
          <a:xfrm>
            <a:off x="1333257" y="2952401"/>
            <a:ext cx="9685859" cy="2872989"/>
          </a:xfrm>
          <a:prstGeom prst="rect">
            <a:avLst/>
          </a:prstGeom>
        </p:spPr>
      </p:pic>
      <p:sp>
        <p:nvSpPr>
          <p:cNvPr id="7" name="TextBox 6">
            <a:extLst>
              <a:ext uri="{FF2B5EF4-FFF2-40B4-BE49-F238E27FC236}">
                <a16:creationId xmlns:a16="http://schemas.microsoft.com/office/drawing/2014/main" id="{618F17DE-45B9-627C-1DB4-ED7FB9A4038E}"/>
              </a:ext>
            </a:extLst>
          </p:cNvPr>
          <p:cNvSpPr txBox="1"/>
          <p:nvPr/>
        </p:nvSpPr>
        <p:spPr>
          <a:xfrm>
            <a:off x="1022820" y="1517802"/>
            <a:ext cx="10758055" cy="646331"/>
          </a:xfrm>
          <a:prstGeom prst="rect">
            <a:avLst/>
          </a:prstGeom>
          <a:solidFill>
            <a:schemeClr val="accent6">
              <a:lumMod val="20000"/>
              <a:lumOff val="80000"/>
            </a:schemeClr>
          </a:solidFill>
        </p:spPr>
        <p:txBody>
          <a:bodyPr wrap="square">
            <a:spAutoFit/>
          </a:bodyPr>
          <a:lstStyle/>
          <a:p>
            <a:r>
              <a:rPr lang="en-US" b="0" i="0">
                <a:solidFill>
                  <a:srgbClr val="0D0D0D"/>
                </a:solidFill>
                <a:effectLst/>
                <a:highlight>
                  <a:srgbClr val="FFFFFF"/>
                </a:highlight>
                <a:latin typeface="ui-sans-serif"/>
              </a:rPr>
              <a:t>Prompts are designed to instruct the model on the kind of output expected. Here are some common types of prompts, with examples for various tasks:</a:t>
            </a:r>
            <a:endParaRPr lang="en-IN"/>
          </a:p>
        </p:txBody>
      </p:sp>
    </p:spTree>
    <p:extLst>
      <p:ext uri="{BB962C8B-B14F-4D97-AF65-F5344CB8AC3E}">
        <p14:creationId xmlns:p14="http://schemas.microsoft.com/office/powerpoint/2010/main" val="27112825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FD95F9-6F8F-2B6D-A7D5-7185417B8832}"/>
              </a:ext>
            </a:extLst>
          </p:cNvPr>
          <p:cNvSpPr txBox="1"/>
          <p:nvPr/>
        </p:nvSpPr>
        <p:spPr>
          <a:xfrm>
            <a:off x="1153389" y="3289804"/>
            <a:ext cx="10467112" cy="2585323"/>
          </a:xfrm>
          <a:prstGeom prst="rect">
            <a:avLst/>
          </a:prstGeom>
          <a:solidFill>
            <a:schemeClr val="accent5">
              <a:lumMod val="20000"/>
              <a:lumOff val="80000"/>
            </a:schemeClr>
          </a:solidFill>
        </p:spPr>
        <p:txBody>
          <a:bodyPr wrap="square">
            <a:spAutoFit/>
          </a:bodyPr>
          <a:lstStyle/>
          <a:p>
            <a:pPr algn="l"/>
            <a:r>
              <a:rPr lang="en-US" b="1" i="0">
                <a:solidFill>
                  <a:srgbClr val="0D0D0D"/>
                </a:solidFill>
                <a:effectLst/>
                <a:highlight>
                  <a:srgbClr val="FFFFFF"/>
                </a:highlight>
                <a:latin typeface="ui-sans-serif"/>
              </a:rPr>
              <a:t>Shape Prompting</a:t>
            </a:r>
          </a:p>
          <a:p>
            <a:pPr algn="l"/>
            <a:r>
              <a:rPr lang="en-US" b="0" i="0">
                <a:solidFill>
                  <a:srgbClr val="0D0D0D"/>
                </a:solidFill>
                <a:effectLst/>
                <a:highlight>
                  <a:srgbClr val="FFFFFF"/>
                </a:highlight>
                <a:latin typeface="ui-sans-serif"/>
              </a:rPr>
              <a:t>Shape prompting involves structuring prompts in a way that influences the "shape" or structure of the model's response. This could mean specifying the format, style, or sequence of the output. This technique is particularly useful for tasks where the structure of the output is as important as the content itself, such as generating lists, bullet points, tables, or following a specific writing style.</a:t>
            </a:r>
          </a:p>
          <a:p>
            <a:pPr algn="l"/>
            <a:r>
              <a:rPr lang="en-US" b="1" i="0">
                <a:solidFill>
                  <a:srgbClr val="0D0D0D"/>
                </a:solidFill>
                <a:effectLst/>
                <a:highlight>
                  <a:srgbClr val="FFFFFF"/>
                </a:highlight>
                <a:latin typeface="ui-sans-serif"/>
              </a:rPr>
              <a:t>Characteristics:</a:t>
            </a:r>
          </a:p>
          <a:p>
            <a:pPr algn="l">
              <a:buFont typeface="+mj-lt"/>
              <a:buAutoNum type="arabicPeriod"/>
            </a:pPr>
            <a:r>
              <a:rPr lang="en-US" b="1" i="0">
                <a:solidFill>
                  <a:srgbClr val="0D0D0D"/>
                </a:solidFill>
                <a:effectLst/>
                <a:highlight>
                  <a:srgbClr val="FFFFFF"/>
                </a:highlight>
                <a:latin typeface="ui-sans-serif"/>
              </a:rPr>
              <a:t>Output Structure</a:t>
            </a:r>
            <a:r>
              <a:rPr lang="en-US" b="0" i="0">
                <a:solidFill>
                  <a:srgbClr val="0D0D0D"/>
                </a:solidFill>
                <a:effectLst/>
                <a:highlight>
                  <a:srgbClr val="FFFFFF"/>
                </a:highlight>
                <a:latin typeface="ui-sans-serif"/>
              </a:rPr>
              <a:t>: Prompts guide the model to produce outputs in a specific format or style.</a:t>
            </a:r>
          </a:p>
          <a:p>
            <a:pPr algn="l">
              <a:buFont typeface="+mj-lt"/>
              <a:buAutoNum type="arabicPeriod"/>
            </a:pPr>
            <a:r>
              <a:rPr lang="en-US" b="1" i="0">
                <a:solidFill>
                  <a:srgbClr val="0D0D0D"/>
                </a:solidFill>
                <a:effectLst/>
                <a:highlight>
                  <a:srgbClr val="FFFFFF"/>
                </a:highlight>
                <a:latin typeface="ui-sans-serif"/>
              </a:rPr>
              <a:t>Formatting Instructions</a:t>
            </a:r>
            <a:r>
              <a:rPr lang="en-US" b="0" i="0">
                <a:solidFill>
                  <a:srgbClr val="0D0D0D"/>
                </a:solidFill>
                <a:effectLst/>
                <a:highlight>
                  <a:srgbClr val="FFFFFF"/>
                </a:highlight>
                <a:latin typeface="ui-sans-serif"/>
              </a:rPr>
              <a:t>: They include explicit instructions about the layout of the response.</a:t>
            </a:r>
          </a:p>
          <a:p>
            <a:pPr algn="l">
              <a:buFont typeface="+mj-lt"/>
              <a:buAutoNum type="arabicPeriod"/>
            </a:pPr>
            <a:r>
              <a:rPr lang="en-US" b="1" i="0">
                <a:solidFill>
                  <a:srgbClr val="0D0D0D"/>
                </a:solidFill>
                <a:effectLst/>
                <a:highlight>
                  <a:srgbClr val="FFFFFF"/>
                </a:highlight>
                <a:latin typeface="ui-sans-serif"/>
              </a:rPr>
              <a:t>Consistency</a:t>
            </a:r>
            <a:r>
              <a:rPr lang="en-US" b="0" i="0">
                <a:solidFill>
                  <a:srgbClr val="0D0D0D"/>
                </a:solidFill>
                <a:effectLst/>
                <a:highlight>
                  <a:srgbClr val="FFFFFF"/>
                </a:highlight>
                <a:latin typeface="ui-sans-serif"/>
              </a:rPr>
              <a:t>: Ensures the model generates consistent and predictable outputs.</a:t>
            </a:r>
          </a:p>
        </p:txBody>
      </p:sp>
      <p:sp>
        <p:nvSpPr>
          <p:cNvPr id="7" name="TextBox 6">
            <a:extLst>
              <a:ext uri="{FF2B5EF4-FFF2-40B4-BE49-F238E27FC236}">
                <a16:creationId xmlns:a16="http://schemas.microsoft.com/office/drawing/2014/main" id="{B7410C96-20F3-6B1F-8AF7-71CD2B7E0B42}"/>
              </a:ext>
            </a:extLst>
          </p:cNvPr>
          <p:cNvSpPr txBox="1"/>
          <p:nvPr/>
        </p:nvSpPr>
        <p:spPr>
          <a:xfrm>
            <a:off x="3041073" y="1319065"/>
            <a:ext cx="6109854" cy="1754326"/>
          </a:xfrm>
          <a:prstGeom prst="rect">
            <a:avLst/>
          </a:prstGeom>
          <a:noFill/>
          <a:ln w="57150">
            <a:solidFill>
              <a:schemeClr val="accent1"/>
            </a:solidFill>
          </a:ln>
        </p:spPr>
        <p:txBody>
          <a:bodyPr wrap="square">
            <a:spAutoFit/>
          </a:bodyPr>
          <a:lstStyle/>
          <a:p>
            <a:pPr algn="l">
              <a:buFont typeface="Arial" panose="020B0604020202020204" pitchFamily="34" charset="0"/>
              <a:buChar char="•"/>
            </a:pPr>
            <a:r>
              <a:rPr lang="en-US" b="1" i="0">
                <a:solidFill>
                  <a:srgbClr val="0D0D0D"/>
                </a:solidFill>
                <a:effectLst/>
                <a:highlight>
                  <a:srgbClr val="FFFFFF"/>
                </a:highlight>
                <a:latin typeface="ui-sans-serif"/>
              </a:rPr>
              <a:t>Human Effort Prompting</a:t>
            </a:r>
            <a:r>
              <a:rPr lang="en-US" b="0" i="0">
                <a:solidFill>
                  <a:srgbClr val="0D0D0D"/>
                </a:solidFill>
                <a:effectLst/>
                <a:highlight>
                  <a:srgbClr val="FFFFFF"/>
                </a:highlight>
                <a:latin typeface="ui-sans-serif"/>
              </a:rPr>
              <a:t> focuses on crafting detailed, context-rich, and specific prompts to guide the model towards generating high-quality responses.</a:t>
            </a:r>
          </a:p>
          <a:p>
            <a:pPr algn="l">
              <a:buFont typeface="Arial" panose="020B0604020202020204" pitchFamily="34" charset="0"/>
              <a:buChar char="•"/>
            </a:pPr>
            <a:r>
              <a:rPr lang="en-US" b="1" i="0">
                <a:solidFill>
                  <a:srgbClr val="0D0D0D"/>
                </a:solidFill>
                <a:effectLst/>
                <a:highlight>
                  <a:srgbClr val="FFFFFF"/>
                </a:highlight>
                <a:latin typeface="ui-sans-serif"/>
              </a:rPr>
              <a:t>Shape Prompting</a:t>
            </a:r>
            <a:r>
              <a:rPr lang="en-US" b="0" i="0">
                <a:solidFill>
                  <a:srgbClr val="0D0D0D"/>
                </a:solidFill>
                <a:effectLst/>
                <a:highlight>
                  <a:srgbClr val="FFFFFF"/>
                </a:highlight>
                <a:latin typeface="ui-sans-serif"/>
              </a:rPr>
              <a:t> involves structuring the prompts to influence the format and style of the model’s outputs, ensuring the generated text adheres to a desired structure.</a:t>
            </a:r>
          </a:p>
        </p:txBody>
      </p:sp>
      <p:sp>
        <p:nvSpPr>
          <p:cNvPr id="8" name="Title 2">
            <a:extLst>
              <a:ext uri="{FF2B5EF4-FFF2-40B4-BE49-F238E27FC236}">
                <a16:creationId xmlns:a16="http://schemas.microsoft.com/office/drawing/2014/main" id="{51A53360-93C0-D707-E363-94CFE5DA796D}"/>
              </a:ext>
            </a:extLst>
          </p:cNvPr>
          <p:cNvSpPr txBox="1">
            <a:spLocks/>
          </p:cNvSpPr>
          <p:nvPr/>
        </p:nvSpPr>
        <p:spPr>
          <a:xfrm>
            <a:off x="723899" y="501062"/>
            <a:ext cx="11209376" cy="464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0" kern="1200">
                <a:solidFill>
                  <a:srgbClr val="A4123F"/>
                </a:solidFill>
                <a:latin typeface="Georgia" panose="02040502050405020303" pitchFamily="18" charset="0"/>
                <a:ea typeface="+mj-ea"/>
                <a:cs typeface="+mj-cs"/>
              </a:defRPr>
            </a:lvl1pPr>
          </a:lstStyle>
          <a:p>
            <a:r>
              <a:rPr lang="en-IN"/>
              <a:t>Prompt Engineering</a:t>
            </a:r>
          </a:p>
        </p:txBody>
      </p:sp>
    </p:spTree>
    <p:extLst>
      <p:ext uri="{BB962C8B-B14F-4D97-AF65-F5344CB8AC3E}">
        <p14:creationId xmlns:p14="http://schemas.microsoft.com/office/powerpoint/2010/main" val="19008746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F5E586-D49B-5333-82EC-10E1279DC025}"/>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303861F6-E236-CF0D-85C4-5C82393BCCB0}"/>
              </a:ext>
            </a:extLst>
          </p:cNvPr>
          <p:cNvSpPr>
            <a:spLocks noGrp="1"/>
          </p:cNvSpPr>
          <p:nvPr>
            <p:ph type="title"/>
          </p:nvPr>
        </p:nvSpPr>
        <p:spPr/>
        <p:txBody>
          <a:bodyPr/>
          <a:lstStyle/>
          <a:p>
            <a:r>
              <a:rPr lang="en-US" b="1" i="0">
                <a:solidFill>
                  <a:srgbClr val="0D0D0D"/>
                </a:solidFill>
                <a:effectLst/>
                <a:highlight>
                  <a:srgbClr val="FFFFFF"/>
                </a:highlight>
                <a:latin typeface="ui-sans-serif"/>
              </a:rPr>
              <a:t>Hand effort-Discrete Prompting</a:t>
            </a:r>
            <a:br>
              <a:rPr lang="en-US" b="1" i="0">
                <a:solidFill>
                  <a:srgbClr val="0D0D0D"/>
                </a:solidFill>
                <a:effectLst/>
                <a:highlight>
                  <a:srgbClr val="FFFFFF"/>
                </a:highlight>
                <a:latin typeface="ui-sans-serif"/>
              </a:rPr>
            </a:br>
            <a:endParaRPr lang="en-IN"/>
          </a:p>
        </p:txBody>
      </p:sp>
      <p:sp>
        <p:nvSpPr>
          <p:cNvPr id="5" name="TextBox 4">
            <a:extLst>
              <a:ext uri="{FF2B5EF4-FFF2-40B4-BE49-F238E27FC236}">
                <a16:creationId xmlns:a16="http://schemas.microsoft.com/office/drawing/2014/main" id="{652BE461-7489-A27F-50F3-94C406F7483B}"/>
              </a:ext>
            </a:extLst>
          </p:cNvPr>
          <p:cNvSpPr txBox="1"/>
          <p:nvPr/>
        </p:nvSpPr>
        <p:spPr>
          <a:xfrm>
            <a:off x="1285008" y="1137256"/>
            <a:ext cx="9621983" cy="2585323"/>
          </a:xfrm>
          <a:prstGeom prst="rect">
            <a:avLst/>
          </a:prstGeom>
          <a:noFill/>
        </p:spPr>
        <p:txBody>
          <a:bodyPr wrap="square">
            <a:spAutoFit/>
          </a:bodyPr>
          <a:lstStyle/>
          <a:p>
            <a:pPr algn="l"/>
            <a:r>
              <a:rPr lang="en-US" b="1" i="0">
                <a:solidFill>
                  <a:srgbClr val="0D0D0D"/>
                </a:solidFill>
                <a:effectLst/>
                <a:highlight>
                  <a:srgbClr val="FFFFFF"/>
                </a:highlight>
                <a:latin typeface="ui-sans-serif"/>
              </a:rPr>
              <a:t>Discrete Prompting</a:t>
            </a:r>
          </a:p>
          <a:p>
            <a:pPr algn="l"/>
            <a:r>
              <a:rPr lang="en-US" b="1" i="0">
                <a:solidFill>
                  <a:srgbClr val="0D0D0D"/>
                </a:solidFill>
                <a:effectLst/>
                <a:highlight>
                  <a:srgbClr val="FFFFFF"/>
                </a:highlight>
                <a:latin typeface="ui-sans-serif"/>
              </a:rPr>
              <a:t>Discrete prompting</a:t>
            </a:r>
            <a:r>
              <a:rPr lang="en-US" b="0" i="0">
                <a:solidFill>
                  <a:srgbClr val="0D0D0D"/>
                </a:solidFill>
                <a:effectLst/>
                <a:highlight>
                  <a:srgbClr val="FFFFFF"/>
                </a:highlight>
                <a:latin typeface="ui-sans-serif"/>
              </a:rPr>
              <a:t> involves providing distinct and separate prompts for each task or query. Each prompt is self-contained and does not rely on the context from previous interactions. This approach is straightforward and often used when tasks are independent of each other or when the model needs to handle a variety of unrelated queries.</a:t>
            </a:r>
          </a:p>
          <a:p>
            <a:pPr algn="l"/>
            <a:r>
              <a:rPr lang="en-US" b="1" i="0">
                <a:solidFill>
                  <a:srgbClr val="0D0D0D"/>
                </a:solidFill>
                <a:effectLst/>
                <a:highlight>
                  <a:srgbClr val="FFFFFF"/>
                </a:highlight>
                <a:latin typeface="ui-sans-serif"/>
              </a:rPr>
              <a:t>Characteristics:</a:t>
            </a:r>
          </a:p>
          <a:p>
            <a:pPr algn="l">
              <a:buFont typeface="+mj-lt"/>
              <a:buAutoNum type="arabicPeriod"/>
            </a:pPr>
            <a:r>
              <a:rPr lang="en-US" b="1" i="0">
                <a:solidFill>
                  <a:srgbClr val="0D0D0D"/>
                </a:solidFill>
                <a:effectLst/>
                <a:highlight>
                  <a:srgbClr val="FFFFFF"/>
                </a:highlight>
                <a:latin typeface="ui-sans-serif"/>
              </a:rPr>
              <a:t>Independence</a:t>
            </a:r>
            <a:r>
              <a:rPr lang="en-US" b="0" i="0">
                <a:solidFill>
                  <a:srgbClr val="0D0D0D"/>
                </a:solidFill>
                <a:effectLst/>
                <a:highlight>
                  <a:srgbClr val="FFFFFF"/>
                </a:highlight>
                <a:latin typeface="ui-sans-serif"/>
              </a:rPr>
              <a:t>: Each prompt is independent and does not require context from previous prompts.</a:t>
            </a:r>
          </a:p>
          <a:p>
            <a:pPr algn="l">
              <a:buFont typeface="+mj-lt"/>
              <a:buAutoNum type="arabicPeriod"/>
            </a:pPr>
            <a:r>
              <a:rPr lang="en-US" b="1" i="0">
                <a:solidFill>
                  <a:srgbClr val="0D0D0D"/>
                </a:solidFill>
                <a:effectLst/>
                <a:highlight>
                  <a:srgbClr val="FFFFFF"/>
                </a:highlight>
                <a:latin typeface="ui-sans-serif"/>
              </a:rPr>
              <a:t>Clarity</a:t>
            </a:r>
            <a:r>
              <a:rPr lang="en-US" b="0" i="0">
                <a:solidFill>
                  <a:srgbClr val="0D0D0D"/>
                </a:solidFill>
                <a:effectLst/>
                <a:highlight>
                  <a:srgbClr val="FFFFFF"/>
                </a:highlight>
                <a:latin typeface="ui-sans-serif"/>
              </a:rPr>
              <a:t>: Prompts are clear and specific to the task at hand.</a:t>
            </a:r>
          </a:p>
          <a:p>
            <a:pPr algn="l">
              <a:buFont typeface="+mj-lt"/>
              <a:buAutoNum type="arabicPeriod"/>
            </a:pPr>
            <a:r>
              <a:rPr lang="en-US" b="1" i="0">
                <a:solidFill>
                  <a:srgbClr val="0D0D0D"/>
                </a:solidFill>
                <a:effectLst/>
                <a:highlight>
                  <a:srgbClr val="FFFFFF"/>
                </a:highlight>
                <a:latin typeface="ui-sans-serif"/>
              </a:rPr>
              <a:t>Simplicity</a:t>
            </a:r>
            <a:r>
              <a:rPr lang="en-US" b="0" i="0">
                <a:solidFill>
                  <a:srgbClr val="0D0D0D"/>
                </a:solidFill>
                <a:effectLst/>
                <a:highlight>
                  <a:srgbClr val="FFFFFF"/>
                </a:highlight>
                <a:latin typeface="ui-sans-serif"/>
              </a:rPr>
              <a:t>: This method is simple to implement as each query is treated separately.</a:t>
            </a:r>
          </a:p>
        </p:txBody>
      </p:sp>
      <p:sp>
        <p:nvSpPr>
          <p:cNvPr id="9" name="TextBox 8">
            <a:extLst>
              <a:ext uri="{FF2B5EF4-FFF2-40B4-BE49-F238E27FC236}">
                <a16:creationId xmlns:a16="http://schemas.microsoft.com/office/drawing/2014/main" id="{1BAEF677-C258-201C-5D8A-3EFBACBE0291}"/>
              </a:ext>
            </a:extLst>
          </p:cNvPr>
          <p:cNvSpPr txBox="1"/>
          <p:nvPr/>
        </p:nvSpPr>
        <p:spPr>
          <a:xfrm>
            <a:off x="2400299" y="4143286"/>
            <a:ext cx="6109854" cy="1200329"/>
          </a:xfrm>
          <a:prstGeom prst="rect">
            <a:avLst/>
          </a:prstGeom>
          <a:noFill/>
        </p:spPr>
        <p:txBody>
          <a:bodyPr wrap="square">
            <a:spAutoFit/>
          </a:bodyPr>
          <a:lstStyle/>
          <a:p>
            <a:r>
              <a:rPr lang="en-IN"/>
              <a:t>Prompt 1: "What is the capital of France?“</a:t>
            </a:r>
          </a:p>
          <a:p>
            <a:r>
              <a:rPr lang="en-IN"/>
              <a:t> Prompt 2: "List three benefits of exercise.“</a:t>
            </a:r>
          </a:p>
          <a:p>
            <a:r>
              <a:rPr lang="en-IN"/>
              <a:t> Prompt 3: "Describe the process of photosynthesis."</a:t>
            </a:r>
          </a:p>
          <a:p>
            <a:endParaRPr lang="en-IN"/>
          </a:p>
        </p:txBody>
      </p:sp>
    </p:spTree>
    <p:extLst>
      <p:ext uri="{BB962C8B-B14F-4D97-AF65-F5344CB8AC3E}">
        <p14:creationId xmlns:p14="http://schemas.microsoft.com/office/powerpoint/2010/main" val="14000954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90EAB3-5F43-63C1-ECAB-7C1920413F54}"/>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6287E47D-B41A-17AB-CCAD-11A172202D1B}"/>
              </a:ext>
            </a:extLst>
          </p:cNvPr>
          <p:cNvSpPr>
            <a:spLocks noGrp="1"/>
          </p:cNvSpPr>
          <p:nvPr>
            <p:ph type="title"/>
          </p:nvPr>
        </p:nvSpPr>
        <p:spPr/>
        <p:txBody>
          <a:bodyPr/>
          <a:lstStyle/>
          <a:p>
            <a:r>
              <a:rPr lang="en-US" b="1" i="0">
                <a:solidFill>
                  <a:srgbClr val="0D0D0D"/>
                </a:solidFill>
                <a:effectLst/>
                <a:highlight>
                  <a:srgbClr val="FFFFFF"/>
                </a:highlight>
                <a:latin typeface="ui-sans-serif"/>
              </a:rPr>
              <a:t>Hand –Effort Continuous Prompting</a:t>
            </a:r>
            <a:br>
              <a:rPr lang="en-US" b="1" i="0">
                <a:solidFill>
                  <a:srgbClr val="0D0D0D"/>
                </a:solidFill>
                <a:effectLst/>
                <a:highlight>
                  <a:srgbClr val="FFFFFF"/>
                </a:highlight>
                <a:latin typeface="ui-sans-serif"/>
              </a:rPr>
            </a:br>
            <a:endParaRPr lang="en-IN"/>
          </a:p>
        </p:txBody>
      </p:sp>
      <p:sp>
        <p:nvSpPr>
          <p:cNvPr id="5" name="TextBox 4">
            <a:extLst>
              <a:ext uri="{FF2B5EF4-FFF2-40B4-BE49-F238E27FC236}">
                <a16:creationId xmlns:a16="http://schemas.microsoft.com/office/drawing/2014/main" id="{1E584962-804E-25D7-248F-91BD375532D0}"/>
              </a:ext>
            </a:extLst>
          </p:cNvPr>
          <p:cNvSpPr txBox="1"/>
          <p:nvPr/>
        </p:nvSpPr>
        <p:spPr>
          <a:xfrm>
            <a:off x="1111826" y="603615"/>
            <a:ext cx="9767456" cy="2308324"/>
          </a:xfrm>
          <a:prstGeom prst="rect">
            <a:avLst/>
          </a:prstGeom>
          <a:noFill/>
        </p:spPr>
        <p:txBody>
          <a:bodyPr wrap="square">
            <a:spAutoFit/>
          </a:bodyPr>
          <a:lstStyle/>
          <a:p>
            <a:pPr algn="l"/>
            <a:r>
              <a:rPr lang="en-US" b="1" i="0">
                <a:solidFill>
                  <a:srgbClr val="0D0D0D"/>
                </a:solidFill>
                <a:effectLst/>
                <a:highlight>
                  <a:srgbClr val="FFFFFF"/>
                </a:highlight>
                <a:latin typeface="ui-sans-serif"/>
              </a:rPr>
              <a:t>Continuous prompting</a:t>
            </a:r>
            <a:r>
              <a:rPr lang="en-US" b="0" i="0">
                <a:solidFill>
                  <a:srgbClr val="0D0D0D"/>
                </a:solidFill>
                <a:effectLst/>
                <a:highlight>
                  <a:srgbClr val="FFFFFF"/>
                </a:highlight>
                <a:latin typeface="ui-sans-serif"/>
              </a:rPr>
              <a:t> involves maintaining context across multiple prompts, allowing the conversation or task to build progressively. This approach is useful for complex tasks that require context retention, such as carrying on a conversation, multi-step problem-solving, or detailed storytelling.</a:t>
            </a:r>
          </a:p>
          <a:p>
            <a:pPr algn="l"/>
            <a:r>
              <a:rPr lang="en-US" b="1" i="0">
                <a:solidFill>
                  <a:srgbClr val="0D0D0D"/>
                </a:solidFill>
                <a:effectLst/>
                <a:highlight>
                  <a:srgbClr val="FFFFFF"/>
                </a:highlight>
                <a:latin typeface="ui-sans-serif"/>
              </a:rPr>
              <a:t>Characteristics:</a:t>
            </a:r>
          </a:p>
          <a:p>
            <a:pPr algn="l">
              <a:buFont typeface="+mj-lt"/>
              <a:buAutoNum type="arabicPeriod"/>
            </a:pPr>
            <a:r>
              <a:rPr lang="en-US" b="1" i="0">
                <a:solidFill>
                  <a:srgbClr val="0D0D0D"/>
                </a:solidFill>
                <a:effectLst/>
                <a:highlight>
                  <a:srgbClr val="FFFFFF"/>
                </a:highlight>
                <a:latin typeface="ui-sans-serif"/>
              </a:rPr>
              <a:t>Context Retention</a:t>
            </a:r>
            <a:r>
              <a:rPr lang="en-US" b="0" i="0">
                <a:solidFill>
                  <a:srgbClr val="0D0D0D"/>
                </a:solidFill>
                <a:effectLst/>
                <a:highlight>
                  <a:srgbClr val="FFFFFF"/>
                </a:highlight>
                <a:latin typeface="ui-sans-serif"/>
              </a:rPr>
              <a:t>: The model retains context from previous interactions.</a:t>
            </a:r>
          </a:p>
          <a:p>
            <a:pPr algn="l">
              <a:buFont typeface="+mj-lt"/>
              <a:buAutoNum type="arabicPeriod"/>
            </a:pPr>
            <a:r>
              <a:rPr lang="en-US" b="1" i="0">
                <a:solidFill>
                  <a:srgbClr val="0D0D0D"/>
                </a:solidFill>
                <a:effectLst/>
                <a:highlight>
                  <a:srgbClr val="FFFFFF"/>
                </a:highlight>
                <a:latin typeface="ui-sans-serif"/>
              </a:rPr>
              <a:t>Coherence</a:t>
            </a:r>
            <a:r>
              <a:rPr lang="en-US" b="0" i="0">
                <a:solidFill>
                  <a:srgbClr val="0D0D0D"/>
                </a:solidFill>
                <a:effectLst/>
                <a:highlight>
                  <a:srgbClr val="FFFFFF"/>
                </a:highlight>
                <a:latin typeface="ui-sans-serif"/>
              </a:rPr>
              <a:t>: Ensures coherence and continuity in the generated responses.</a:t>
            </a:r>
          </a:p>
          <a:p>
            <a:pPr algn="l">
              <a:buFont typeface="+mj-lt"/>
              <a:buAutoNum type="arabicPeriod"/>
            </a:pPr>
            <a:r>
              <a:rPr lang="en-US" b="1" i="0">
                <a:solidFill>
                  <a:srgbClr val="0D0D0D"/>
                </a:solidFill>
                <a:effectLst/>
                <a:highlight>
                  <a:srgbClr val="FFFFFF"/>
                </a:highlight>
                <a:latin typeface="ui-sans-serif"/>
              </a:rPr>
              <a:t>Complexity</a:t>
            </a:r>
            <a:r>
              <a:rPr lang="en-US" b="0" i="0">
                <a:solidFill>
                  <a:srgbClr val="0D0D0D"/>
                </a:solidFill>
                <a:effectLst/>
                <a:highlight>
                  <a:srgbClr val="FFFFFF"/>
                </a:highlight>
                <a:latin typeface="ui-sans-serif"/>
              </a:rPr>
              <a:t>: More complex to manage as it involves maintaining state and context across prompts.</a:t>
            </a:r>
          </a:p>
        </p:txBody>
      </p:sp>
      <p:sp>
        <p:nvSpPr>
          <p:cNvPr id="9" name="TextBox 8">
            <a:extLst>
              <a:ext uri="{FF2B5EF4-FFF2-40B4-BE49-F238E27FC236}">
                <a16:creationId xmlns:a16="http://schemas.microsoft.com/office/drawing/2014/main" id="{C26F4AED-95AC-AD8E-9513-93F1998966E7}"/>
              </a:ext>
            </a:extLst>
          </p:cNvPr>
          <p:cNvSpPr txBox="1"/>
          <p:nvPr/>
        </p:nvSpPr>
        <p:spPr>
          <a:xfrm>
            <a:off x="471053" y="2953612"/>
            <a:ext cx="11049002" cy="3416320"/>
          </a:xfrm>
          <a:prstGeom prst="rect">
            <a:avLst/>
          </a:prstGeom>
          <a:noFill/>
          <a:ln w="47625">
            <a:solidFill>
              <a:schemeClr val="accent1"/>
            </a:solidFill>
          </a:ln>
        </p:spPr>
        <p:txBody>
          <a:bodyPr wrap="square">
            <a:spAutoFit/>
          </a:bodyPr>
          <a:lstStyle/>
          <a:p>
            <a:r>
              <a:rPr lang="en-IN"/>
              <a:t>Prompt 1: "Tell me about renewable energy."</a:t>
            </a:r>
          </a:p>
          <a:p>
            <a:r>
              <a:rPr lang="en-IN"/>
              <a:t>Response 1: "Renewable energy comes from natural sources that are constantly replenished, such as sunlight, wind, and water."</a:t>
            </a:r>
          </a:p>
          <a:p>
            <a:endParaRPr lang="en-IN"/>
          </a:p>
          <a:p>
            <a:r>
              <a:rPr lang="en-IN"/>
              <a:t>Prompt 2: "What are the benefits of using renewable energy?"</a:t>
            </a:r>
          </a:p>
          <a:p>
            <a:r>
              <a:rPr lang="en-IN"/>
              <a:t>Response 2: "The benefits include reducing greenhouse gas emissions, decreasing air pollution, and providing sustainable energy sources."</a:t>
            </a:r>
          </a:p>
          <a:p>
            <a:endParaRPr lang="en-IN"/>
          </a:p>
          <a:p>
            <a:r>
              <a:rPr lang="en-IN"/>
              <a:t>Prompt 3: "Can you explain how solar panels work?"</a:t>
            </a:r>
          </a:p>
          <a:p>
            <a:r>
              <a:rPr lang="en-IN"/>
              <a:t>Response 3: "Solar panels convert sunlight into electricity using photovoltaic cells. These cells absorb sunlight and generate an electric current through the photovoltaic effect."</a:t>
            </a:r>
          </a:p>
          <a:p>
            <a:endParaRPr lang="en-IN"/>
          </a:p>
        </p:txBody>
      </p:sp>
    </p:spTree>
    <p:extLst>
      <p:ext uri="{BB962C8B-B14F-4D97-AF65-F5344CB8AC3E}">
        <p14:creationId xmlns:p14="http://schemas.microsoft.com/office/powerpoint/2010/main" val="3817330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A7DD3BB-0EC4-4677-C432-ED01B5D73183}"/>
            </a:ext>
          </a:extLst>
        </p:cNvPr>
        <p:cNvGrpSpPr/>
        <p:nvPr/>
      </p:nvGrpSpPr>
      <p:grpSpPr>
        <a:xfrm>
          <a:off x="0" y="0"/>
          <a:ext cx="0" cy="0"/>
          <a:chOff x="0" y="0"/>
          <a:chExt cx="0" cy="0"/>
        </a:xfrm>
      </p:grpSpPr>
      <p:pic>
        <p:nvPicPr>
          <p:cNvPr id="2" name="Picture 1" descr="A graph of different colored lines&#10;&#10;AI-generated content may be incorrect.">
            <a:extLst>
              <a:ext uri="{FF2B5EF4-FFF2-40B4-BE49-F238E27FC236}">
                <a16:creationId xmlns:a16="http://schemas.microsoft.com/office/drawing/2014/main" id="{DB778D22-E86B-7DD4-017A-84DFDEE48442}"/>
              </a:ext>
            </a:extLst>
          </p:cNvPr>
          <p:cNvPicPr>
            <a:picLocks noChangeAspect="1"/>
          </p:cNvPicPr>
          <p:nvPr/>
        </p:nvPicPr>
        <p:blipFill>
          <a:blip r:embed="rId2"/>
          <a:stretch>
            <a:fillRect/>
          </a:stretch>
        </p:blipFill>
        <p:spPr>
          <a:xfrm>
            <a:off x="3627089" y="1072680"/>
            <a:ext cx="8146196" cy="4908082"/>
          </a:xfrm>
          <a:prstGeom prst="rect">
            <a:avLst/>
          </a:prstGeom>
          <a:noFill/>
        </p:spPr>
      </p:pic>
      <p:sp>
        <p:nvSpPr>
          <p:cNvPr id="3" name="Title 2">
            <a:extLst>
              <a:ext uri="{FF2B5EF4-FFF2-40B4-BE49-F238E27FC236}">
                <a16:creationId xmlns:a16="http://schemas.microsoft.com/office/drawing/2014/main" id="{669B9BA8-1775-F847-2636-9A25B4DFEC08}"/>
              </a:ext>
            </a:extLst>
          </p:cNvPr>
          <p:cNvSpPr>
            <a:spLocks noGrp="1"/>
          </p:cNvSpPr>
          <p:nvPr>
            <p:ph type="title"/>
          </p:nvPr>
        </p:nvSpPr>
        <p:spPr>
          <a:xfrm>
            <a:off x="571499" y="348662"/>
            <a:ext cx="11209376" cy="464000"/>
          </a:xfrm>
        </p:spPr>
        <p:txBody>
          <a:bodyPr anchor="ctr">
            <a:normAutofit/>
          </a:bodyPr>
          <a:lstStyle/>
          <a:p>
            <a:r>
              <a:rPr lang="en-US" sz="2700"/>
              <a:t>Rise of In-context Learning</a:t>
            </a:r>
          </a:p>
        </p:txBody>
      </p:sp>
      <p:sp>
        <p:nvSpPr>
          <p:cNvPr id="4" name="TextBox 3">
            <a:extLst>
              <a:ext uri="{FF2B5EF4-FFF2-40B4-BE49-F238E27FC236}">
                <a16:creationId xmlns:a16="http://schemas.microsoft.com/office/drawing/2014/main" id="{5D27EA13-18F6-F3FB-5293-93BFD7669A9F}"/>
              </a:ext>
            </a:extLst>
          </p:cNvPr>
          <p:cNvSpPr txBox="1"/>
          <p:nvPr/>
        </p:nvSpPr>
        <p:spPr>
          <a:xfrm>
            <a:off x="488197" y="1069383"/>
            <a:ext cx="2743200" cy="1754326"/>
          </a:xfrm>
          <a:prstGeom prst="rect">
            <a:avLst/>
          </a:prstGeom>
          <a:solidFill>
            <a:schemeClr val="accent2">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models learn from </a:t>
            </a:r>
            <a:r>
              <a:rPr lang="en-US" b="1"/>
              <a:t>examples directly embedded in the prompt</a:t>
            </a:r>
            <a:r>
              <a:rPr lang="en-US"/>
              <a:t> rather than requiring additional training or fine-tuning</a:t>
            </a:r>
          </a:p>
        </p:txBody>
      </p:sp>
      <p:sp>
        <p:nvSpPr>
          <p:cNvPr id="5" name="TextBox 4">
            <a:extLst>
              <a:ext uri="{FF2B5EF4-FFF2-40B4-BE49-F238E27FC236}">
                <a16:creationId xmlns:a16="http://schemas.microsoft.com/office/drawing/2014/main" id="{16A40287-D1C2-65C4-08BF-74B71F38AB47}"/>
              </a:ext>
            </a:extLst>
          </p:cNvPr>
          <p:cNvSpPr txBox="1"/>
          <p:nvPr/>
        </p:nvSpPr>
        <p:spPr>
          <a:xfrm>
            <a:off x="565688" y="3394129"/>
            <a:ext cx="2743200" cy="2585323"/>
          </a:xfrm>
          <a:prstGeom prst="rect">
            <a:avLst/>
          </a:prstGeom>
          <a:solidFill>
            <a:schemeClr val="accent2">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
              <a:buChar char="•"/>
            </a:pPr>
            <a:r>
              <a:rPr lang="en-US" b="1"/>
              <a:t>Quick adaptation</a:t>
            </a:r>
            <a:r>
              <a:rPr lang="en-US"/>
              <a:t> to new tasks or domains with minimal input.</a:t>
            </a:r>
          </a:p>
          <a:p>
            <a:pPr marL="228600" indent="-228600">
              <a:buFont typeface=""/>
              <a:buChar char="•"/>
            </a:pPr>
            <a:r>
              <a:rPr lang="en-US" b="1"/>
              <a:t>No need for retraining</a:t>
            </a:r>
            <a:r>
              <a:rPr lang="en-US"/>
              <a:t> or fine-tuning.</a:t>
            </a:r>
          </a:p>
          <a:p>
            <a:pPr marL="228600" indent="-228600">
              <a:buFont typeface=""/>
              <a:buChar char="•"/>
            </a:pPr>
            <a:r>
              <a:rPr lang="en-US"/>
              <a:t>Can be used for </a:t>
            </a:r>
            <a:r>
              <a:rPr lang="en-US" b="1"/>
              <a:t>a wide range of tasks</a:t>
            </a:r>
            <a:r>
              <a:rPr lang="en-US"/>
              <a:t> by providing sufficient examples.</a:t>
            </a:r>
          </a:p>
        </p:txBody>
      </p:sp>
    </p:spTree>
    <p:extLst>
      <p:ext uri="{BB962C8B-B14F-4D97-AF65-F5344CB8AC3E}">
        <p14:creationId xmlns:p14="http://schemas.microsoft.com/office/powerpoint/2010/main" val="390570596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9E23328-02FB-5DE7-48A1-0200B55C6FC4}"/>
              </a:ext>
            </a:extLst>
          </p:cNvPr>
          <p:cNvSpPr>
            <a:spLocks noGrp="1"/>
          </p:cNvSpPr>
          <p:nvPr>
            <p:ph type="title"/>
          </p:nvPr>
        </p:nvSpPr>
        <p:spPr>
          <a:xfrm>
            <a:off x="571500" y="349250"/>
            <a:ext cx="11209338" cy="463550"/>
          </a:xfrm>
        </p:spPr>
        <p:txBody>
          <a:bodyPr/>
          <a:lstStyle/>
          <a:p>
            <a:r>
              <a:rPr lang="en-IN"/>
              <a:t>Shape prompt : Cloze prompt , Prefix prompt</a:t>
            </a:r>
          </a:p>
        </p:txBody>
      </p:sp>
      <p:sp>
        <p:nvSpPr>
          <p:cNvPr id="9" name="TextBox 8">
            <a:extLst>
              <a:ext uri="{FF2B5EF4-FFF2-40B4-BE49-F238E27FC236}">
                <a16:creationId xmlns:a16="http://schemas.microsoft.com/office/drawing/2014/main" id="{13AD24DE-4D43-B383-F2FF-6F9882040DB2}"/>
              </a:ext>
            </a:extLst>
          </p:cNvPr>
          <p:cNvSpPr txBox="1"/>
          <p:nvPr/>
        </p:nvSpPr>
        <p:spPr>
          <a:xfrm>
            <a:off x="2800350" y="1137256"/>
            <a:ext cx="6109854" cy="1815882"/>
          </a:xfrm>
          <a:prstGeom prst="rect">
            <a:avLst/>
          </a:prstGeom>
          <a:noFill/>
          <a:ln w="44450">
            <a:solidFill>
              <a:schemeClr val="accent1"/>
            </a:solidFill>
          </a:ln>
        </p:spPr>
        <p:txBody>
          <a:bodyPr wrap="square">
            <a:spAutoFit/>
          </a:bodyPr>
          <a:lstStyle/>
          <a:p>
            <a:r>
              <a:rPr lang="en-US" sz="2800" b="1" i="0">
                <a:solidFill>
                  <a:srgbClr val="C00000"/>
                </a:solidFill>
                <a:effectLst/>
                <a:latin typeface="-apple-system"/>
              </a:rPr>
              <a:t>Cloze prompts </a:t>
            </a:r>
            <a:r>
              <a:rPr lang="en-US" sz="2800" b="0" i="0">
                <a:effectLst/>
                <a:latin typeface="-apple-system"/>
              </a:rPr>
              <a:t>are distinctively structured to include </a:t>
            </a:r>
            <a:r>
              <a:rPr lang="en-US" sz="2800" b="1" i="0">
                <a:solidFill>
                  <a:srgbClr val="0070C0"/>
                </a:solidFill>
                <a:effectLst/>
                <a:latin typeface="-apple-system"/>
              </a:rPr>
              <a:t>blanks</a:t>
            </a:r>
            <a:r>
              <a:rPr lang="en-US" sz="2800" b="0" i="0">
                <a:effectLst/>
                <a:latin typeface="-apple-system"/>
              </a:rPr>
              <a:t> or missing words within a text string, posing a </a:t>
            </a:r>
            <a:r>
              <a:rPr lang="en-US" sz="2800" b="1" i="0">
                <a:solidFill>
                  <a:srgbClr val="0070C0"/>
                </a:solidFill>
                <a:effectLst/>
                <a:latin typeface="-apple-system"/>
              </a:rPr>
              <a:t>fill-in-the-blank type </a:t>
            </a:r>
            <a:r>
              <a:rPr lang="en-US" sz="2800" b="0" i="0">
                <a:effectLst/>
                <a:latin typeface="-apple-system"/>
              </a:rPr>
              <a:t>challenge to LLMs.</a:t>
            </a:r>
            <a:endParaRPr lang="en-IN" sz="2800"/>
          </a:p>
        </p:txBody>
      </p:sp>
      <p:sp>
        <p:nvSpPr>
          <p:cNvPr id="11" name="TextBox 10">
            <a:extLst>
              <a:ext uri="{FF2B5EF4-FFF2-40B4-BE49-F238E27FC236}">
                <a16:creationId xmlns:a16="http://schemas.microsoft.com/office/drawing/2014/main" id="{AC8BD620-C884-F6B8-F54D-AF629A905DE7}"/>
              </a:ext>
            </a:extLst>
          </p:cNvPr>
          <p:cNvSpPr txBox="1"/>
          <p:nvPr/>
        </p:nvSpPr>
        <p:spPr>
          <a:xfrm>
            <a:off x="1676401" y="3429000"/>
            <a:ext cx="9171708" cy="1938992"/>
          </a:xfrm>
          <a:prstGeom prst="rect">
            <a:avLst/>
          </a:prstGeom>
          <a:noFill/>
          <a:ln w="47625">
            <a:solidFill>
              <a:schemeClr val="accent1"/>
            </a:solidFill>
          </a:ln>
        </p:spPr>
        <p:txBody>
          <a:bodyPr wrap="square">
            <a:spAutoFit/>
          </a:bodyPr>
          <a:lstStyle/>
          <a:p>
            <a:r>
              <a:rPr lang="en-US" sz="2400" b="1" i="0">
                <a:solidFill>
                  <a:srgbClr val="C00000"/>
                </a:solidFill>
                <a:effectLst/>
                <a:latin typeface="-apple-system"/>
              </a:rPr>
              <a:t>Prefix prompts</a:t>
            </a:r>
            <a:r>
              <a:rPr lang="en-US" sz="2400" b="0" i="0">
                <a:effectLst/>
                <a:latin typeface="-apple-system"/>
              </a:rPr>
              <a:t>, in contrast to cloze prompts, offer a unique approach particularly well-suited for generative tasks and applications involving standard auto-regressive LLMs. These prompts are designed to provide the </a:t>
            </a:r>
            <a:r>
              <a:rPr lang="en-US" sz="2400" b="1" i="0">
                <a:solidFill>
                  <a:srgbClr val="0070C0"/>
                </a:solidFill>
                <a:effectLst/>
                <a:latin typeface="-apple-system"/>
              </a:rPr>
              <a:t>beginning, or the prefix, of a text string</a:t>
            </a:r>
            <a:r>
              <a:rPr lang="en-US" sz="2400" b="0" i="0">
                <a:effectLst/>
                <a:latin typeface="-apple-system"/>
              </a:rPr>
              <a:t>, which aligns well with the sequential processing capabilities of these models.</a:t>
            </a:r>
            <a:endParaRPr lang="en-IN" sz="2400"/>
          </a:p>
        </p:txBody>
      </p:sp>
    </p:spTree>
    <p:extLst>
      <p:ext uri="{BB962C8B-B14F-4D97-AF65-F5344CB8AC3E}">
        <p14:creationId xmlns:p14="http://schemas.microsoft.com/office/powerpoint/2010/main" val="27877218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4B1A060-3B29-9B71-B76F-45E101F9F25D}"/>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32900B3E-C12D-7EC7-B90D-E580575B93B6}"/>
              </a:ext>
            </a:extLst>
          </p:cNvPr>
          <p:cNvSpPr>
            <a:spLocks noGrp="1"/>
          </p:cNvSpPr>
          <p:nvPr>
            <p:ph type="title"/>
          </p:nvPr>
        </p:nvSpPr>
        <p:spPr/>
        <p:txBody>
          <a:bodyPr/>
          <a:lstStyle/>
          <a:p>
            <a:r>
              <a:rPr lang="en-IN"/>
              <a:t>Shape prompt : Cloze prompt , Prefix prompt</a:t>
            </a:r>
          </a:p>
        </p:txBody>
      </p:sp>
      <p:pic>
        <p:nvPicPr>
          <p:cNvPr id="1026" name="Picture 2" descr="Refer to caption">
            <a:extLst>
              <a:ext uri="{FF2B5EF4-FFF2-40B4-BE49-F238E27FC236}">
                <a16:creationId xmlns:a16="http://schemas.microsoft.com/office/drawing/2014/main" id="{7D39D0BC-E35F-0AEC-65E3-7ACB46E0A8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2163" y="1162607"/>
            <a:ext cx="7162799" cy="364761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27528FD-9C52-9794-FC43-2ECC050D4709}"/>
              </a:ext>
            </a:extLst>
          </p:cNvPr>
          <p:cNvSpPr txBox="1"/>
          <p:nvPr/>
        </p:nvSpPr>
        <p:spPr>
          <a:xfrm>
            <a:off x="316239" y="1137256"/>
            <a:ext cx="4301837" cy="4801314"/>
          </a:xfrm>
          <a:prstGeom prst="rect">
            <a:avLst/>
          </a:prstGeom>
          <a:noFill/>
        </p:spPr>
        <p:txBody>
          <a:bodyPr wrap="square">
            <a:spAutoFit/>
          </a:bodyPr>
          <a:lstStyle/>
          <a:p>
            <a:r>
              <a:rPr lang="en-IN"/>
              <a:t>Prompt engineering refers to the process of creating a </a:t>
            </a:r>
            <a:r>
              <a:rPr lang="en-IN" b="1">
                <a:solidFill>
                  <a:srgbClr val="C00000"/>
                </a:solidFill>
              </a:rPr>
              <a:t>prompt function </a:t>
            </a:r>
            <a:r>
              <a:rPr lang="en-IN"/>
              <a:t>that guides a model to perform effectively in downstream tasks. </a:t>
            </a:r>
          </a:p>
          <a:p>
            <a:r>
              <a:rPr lang="en-IN"/>
              <a:t>This process typically involves two steps.</a:t>
            </a:r>
          </a:p>
          <a:p>
            <a:endParaRPr lang="en-IN"/>
          </a:p>
          <a:p>
            <a:r>
              <a:rPr lang="en-IN"/>
              <a:t> First, a template is applied, which is a text string that contains two slots: </a:t>
            </a:r>
          </a:p>
          <a:p>
            <a:pPr marL="285750" indent="-285750">
              <a:buFont typeface="Arial" panose="020B0604020202020204" pitchFamily="34" charset="0"/>
              <a:buChar char="•"/>
            </a:pPr>
            <a:r>
              <a:rPr lang="en-IN"/>
              <a:t>an input slot [X] for the input text x and </a:t>
            </a:r>
          </a:p>
          <a:p>
            <a:pPr marL="285750" indent="-285750">
              <a:buFont typeface="Arial" panose="020B0604020202020204" pitchFamily="34" charset="0"/>
              <a:buChar char="•"/>
            </a:pPr>
            <a:r>
              <a:rPr lang="en-IN"/>
              <a:t>an answer slot [Z] for the intermediately generated answer text z</a:t>
            </a:r>
          </a:p>
          <a:p>
            <a:endParaRPr lang="en-IN"/>
          </a:p>
          <a:p>
            <a:r>
              <a:rPr lang="en-IN"/>
              <a:t> that will later be mapped into the final output y.</a:t>
            </a:r>
          </a:p>
          <a:p>
            <a:endParaRPr lang="en-IN"/>
          </a:p>
          <a:p>
            <a:r>
              <a:rPr lang="en-IN"/>
              <a:t> Then, the input slot [X] is filled with the input text x.</a:t>
            </a:r>
          </a:p>
        </p:txBody>
      </p:sp>
      <p:sp>
        <p:nvSpPr>
          <p:cNvPr id="10" name="TextBox 9">
            <a:extLst>
              <a:ext uri="{FF2B5EF4-FFF2-40B4-BE49-F238E27FC236}">
                <a16:creationId xmlns:a16="http://schemas.microsoft.com/office/drawing/2014/main" id="{A47D3063-16A6-6CA0-CE39-0C237EFD7AE9}"/>
              </a:ext>
            </a:extLst>
          </p:cNvPr>
          <p:cNvSpPr txBox="1"/>
          <p:nvPr/>
        </p:nvSpPr>
        <p:spPr>
          <a:xfrm>
            <a:off x="5144548" y="4998683"/>
            <a:ext cx="6109854" cy="923330"/>
          </a:xfrm>
          <a:prstGeom prst="rect">
            <a:avLst/>
          </a:prstGeom>
          <a:noFill/>
        </p:spPr>
        <p:txBody>
          <a:bodyPr wrap="square">
            <a:spAutoFit/>
          </a:bodyPr>
          <a:lstStyle/>
          <a:p>
            <a:r>
              <a:rPr lang="en-IN"/>
              <a:t>you can explicitly mention the template in your code using placeholders such as [], {}, or other markers to indicate where dynamic content should be inserted</a:t>
            </a:r>
          </a:p>
        </p:txBody>
      </p:sp>
    </p:spTree>
    <p:extLst>
      <p:ext uri="{BB962C8B-B14F-4D97-AF65-F5344CB8AC3E}">
        <p14:creationId xmlns:p14="http://schemas.microsoft.com/office/powerpoint/2010/main" val="208523147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A44A10-004A-E0C4-B335-AB2442CA9A8A}"/>
              </a:ext>
            </a:extLst>
          </p:cNvPr>
          <p:cNvSpPr>
            <a:spLocks noGrp="1"/>
          </p:cNvSpPr>
          <p:nvPr>
            <p:ph type="title"/>
          </p:nvPr>
        </p:nvSpPr>
        <p:spPr/>
        <p:txBody>
          <a:bodyPr/>
          <a:lstStyle/>
          <a:p>
            <a:r>
              <a:rPr lang="en-US" b="1" i="0">
                <a:solidFill>
                  <a:srgbClr val="0D0D0D"/>
                </a:solidFill>
                <a:effectLst/>
                <a:highlight>
                  <a:srgbClr val="FFFFFF"/>
                </a:highlight>
                <a:latin typeface="ui-sans-serif"/>
              </a:rPr>
              <a:t>Cloze Prefix Prompt Engineering</a:t>
            </a:r>
            <a:endParaRPr lang="en-IN"/>
          </a:p>
        </p:txBody>
      </p:sp>
      <p:sp>
        <p:nvSpPr>
          <p:cNvPr id="5" name="TextBox 4">
            <a:extLst>
              <a:ext uri="{FF2B5EF4-FFF2-40B4-BE49-F238E27FC236}">
                <a16:creationId xmlns:a16="http://schemas.microsoft.com/office/drawing/2014/main" id="{1B96CC98-9644-4CBB-B9B8-F2EFBD2E964F}"/>
              </a:ext>
            </a:extLst>
          </p:cNvPr>
          <p:cNvSpPr txBox="1"/>
          <p:nvPr/>
        </p:nvSpPr>
        <p:spPr>
          <a:xfrm>
            <a:off x="571499" y="1199232"/>
            <a:ext cx="11357264" cy="1754326"/>
          </a:xfrm>
          <a:prstGeom prst="rect">
            <a:avLst/>
          </a:prstGeom>
          <a:noFill/>
        </p:spPr>
        <p:txBody>
          <a:bodyPr wrap="square">
            <a:spAutoFit/>
          </a:bodyPr>
          <a:lstStyle/>
          <a:p>
            <a:pPr algn="l"/>
            <a:r>
              <a:rPr lang="en-US" b="1" i="0">
                <a:solidFill>
                  <a:srgbClr val="0D0D0D"/>
                </a:solidFill>
                <a:effectLst/>
                <a:highlight>
                  <a:srgbClr val="FFFFFF"/>
                </a:highlight>
                <a:latin typeface="ui-sans-serif"/>
              </a:rPr>
              <a:t>Steps for Cloze Prefix Prompt Engineering</a:t>
            </a:r>
          </a:p>
          <a:p>
            <a:pPr algn="l">
              <a:buFont typeface="+mj-lt"/>
              <a:buAutoNum type="arabicPeriod"/>
            </a:pPr>
            <a:r>
              <a:rPr lang="en-US" b="1" i="0">
                <a:solidFill>
                  <a:srgbClr val="0D0D0D"/>
                </a:solidFill>
                <a:effectLst/>
                <a:highlight>
                  <a:srgbClr val="FFFFFF"/>
                </a:highlight>
                <a:latin typeface="ui-sans-serif"/>
              </a:rPr>
              <a:t>Define the Task</a:t>
            </a:r>
            <a:r>
              <a:rPr lang="en-US" b="0" i="0">
                <a:solidFill>
                  <a:srgbClr val="0D0D0D"/>
                </a:solidFill>
                <a:effectLst/>
                <a:highlight>
                  <a:srgbClr val="FFFFFF"/>
                </a:highlight>
                <a:latin typeface="ui-sans-serif"/>
              </a:rPr>
              <a:t>: Identify what you want the model to do (e.g., complete a sentence, answer a question, translate text).</a:t>
            </a:r>
          </a:p>
          <a:p>
            <a:pPr algn="l">
              <a:buFont typeface="+mj-lt"/>
              <a:buAutoNum type="arabicPeriod"/>
            </a:pPr>
            <a:r>
              <a:rPr lang="en-US" b="1" i="0">
                <a:solidFill>
                  <a:srgbClr val="0D0D0D"/>
                </a:solidFill>
                <a:effectLst/>
                <a:highlight>
                  <a:srgbClr val="FFFFFF"/>
                </a:highlight>
                <a:latin typeface="ui-sans-serif"/>
              </a:rPr>
              <a:t>Create the Prefix</a:t>
            </a:r>
            <a:r>
              <a:rPr lang="en-US" b="0" i="0">
                <a:solidFill>
                  <a:srgbClr val="0D0D0D"/>
                </a:solidFill>
                <a:effectLst/>
                <a:highlight>
                  <a:srgbClr val="FFFFFF"/>
                </a:highlight>
                <a:latin typeface="ui-sans-serif"/>
              </a:rPr>
              <a:t>: Write the initial part of the text that provides sufficient context for the model.</a:t>
            </a:r>
          </a:p>
          <a:p>
            <a:pPr algn="l">
              <a:buFont typeface="+mj-lt"/>
              <a:buAutoNum type="arabicPeriod"/>
            </a:pPr>
            <a:r>
              <a:rPr lang="en-US" b="1" i="0">
                <a:solidFill>
                  <a:srgbClr val="0D0D0D"/>
                </a:solidFill>
                <a:effectLst/>
                <a:highlight>
                  <a:srgbClr val="FFFFFF"/>
                </a:highlight>
                <a:latin typeface="ui-sans-serif"/>
              </a:rPr>
              <a:t>Insert the Cloze</a:t>
            </a:r>
            <a:r>
              <a:rPr lang="en-US" b="0" i="0">
                <a:solidFill>
                  <a:srgbClr val="0D0D0D"/>
                </a:solidFill>
                <a:effectLst/>
                <a:highlight>
                  <a:srgbClr val="FFFFFF"/>
                </a:highlight>
                <a:latin typeface="ui-sans-serif"/>
              </a:rPr>
              <a:t>: Leave a blank or specify a placeholder where the model should provide the missing information.</a:t>
            </a:r>
          </a:p>
          <a:p>
            <a:pPr algn="l">
              <a:buFont typeface="+mj-lt"/>
              <a:buAutoNum type="arabicPeriod"/>
            </a:pPr>
            <a:r>
              <a:rPr lang="en-US" b="1" i="0">
                <a:solidFill>
                  <a:srgbClr val="0D0D0D"/>
                </a:solidFill>
                <a:effectLst/>
                <a:highlight>
                  <a:srgbClr val="FFFFFF"/>
                </a:highlight>
                <a:latin typeface="ui-sans-serif"/>
              </a:rPr>
              <a:t>Refine the Prompt</a:t>
            </a:r>
            <a:r>
              <a:rPr lang="en-US" b="0" i="0">
                <a:solidFill>
                  <a:srgbClr val="0D0D0D"/>
                </a:solidFill>
                <a:effectLst/>
                <a:highlight>
                  <a:srgbClr val="FFFFFF"/>
                </a:highlight>
                <a:latin typeface="ui-sans-serif"/>
              </a:rPr>
              <a:t>: Ensure the prompt is clear and concise to guide the model effectively.</a:t>
            </a:r>
          </a:p>
        </p:txBody>
      </p:sp>
      <p:sp>
        <p:nvSpPr>
          <p:cNvPr id="7" name="TextBox 6">
            <a:extLst>
              <a:ext uri="{FF2B5EF4-FFF2-40B4-BE49-F238E27FC236}">
                <a16:creationId xmlns:a16="http://schemas.microsoft.com/office/drawing/2014/main" id="{FC173886-CD13-B7B2-8DC2-F600F2988A99}"/>
              </a:ext>
            </a:extLst>
          </p:cNvPr>
          <p:cNvSpPr txBox="1"/>
          <p:nvPr/>
        </p:nvSpPr>
        <p:spPr>
          <a:xfrm>
            <a:off x="3335481" y="2947813"/>
            <a:ext cx="6109854" cy="1477328"/>
          </a:xfrm>
          <a:prstGeom prst="rect">
            <a:avLst/>
          </a:prstGeom>
          <a:noFill/>
        </p:spPr>
        <p:txBody>
          <a:bodyPr wrap="square">
            <a:spAutoFit/>
          </a:bodyPr>
          <a:lstStyle/>
          <a:p>
            <a:pPr algn="l"/>
            <a:r>
              <a:rPr lang="en-US" b="1" i="0">
                <a:solidFill>
                  <a:srgbClr val="0D0D0D"/>
                </a:solidFill>
                <a:effectLst/>
                <a:highlight>
                  <a:srgbClr val="FFFFFF"/>
                </a:highlight>
                <a:latin typeface="ui-sans-serif"/>
              </a:rPr>
              <a:t>Structure of Cloze Prefix Prompts</a:t>
            </a:r>
          </a:p>
          <a:p>
            <a:pPr algn="l">
              <a:buFont typeface="+mj-lt"/>
              <a:buAutoNum type="arabicPeriod"/>
            </a:pPr>
            <a:r>
              <a:rPr lang="en-US" b="1" i="0">
                <a:solidFill>
                  <a:srgbClr val="0D0D0D"/>
                </a:solidFill>
                <a:effectLst/>
                <a:highlight>
                  <a:srgbClr val="FFFFFF"/>
                </a:highlight>
                <a:latin typeface="ui-sans-serif"/>
              </a:rPr>
              <a:t>Prefix</a:t>
            </a:r>
            <a:r>
              <a:rPr lang="en-US" b="0" i="0">
                <a:solidFill>
                  <a:srgbClr val="0D0D0D"/>
                </a:solidFill>
                <a:effectLst/>
                <a:highlight>
                  <a:srgbClr val="FFFFFF"/>
                </a:highlight>
                <a:latin typeface="ui-sans-serif"/>
              </a:rPr>
              <a:t>: The beginning portion of the text, which sets up the context or the start of the sentence.</a:t>
            </a:r>
          </a:p>
          <a:p>
            <a:pPr algn="l">
              <a:buFont typeface="+mj-lt"/>
              <a:buAutoNum type="arabicPeriod"/>
            </a:pPr>
            <a:r>
              <a:rPr lang="en-US" b="1" i="0">
                <a:solidFill>
                  <a:srgbClr val="0D0D0D"/>
                </a:solidFill>
                <a:effectLst/>
                <a:highlight>
                  <a:srgbClr val="FFFFFF"/>
                </a:highlight>
                <a:latin typeface="ui-sans-serif"/>
              </a:rPr>
              <a:t>Cloze</a:t>
            </a:r>
            <a:r>
              <a:rPr lang="en-US" b="0" i="0">
                <a:solidFill>
                  <a:srgbClr val="0D0D0D"/>
                </a:solidFill>
                <a:effectLst/>
                <a:highlight>
                  <a:srgbClr val="FFFFFF"/>
                </a:highlight>
                <a:latin typeface="ui-sans-serif"/>
              </a:rPr>
              <a:t>: The blank or missing part that the model needs to fill in.</a:t>
            </a:r>
          </a:p>
        </p:txBody>
      </p:sp>
    </p:spTree>
    <p:extLst>
      <p:ext uri="{BB962C8B-B14F-4D97-AF65-F5344CB8AC3E}">
        <p14:creationId xmlns:p14="http://schemas.microsoft.com/office/powerpoint/2010/main" val="24719912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16DA6E3-75BC-F722-57E8-0B3995E47BB8}"/>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06891195-DA68-19B4-7B3F-7D17242DA7CF}"/>
              </a:ext>
            </a:extLst>
          </p:cNvPr>
          <p:cNvSpPr>
            <a:spLocks noGrp="1"/>
          </p:cNvSpPr>
          <p:nvPr>
            <p:ph type="title"/>
          </p:nvPr>
        </p:nvSpPr>
        <p:spPr>
          <a:xfrm>
            <a:off x="904008" y="186365"/>
            <a:ext cx="11209376" cy="464000"/>
          </a:xfrm>
        </p:spPr>
        <p:txBody>
          <a:bodyPr/>
          <a:lstStyle/>
          <a:p>
            <a:r>
              <a:rPr lang="en-US" b="1" i="0">
                <a:solidFill>
                  <a:srgbClr val="0D0D0D"/>
                </a:solidFill>
                <a:effectLst/>
                <a:highlight>
                  <a:srgbClr val="FFFFFF"/>
                </a:highlight>
                <a:latin typeface="ui-sans-serif"/>
              </a:rPr>
              <a:t>Cloze Prefix Prompt Engineering- examples</a:t>
            </a:r>
            <a:endParaRPr lang="en-IN"/>
          </a:p>
        </p:txBody>
      </p:sp>
      <p:sp>
        <p:nvSpPr>
          <p:cNvPr id="5" name="TextBox 4">
            <a:extLst>
              <a:ext uri="{FF2B5EF4-FFF2-40B4-BE49-F238E27FC236}">
                <a16:creationId xmlns:a16="http://schemas.microsoft.com/office/drawing/2014/main" id="{448E695E-280B-C3AA-A238-D60E129D7E55}"/>
              </a:ext>
            </a:extLst>
          </p:cNvPr>
          <p:cNvSpPr txBox="1"/>
          <p:nvPr/>
        </p:nvSpPr>
        <p:spPr>
          <a:xfrm>
            <a:off x="571499" y="812662"/>
            <a:ext cx="4842165" cy="1477328"/>
          </a:xfrm>
          <a:prstGeom prst="rect">
            <a:avLst/>
          </a:prstGeom>
          <a:noFill/>
        </p:spPr>
        <p:txBody>
          <a:bodyPr wrap="square">
            <a:spAutoFit/>
          </a:bodyPr>
          <a:lstStyle/>
          <a:p>
            <a:pPr algn="l"/>
            <a:r>
              <a:rPr lang="en-US" b="1" i="0">
                <a:solidFill>
                  <a:srgbClr val="0D0D0D"/>
                </a:solidFill>
                <a:effectLst/>
                <a:highlight>
                  <a:srgbClr val="FFFFFF"/>
                </a:highlight>
                <a:latin typeface="ui-sans-serif"/>
              </a:rPr>
              <a:t>Text Completion</a:t>
            </a:r>
          </a:p>
          <a:p>
            <a:pPr algn="l">
              <a:buFont typeface="Arial" panose="020B0604020202020204" pitchFamily="34" charset="0"/>
              <a:buChar char="•"/>
            </a:pPr>
            <a:r>
              <a:rPr lang="en-US" b="1" i="0">
                <a:solidFill>
                  <a:srgbClr val="0D0D0D"/>
                </a:solidFill>
                <a:effectLst/>
                <a:highlight>
                  <a:srgbClr val="FFFFFF"/>
                </a:highlight>
                <a:latin typeface="ui-sans-serif"/>
              </a:rPr>
              <a:t>Prefix</a:t>
            </a:r>
            <a:r>
              <a:rPr lang="en-US" b="0" i="0">
                <a:solidFill>
                  <a:srgbClr val="0D0D0D"/>
                </a:solidFill>
                <a:effectLst/>
                <a:highlight>
                  <a:srgbClr val="FFFFFF"/>
                </a:highlight>
                <a:latin typeface="ui-sans-serif"/>
              </a:rPr>
              <a:t>: "The quick brown fox"</a:t>
            </a:r>
          </a:p>
          <a:p>
            <a:pPr algn="l">
              <a:buFont typeface="Arial" panose="020B0604020202020204" pitchFamily="34" charset="0"/>
              <a:buChar char="•"/>
            </a:pPr>
            <a:r>
              <a:rPr lang="en-US" b="1" i="0">
                <a:solidFill>
                  <a:srgbClr val="0D0D0D"/>
                </a:solidFill>
                <a:effectLst/>
                <a:highlight>
                  <a:srgbClr val="FFFFFF"/>
                </a:highlight>
                <a:latin typeface="ui-sans-serif"/>
              </a:rPr>
              <a:t>Cloze</a:t>
            </a:r>
            <a:r>
              <a:rPr lang="en-US" b="0" i="0">
                <a:solidFill>
                  <a:srgbClr val="0D0D0D"/>
                </a:solidFill>
                <a:effectLst/>
                <a:highlight>
                  <a:srgbClr val="FFFFFF"/>
                </a:highlight>
                <a:latin typeface="ui-sans-serif"/>
              </a:rPr>
              <a:t>: "... jumps over the lazy dog."</a:t>
            </a:r>
          </a:p>
          <a:p>
            <a:pPr algn="l"/>
            <a:r>
              <a:rPr lang="en-US" b="0" i="0">
                <a:solidFill>
                  <a:srgbClr val="0D0D0D"/>
                </a:solidFill>
                <a:effectLst/>
                <a:highlight>
                  <a:srgbClr val="FFFFFF"/>
                </a:highlight>
                <a:latin typeface="ui-sans-serif"/>
              </a:rPr>
              <a:t>Prompt: "The quick brown fox ___" </a:t>
            </a:r>
          </a:p>
          <a:p>
            <a:pPr algn="l"/>
            <a:r>
              <a:rPr lang="en-US" b="0" i="0">
                <a:solidFill>
                  <a:srgbClr val="0D0D0D"/>
                </a:solidFill>
                <a:effectLst/>
                <a:highlight>
                  <a:srgbClr val="FFFFFF"/>
                </a:highlight>
                <a:latin typeface="ui-sans-serif"/>
              </a:rPr>
              <a:t>Expected Output: "jumps over the lazy dog."</a:t>
            </a:r>
          </a:p>
        </p:txBody>
      </p:sp>
      <p:sp>
        <p:nvSpPr>
          <p:cNvPr id="9" name="TextBox 8">
            <a:extLst>
              <a:ext uri="{FF2B5EF4-FFF2-40B4-BE49-F238E27FC236}">
                <a16:creationId xmlns:a16="http://schemas.microsoft.com/office/drawing/2014/main" id="{FD790939-6F21-7A54-2FA4-BA2298D0DC12}"/>
              </a:ext>
            </a:extLst>
          </p:cNvPr>
          <p:cNvSpPr txBox="1"/>
          <p:nvPr/>
        </p:nvSpPr>
        <p:spPr>
          <a:xfrm>
            <a:off x="5671021" y="889842"/>
            <a:ext cx="6109854" cy="1200329"/>
          </a:xfrm>
          <a:prstGeom prst="rect">
            <a:avLst/>
          </a:prstGeom>
          <a:noFill/>
        </p:spPr>
        <p:txBody>
          <a:bodyPr wrap="square">
            <a:spAutoFit/>
          </a:bodyPr>
          <a:lstStyle/>
          <a:p>
            <a:pPr algn="l"/>
            <a:r>
              <a:rPr lang="en-US" b="1" i="0">
                <a:solidFill>
                  <a:srgbClr val="0D0D0D"/>
                </a:solidFill>
                <a:effectLst/>
                <a:highlight>
                  <a:srgbClr val="FFFFFF"/>
                </a:highlight>
                <a:latin typeface="ui-sans-serif"/>
              </a:rPr>
              <a:t>Question Answering</a:t>
            </a:r>
          </a:p>
          <a:p>
            <a:pPr algn="l">
              <a:buFont typeface="Arial" panose="020B0604020202020204" pitchFamily="34" charset="0"/>
              <a:buChar char="•"/>
            </a:pPr>
            <a:r>
              <a:rPr lang="en-US" b="1" i="0">
                <a:solidFill>
                  <a:srgbClr val="0D0D0D"/>
                </a:solidFill>
                <a:effectLst/>
                <a:highlight>
                  <a:srgbClr val="FFFFFF"/>
                </a:highlight>
                <a:latin typeface="ui-sans-serif"/>
              </a:rPr>
              <a:t>Prefix</a:t>
            </a:r>
            <a:r>
              <a:rPr lang="en-US" b="0" i="0">
                <a:solidFill>
                  <a:srgbClr val="0D0D0D"/>
                </a:solidFill>
                <a:effectLst/>
                <a:highlight>
                  <a:srgbClr val="FFFFFF"/>
                </a:highlight>
                <a:latin typeface="ui-sans-serif"/>
              </a:rPr>
              <a:t>: "The capital of France is"</a:t>
            </a:r>
          </a:p>
          <a:p>
            <a:pPr algn="l">
              <a:buFont typeface="Arial" panose="020B0604020202020204" pitchFamily="34" charset="0"/>
              <a:buChar char="•"/>
            </a:pPr>
            <a:r>
              <a:rPr lang="en-US" b="1" i="0">
                <a:solidFill>
                  <a:srgbClr val="0D0D0D"/>
                </a:solidFill>
                <a:effectLst/>
                <a:highlight>
                  <a:srgbClr val="FFFFFF"/>
                </a:highlight>
                <a:latin typeface="ui-sans-serif"/>
              </a:rPr>
              <a:t>Cloze</a:t>
            </a:r>
            <a:r>
              <a:rPr lang="en-US" b="0" i="0">
                <a:solidFill>
                  <a:srgbClr val="0D0D0D"/>
                </a:solidFill>
                <a:effectLst/>
                <a:highlight>
                  <a:srgbClr val="FFFFFF"/>
                </a:highlight>
                <a:latin typeface="ui-sans-serif"/>
              </a:rPr>
              <a:t>: "... Paris."</a:t>
            </a:r>
          </a:p>
          <a:p>
            <a:pPr algn="l"/>
            <a:r>
              <a:rPr lang="en-US" b="0" i="0">
                <a:solidFill>
                  <a:srgbClr val="0D0D0D"/>
                </a:solidFill>
                <a:effectLst/>
                <a:highlight>
                  <a:srgbClr val="FFFFFF"/>
                </a:highlight>
                <a:latin typeface="ui-sans-serif"/>
              </a:rPr>
              <a:t>Prompt: "The capital of France is ___" Expected Output: "Paris."</a:t>
            </a:r>
          </a:p>
        </p:txBody>
      </p:sp>
      <p:sp>
        <p:nvSpPr>
          <p:cNvPr id="11" name="TextBox 10">
            <a:extLst>
              <a:ext uri="{FF2B5EF4-FFF2-40B4-BE49-F238E27FC236}">
                <a16:creationId xmlns:a16="http://schemas.microsoft.com/office/drawing/2014/main" id="{D1FC1A4B-720B-7BC7-94B2-491771C09509}"/>
              </a:ext>
            </a:extLst>
          </p:cNvPr>
          <p:cNvSpPr txBox="1"/>
          <p:nvPr/>
        </p:nvSpPr>
        <p:spPr>
          <a:xfrm>
            <a:off x="411125" y="2513247"/>
            <a:ext cx="5510647" cy="1754326"/>
          </a:xfrm>
          <a:prstGeom prst="rect">
            <a:avLst/>
          </a:prstGeom>
          <a:noFill/>
        </p:spPr>
        <p:txBody>
          <a:bodyPr wrap="square">
            <a:spAutoFit/>
          </a:bodyPr>
          <a:lstStyle/>
          <a:p>
            <a:pPr algn="l"/>
            <a:r>
              <a:rPr lang="en-US" b="1" i="0">
                <a:solidFill>
                  <a:srgbClr val="0D0D0D"/>
                </a:solidFill>
                <a:effectLst/>
                <a:highlight>
                  <a:srgbClr val="FFFFFF"/>
                </a:highlight>
                <a:latin typeface="ui-sans-serif"/>
              </a:rPr>
              <a:t>Summarization</a:t>
            </a:r>
          </a:p>
          <a:p>
            <a:pPr algn="l">
              <a:buFont typeface="Arial" panose="020B0604020202020204" pitchFamily="34" charset="0"/>
              <a:buChar char="•"/>
            </a:pPr>
            <a:r>
              <a:rPr lang="en-US" b="1" i="0">
                <a:solidFill>
                  <a:srgbClr val="0D0D0D"/>
                </a:solidFill>
                <a:effectLst/>
                <a:highlight>
                  <a:srgbClr val="FFFFFF"/>
                </a:highlight>
                <a:latin typeface="ui-sans-serif"/>
              </a:rPr>
              <a:t>Prefix</a:t>
            </a:r>
            <a:r>
              <a:rPr lang="en-US" b="0" i="0">
                <a:solidFill>
                  <a:srgbClr val="0D0D0D"/>
                </a:solidFill>
                <a:effectLst/>
                <a:highlight>
                  <a:srgbClr val="FFFFFF"/>
                </a:highlight>
                <a:latin typeface="ui-sans-serif"/>
              </a:rPr>
              <a:t>: "In summary,"</a:t>
            </a:r>
          </a:p>
          <a:p>
            <a:pPr algn="l">
              <a:buFont typeface="Arial" panose="020B0604020202020204" pitchFamily="34" charset="0"/>
              <a:buChar char="•"/>
            </a:pPr>
            <a:r>
              <a:rPr lang="en-US" b="1" i="0">
                <a:solidFill>
                  <a:srgbClr val="0D0D0D"/>
                </a:solidFill>
                <a:effectLst/>
                <a:highlight>
                  <a:srgbClr val="FFFFFF"/>
                </a:highlight>
                <a:latin typeface="ui-sans-serif"/>
              </a:rPr>
              <a:t>Cloze</a:t>
            </a:r>
            <a:r>
              <a:rPr lang="en-US" b="0" i="0">
                <a:solidFill>
                  <a:srgbClr val="0D0D0D"/>
                </a:solidFill>
                <a:effectLst/>
                <a:highlight>
                  <a:srgbClr val="FFFFFF"/>
                </a:highlight>
                <a:latin typeface="ui-sans-serif"/>
              </a:rPr>
              <a:t>: "... the report highlights significant growth in the last quarter."</a:t>
            </a:r>
          </a:p>
          <a:p>
            <a:pPr algn="l"/>
            <a:r>
              <a:rPr lang="en-US" b="0" i="0">
                <a:solidFill>
                  <a:srgbClr val="0D0D0D"/>
                </a:solidFill>
                <a:effectLst/>
                <a:highlight>
                  <a:srgbClr val="FFFFFF"/>
                </a:highlight>
                <a:latin typeface="ui-sans-serif"/>
              </a:rPr>
              <a:t>Prompt: "In summary, ___" Expected Output: "the report highlights significant growth in the last quarter."</a:t>
            </a:r>
          </a:p>
        </p:txBody>
      </p:sp>
      <p:sp>
        <p:nvSpPr>
          <p:cNvPr id="13" name="TextBox 12">
            <a:extLst>
              <a:ext uri="{FF2B5EF4-FFF2-40B4-BE49-F238E27FC236}">
                <a16:creationId xmlns:a16="http://schemas.microsoft.com/office/drawing/2014/main" id="{36200887-4A90-AD27-B0F7-533F103FA766}"/>
              </a:ext>
            </a:extLst>
          </p:cNvPr>
          <p:cNvSpPr txBox="1"/>
          <p:nvPr/>
        </p:nvSpPr>
        <p:spPr>
          <a:xfrm>
            <a:off x="6082146" y="2763940"/>
            <a:ext cx="6109854" cy="1477328"/>
          </a:xfrm>
          <a:prstGeom prst="rect">
            <a:avLst/>
          </a:prstGeom>
          <a:noFill/>
        </p:spPr>
        <p:txBody>
          <a:bodyPr wrap="square">
            <a:spAutoFit/>
          </a:bodyPr>
          <a:lstStyle/>
          <a:p>
            <a:pPr algn="l"/>
            <a:r>
              <a:rPr lang="en-US" b="1" i="0">
                <a:solidFill>
                  <a:srgbClr val="0D0D0D"/>
                </a:solidFill>
                <a:effectLst/>
                <a:highlight>
                  <a:srgbClr val="FFFFFF"/>
                </a:highlight>
                <a:latin typeface="ui-sans-serif"/>
              </a:rPr>
              <a:t>Translation</a:t>
            </a:r>
          </a:p>
          <a:p>
            <a:pPr algn="l">
              <a:buFont typeface="Arial" panose="020B0604020202020204" pitchFamily="34" charset="0"/>
              <a:buChar char="•"/>
            </a:pPr>
            <a:r>
              <a:rPr lang="en-US" b="1" i="0">
                <a:solidFill>
                  <a:srgbClr val="0D0D0D"/>
                </a:solidFill>
                <a:effectLst/>
                <a:highlight>
                  <a:srgbClr val="FFFFFF"/>
                </a:highlight>
                <a:latin typeface="ui-sans-serif"/>
              </a:rPr>
              <a:t>Prefix</a:t>
            </a:r>
            <a:r>
              <a:rPr lang="en-US" b="0" i="0">
                <a:solidFill>
                  <a:srgbClr val="0D0D0D"/>
                </a:solidFill>
                <a:effectLst/>
                <a:highlight>
                  <a:srgbClr val="FFFFFF"/>
                </a:highlight>
                <a:latin typeface="ui-sans-serif"/>
              </a:rPr>
              <a:t>: "Translate to French: 'Hello, how are you?'"</a:t>
            </a:r>
          </a:p>
          <a:p>
            <a:pPr algn="l">
              <a:buFont typeface="Arial" panose="020B0604020202020204" pitchFamily="34" charset="0"/>
              <a:buChar char="•"/>
            </a:pPr>
            <a:r>
              <a:rPr lang="en-US" b="1" i="0">
                <a:solidFill>
                  <a:srgbClr val="0D0D0D"/>
                </a:solidFill>
                <a:effectLst/>
                <a:highlight>
                  <a:srgbClr val="FFFFFF"/>
                </a:highlight>
                <a:latin typeface="ui-sans-serif"/>
              </a:rPr>
              <a:t>Cloze</a:t>
            </a:r>
            <a:r>
              <a:rPr lang="en-US" b="0" i="0">
                <a:solidFill>
                  <a:srgbClr val="0D0D0D"/>
                </a:solidFill>
                <a:effectLst/>
                <a:highlight>
                  <a:srgbClr val="FFFFFF"/>
                </a:highlight>
                <a:latin typeface="ui-sans-serif"/>
              </a:rPr>
              <a:t>: "... 'Bonjour, comment </a:t>
            </a:r>
            <a:r>
              <a:rPr lang="en-US" b="0" i="0" err="1">
                <a:solidFill>
                  <a:srgbClr val="0D0D0D"/>
                </a:solidFill>
                <a:effectLst/>
                <a:highlight>
                  <a:srgbClr val="FFFFFF"/>
                </a:highlight>
                <a:latin typeface="ui-sans-serif"/>
              </a:rPr>
              <a:t>ça</a:t>
            </a:r>
            <a:r>
              <a:rPr lang="en-US" b="0" i="0">
                <a:solidFill>
                  <a:srgbClr val="0D0D0D"/>
                </a:solidFill>
                <a:effectLst/>
                <a:highlight>
                  <a:srgbClr val="FFFFFF"/>
                </a:highlight>
                <a:latin typeface="ui-sans-serif"/>
              </a:rPr>
              <a:t> </a:t>
            </a:r>
            <a:r>
              <a:rPr lang="en-US" b="0" i="0" err="1">
                <a:solidFill>
                  <a:srgbClr val="0D0D0D"/>
                </a:solidFill>
                <a:effectLst/>
                <a:highlight>
                  <a:srgbClr val="FFFFFF"/>
                </a:highlight>
                <a:latin typeface="ui-sans-serif"/>
              </a:rPr>
              <a:t>va</a:t>
            </a:r>
            <a:r>
              <a:rPr lang="en-US" b="0" i="0">
                <a:solidFill>
                  <a:srgbClr val="0D0D0D"/>
                </a:solidFill>
                <a:effectLst/>
                <a:highlight>
                  <a:srgbClr val="FFFFFF"/>
                </a:highlight>
                <a:latin typeface="ui-sans-serif"/>
              </a:rPr>
              <a:t>?'"</a:t>
            </a:r>
          </a:p>
          <a:p>
            <a:pPr algn="l"/>
            <a:r>
              <a:rPr lang="en-US" b="0" i="0">
                <a:solidFill>
                  <a:srgbClr val="0D0D0D"/>
                </a:solidFill>
                <a:effectLst/>
                <a:highlight>
                  <a:srgbClr val="FFFFFF"/>
                </a:highlight>
                <a:latin typeface="ui-sans-serif"/>
              </a:rPr>
              <a:t>Prompt: "Translate to French: 'Hello, how are you?' ___" Expected Output: "'Bonjour, comment </a:t>
            </a:r>
            <a:r>
              <a:rPr lang="en-US" b="0" i="0" err="1">
                <a:solidFill>
                  <a:srgbClr val="0D0D0D"/>
                </a:solidFill>
                <a:effectLst/>
                <a:highlight>
                  <a:srgbClr val="FFFFFF"/>
                </a:highlight>
                <a:latin typeface="ui-sans-serif"/>
              </a:rPr>
              <a:t>ça</a:t>
            </a:r>
            <a:r>
              <a:rPr lang="en-US" b="0" i="0">
                <a:solidFill>
                  <a:srgbClr val="0D0D0D"/>
                </a:solidFill>
                <a:effectLst/>
                <a:highlight>
                  <a:srgbClr val="FFFFFF"/>
                </a:highlight>
                <a:latin typeface="ui-sans-serif"/>
              </a:rPr>
              <a:t> </a:t>
            </a:r>
            <a:r>
              <a:rPr lang="en-US" b="0" i="0" err="1">
                <a:solidFill>
                  <a:srgbClr val="0D0D0D"/>
                </a:solidFill>
                <a:effectLst/>
                <a:highlight>
                  <a:srgbClr val="FFFFFF"/>
                </a:highlight>
                <a:latin typeface="ui-sans-serif"/>
              </a:rPr>
              <a:t>va</a:t>
            </a:r>
            <a:r>
              <a:rPr lang="en-US" b="0" i="0">
                <a:solidFill>
                  <a:srgbClr val="0D0D0D"/>
                </a:solidFill>
                <a:effectLst/>
                <a:highlight>
                  <a:srgbClr val="FFFFFF"/>
                </a:highlight>
                <a:latin typeface="ui-sans-serif"/>
              </a:rPr>
              <a:t>?'"</a:t>
            </a:r>
          </a:p>
        </p:txBody>
      </p:sp>
      <p:sp>
        <p:nvSpPr>
          <p:cNvPr id="15" name="TextBox 14">
            <a:extLst>
              <a:ext uri="{FF2B5EF4-FFF2-40B4-BE49-F238E27FC236}">
                <a16:creationId xmlns:a16="http://schemas.microsoft.com/office/drawing/2014/main" id="{586F3226-CDC1-4753-A86E-3C8C4B235225}"/>
              </a:ext>
            </a:extLst>
          </p:cNvPr>
          <p:cNvSpPr txBox="1"/>
          <p:nvPr/>
        </p:nvSpPr>
        <p:spPr>
          <a:xfrm>
            <a:off x="3027219" y="4592167"/>
            <a:ext cx="6109854" cy="1200329"/>
          </a:xfrm>
          <a:prstGeom prst="rect">
            <a:avLst/>
          </a:prstGeom>
          <a:noFill/>
        </p:spPr>
        <p:txBody>
          <a:bodyPr wrap="square">
            <a:spAutoFit/>
          </a:bodyPr>
          <a:lstStyle/>
          <a:p>
            <a:pPr algn="l"/>
            <a:r>
              <a:rPr lang="en-US" b="1" i="0">
                <a:solidFill>
                  <a:srgbClr val="0D0D0D"/>
                </a:solidFill>
                <a:effectLst/>
                <a:highlight>
                  <a:srgbClr val="FFFFFF"/>
                </a:highlight>
                <a:latin typeface="ui-sans-serif"/>
              </a:rPr>
              <a:t>Sentiment Analysis</a:t>
            </a:r>
          </a:p>
          <a:p>
            <a:pPr algn="l">
              <a:buFont typeface="Arial" panose="020B0604020202020204" pitchFamily="34" charset="0"/>
              <a:buChar char="•"/>
            </a:pPr>
            <a:r>
              <a:rPr lang="en-US" b="1" i="0">
                <a:solidFill>
                  <a:srgbClr val="0D0D0D"/>
                </a:solidFill>
                <a:effectLst/>
                <a:highlight>
                  <a:srgbClr val="FFFFFF"/>
                </a:highlight>
                <a:latin typeface="ui-sans-serif"/>
              </a:rPr>
              <a:t>Prefix</a:t>
            </a:r>
            <a:r>
              <a:rPr lang="en-US" b="0" i="0">
                <a:solidFill>
                  <a:srgbClr val="0D0D0D"/>
                </a:solidFill>
                <a:effectLst/>
                <a:highlight>
                  <a:srgbClr val="FFFFFF"/>
                </a:highlight>
                <a:latin typeface="ui-sans-serif"/>
              </a:rPr>
              <a:t>: "The review is"</a:t>
            </a:r>
          </a:p>
          <a:p>
            <a:pPr algn="l">
              <a:buFont typeface="Arial" panose="020B0604020202020204" pitchFamily="34" charset="0"/>
              <a:buChar char="•"/>
            </a:pPr>
            <a:r>
              <a:rPr lang="en-US" b="1" i="0">
                <a:solidFill>
                  <a:srgbClr val="0D0D0D"/>
                </a:solidFill>
                <a:effectLst/>
                <a:highlight>
                  <a:srgbClr val="FFFFFF"/>
                </a:highlight>
                <a:latin typeface="ui-sans-serif"/>
              </a:rPr>
              <a:t>Cloze</a:t>
            </a:r>
            <a:r>
              <a:rPr lang="en-US" b="0" i="0">
                <a:solidFill>
                  <a:srgbClr val="0D0D0D"/>
                </a:solidFill>
                <a:effectLst/>
                <a:highlight>
                  <a:srgbClr val="FFFFFF"/>
                </a:highlight>
                <a:latin typeface="ui-sans-serif"/>
              </a:rPr>
              <a:t>: "... positive."</a:t>
            </a:r>
          </a:p>
          <a:p>
            <a:pPr algn="l"/>
            <a:r>
              <a:rPr lang="en-US" b="0" i="0">
                <a:solidFill>
                  <a:srgbClr val="0D0D0D"/>
                </a:solidFill>
                <a:effectLst/>
                <a:highlight>
                  <a:srgbClr val="FFFFFF"/>
                </a:highlight>
                <a:latin typeface="ui-sans-serif"/>
              </a:rPr>
              <a:t>Prompt: "The review is ___" Expected Output: "positive."</a:t>
            </a:r>
          </a:p>
        </p:txBody>
      </p:sp>
    </p:spTree>
    <p:extLst>
      <p:ext uri="{BB962C8B-B14F-4D97-AF65-F5344CB8AC3E}">
        <p14:creationId xmlns:p14="http://schemas.microsoft.com/office/powerpoint/2010/main" val="10439863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11AF9C-31B1-DABC-3D78-2E199B514044}"/>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F5CE20FA-A265-8B19-39AE-7F92BE4D9D60}"/>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74695BC3-417A-7F25-B63A-2033F610B7CA}"/>
              </a:ext>
            </a:extLst>
          </p:cNvPr>
          <p:cNvPicPr>
            <a:picLocks noChangeAspect="1"/>
          </p:cNvPicPr>
          <p:nvPr/>
        </p:nvPicPr>
        <p:blipFill>
          <a:blip r:embed="rId2"/>
          <a:stretch>
            <a:fillRect/>
          </a:stretch>
        </p:blipFill>
        <p:spPr>
          <a:xfrm>
            <a:off x="1240622" y="0"/>
            <a:ext cx="9228620" cy="5646909"/>
          </a:xfrm>
          <a:prstGeom prst="rect">
            <a:avLst/>
          </a:prstGeom>
        </p:spPr>
      </p:pic>
    </p:spTree>
    <p:extLst>
      <p:ext uri="{BB962C8B-B14F-4D97-AF65-F5344CB8AC3E}">
        <p14:creationId xmlns:p14="http://schemas.microsoft.com/office/powerpoint/2010/main" val="349582092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5BDAC6-99F3-1027-0732-D33562E96E8C}"/>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B1A9FD52-6D99-62B0-BA40-BC133065FB75}"/>
              </a:ext>
            </a:extLst>
          </p:cNvPr>
          <p:cNvSpPr>
            <a:spLocks noGrp="1"/>
          </p:cNvSpPr>
          <p:nvPr>
            <p:ph type="title"/>
          </p:nvPr>
        </p:nvSpPr>
        <p:spPr/>
        <p:txBody>
          <a:bodyPr/>
          <a:lstStyle/>
          <a:p>
            <a:r>
              <a:rPr lang="en-IN"/>
              <a:t>healthcare</a:t>
            </a:r>
          </a:p>
        </p:txBody>
      </p:sp>
      <p:pic>
        <p:nvPicPr>
          <p:cNvPr id="5" name="Picture 4">
            <a:extLst>
              <a:ext uri="{FF2B5EF4-FFF2-40B4-BE49-F238E27FC236}">
                <a16:creationId xmlns:a16="http://schemas.microsoft.com/office/drawing/2014/main" id="{F2111BF4-B988-B70C-F358-A85788AA1CA8}"/>
              </a:ext>
            </a:extLst>
          </p:cNvPr>
          <p:cNvPicPr>
            <a:picLocks noChangeAspect="1"/>
          </p:cNvPicPr>
          <p:nvPr/>
        </p:nvPicPr>
        <p:blipFill>
          <a:blip r:embed="rId2"/>
          <a:stretch>
            <a:fillRect/>
          </a:stretch>
        </p:blipFill>
        <p:spPr>
          <a:xfrm>
            <a:off x="411125" y="1173338"/>
            <a:ext cx="10593241" cy="3667576"/>
          </a:xfrm>
          <a:prstGeom prst="rect">
            <a:avLst/>
          </a:prstGeom>
        </p:spPr>
      </p:pic>
    </p:spTree>
    <p:extLst>
      <p:ext uri="{BB962C8B-B14F-4D97-AF65-F5344CB8AC3E}">
        <p14:creationId xmlns:p14="http://schemas.microsoft.com/office/powerpoint/2010/main" val="2010052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7FF48-9121-4FE7-9F31-63E6D5C192AE}"/>
              </a:ext>
            </a:extLst>
          </p:cNvPr>
          <p:cNvSpPr>
            <a:spLocks noGrp="1"/>
          </p:cNvSpPr>
          <p:nvPr>
            <p:ph idx="1"/>
          </p:nvPr>
        </p:nvSpPr>
        <p:spPr/>
        <p:txBody>
          <a:bodyPr/>
          <a:lstStyle/>
          <a:p>
            <a:endParaRPr lang="en-IN"/>
          </a:p>
        </p:txBody>
      </p:sp>
      <p:sp>
        <p:nvSpPr>
          <p:cNvPr id="6" name="Rectangle 5">
            <a:extLst>
              <a:ext uri="{FF2B5EF4-FFF2-40B4-BE49-F238E27FC236}">
                <a16:creationId xmlns:a16="http://schemas.microsoft.com/office/drawing/2014/main" id="{6C5019E6-2BD9-4F92-A543-21D90A1A90AC}"/>
              </a:ext>
            </a:extLst>
          </p:cNvPr>
          <p:cNvSpPr/>
          <p:nvPr/>
        </p:nvSpPr>
        <p:spPr>
          <a:xfrm>
            <a:off x="551105" y="125808"/>
            <a:ext cx="11089790" cy="5919530"/>
          </a:xfrm>
          <a:prstGeom prst="rect">
            <a:avLst/>
          </a:prstGeom>
          <a:solidFill>
            <a:srgbClr val="FDDAF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b="0" i="0">
              <a:solidFill>
                <a:srgbClr val="242424"/>
              </a:solidFill>
              <a:effectLst/>
              <a:highlight>
                <a:srgbClr val="FFFFFF"/>
              </a:highlight>
              <a:latin typeface="source-serif-pro"/>
            </a:endParaRPr>
          </a:p>
          <a:p>
            <a:endParaRPr lang="en-US" sz="2400">
              <a:solidFill>
                <a:srgbClr val="242424"/>
              </a:solidFill>
              <a:highlight>
                <a:srgbClr val="FFFFFF"/>
              </a:highlight>
              <a:latin typeface="source-serif-pro"/>
            </a:endParaRPr>
          </a:p>
          <a:p>
            <a:r>
              <a:rPr lang="en-US" sz="3200" b="0" i="0">
                <a:solidFill>
                  <a:srgbClr val="242424"/>
                </a:solidFill>
                <a:effectLst/>
                <a:highlight>
                  <a:srgbClr val="FFFFFF"/>
                </a:highlight>
                <a:latin typeface="source-serif-pro"/>
              </a:rPr>
              <a:t>PARAMETER EFFICIENT FINE TUNING (PEFT)</a:t>
            </a:r>
          </a:p>
          <a:p>
            <a:pPr marL="342900" indent="-342900">
              <a:buFont typeface="Arial" panose="020B0604020202020204" pitchFamily="34" charset="0"/>
              <a:buChar char="•"/>
            </a:pPr>
            <a:r>
              <a:rPr lang="en-US" sz="2400" b="1" i="0">
                <a:solidFill>
                  <a:srgbClr val="C00000"/>
                </a:solidFill>
                <a:effectLst/>
                <a:highlight>
                  <a:srgbClr val="FFFFFF"/>
                </a:highlight>
                <a:latin typeface="source-serif-pro"/>
              </a:rPr>
              <a:t>Additive</a:t>
            </a:r>
          </a:p>
          <a:p>
            <a:pPr marL="800100" lvl="1" indent="-342900">
              <a:buFont typeface="Arial" panose="020B0604020202020204" pitchFamily="34" charset="0"/>
              <a:buChar char="•"/>
            </a:pPr>
            <a:r>
              <a:rPr lang="en-US" sz="2400" b="0" i="0">
                <a:solidFill>
                  <a:srgbClr val="242424"/>
                </a:solidFill>
                <a:effectLst/>
                <a:highlight>
                  <a:srgbClr val="FFFFFF"/>
                </a:highlight>
                <a:latin typeface="source-serif-pro"/>
              </a:rPr>
              <a:t>Adapters</a:t>
            </a:r>
          </a:p>
          <a:p>
            <a:pPr marL="800100" lvl="1" indent="-342900">
              <a:buFont typeface="Arial" panose="020B0604020202020204" pitchFamily="34" charset="0"/>
              <a:buChar char="•"/>
            </a:pPr>
            <a:r>
              <a:rPr lang="en-US" sz="2400">
                <a:solidFill>
                  <a:srgbClr val="242424"/>
                </a:solidFill>
                <a:highlight>
                  <a:srgbClr val="FFFFFF"/>
                </a:highlight>
                <a:latin typeface="source-serif-pro"/>
              </a:rPr>
              <a:t>Sparse Adapters</a:t>
            </a:r>
          </a:p>
          <a:p>
            <a:pPr marL="800100" lvl="1" indent="-342900">
              <a:buFont typeface="Arial" panose="020B0604020202020204" pitchFamily="34" charset="0"/>
              <a:buChar char="•"/>
            </a:pPr>
            <a:r>
              <a:rPr lang="en-US" sz="2400" b="0" i="0">
                <a:solidFill>
                  <a:srgbClr val="242424"/>
                </a:solidFill>
                <a:effectLst/>
                <a:highlight>
                  <a:srgbClr val="FFFFFF"/>
                </a:highlight>
                <a:latin typeface="source-serif-pro"/>
              </a:rPr>
              <a:t>IA3</a:t>
            </a:r>
          </a:p>
          <a:p>
            <a:pPr marL="800100" lvl="1" indent="-342900">
              <a:buFont typeface="Arial" panose="020B0604020202020204" pitchFamily="34" charset="0"/>
              <a:buChar char="•"/>
            </a:pPr>
            <a:r>
              <a:rPr lang="en-US" sz="2400">
                <a:solidFill>
                  <a:srgbClr val="242424"/>
                </a:solidFill>
                <a:highlight>
                  <a:srgbClr val="FFFFFF"/>
                </a:highlight>
                <a:latin typeface="source-serif-pro"/>
              </a:rPr>
              <a:t>Soft prompt</a:t>
            </a:r>
          </a:p>
          <a:p>
            <a:pPr marL="1257300" lvl="2" indent="-342900">
              <a:buFont typeface="Arial" panose="020B0604020202020204" pitchFamily="34" charset="0"/>
              <a:buChar char="•"/>
            </a:pPr>
            <a:r>
              <a:rPr lang="en-US" sz="2400">
                <a:solidFill>
                  <a:srgbClr val="242424"/>
                </a:solidFill>
                <a:highlight>
                  <a:srgbClr val="FFFFFF"/>
                </a:highlight>
                <a:latin typeface="source-serif-pro"/>
              </a:rPr>
              <a:t>Prompt Tuning</a:t>
            </a:r>
          </a:p>
          <a:p>
            <a:pPr marL="1257300" lvl="2" indent="-342900">
              <a:buFont typeface="Arial" panose="020B0604020202020204" pitchFamily="34" charset="0"/>
              <a:buChar char="•"/>
            </a:pPr>
            <a:r>
              <a:rPr lang="en-US" sz="2400" b="0" i="0">
                <a:solidFill>
                  <a:srgbClr val="242424"/>
                </a:solidFill>
                <a:effectLst/>
                <a:highlight>
                  <a:srgbClr val="FFFFFF"/>
                </a:highlight>
                <a:latin typeface="source-serif-pro"/>
              </a:rPr>
              <a:t>Prefix Tuning</a:t>
            </a:r>
          </a:p>
          <a:p>
            <a:pPr marL="1257300" lvl="2" indent="-342900">
              <a:buFont typeface="Arial" panose="020B0604020202020204" pitchFamily="34" charset="0"/>
              <a:buChar char="•"/>
            </a:pPr>
            <a:r>
              <a:rPr lang="en-US" sz="2400">
                <a:solidFill>
                  <a:srgbClr val="242424"/>
                </a:solidFill>
                <a:highlight>
                  <a:srgbClr val="FFFFFF"/>
                </a:highlight>
                <a:latin typeface="source-serif-pro"/>
              </a:rPr>
              <a:t>P-Tuning</a:t>
            </a:r>
          </a:p>
          <a:p>
            <a:pPr marL="1257300" lvl="2" indent="-342900">
              <a:buFont typeface="Arial" panose="020B0604020202020204" pitchFamily="34" charset="0"/>
              <a:buChar char="•"/>
            </a:pPr>
            <a:r>
              <a:rPr lang="en-US" sz="2400" b="0" i="0" err="1">
                <a:solidFill>
                  <a:srgbClr val="242424"/>
                </a:solidFill>
                <a:effectLst/>
                <a:highlight>
                  <a:srgbClr val="FFFFFF"/>
                </a:highlight>
                <a:latin typeface="source-serif-pro"/>
              </a:rPr>
              <a:t>LlaMA</a:t>
            </a:r>
            <a:r>
              <a:rPr lang="en-US" sz="2400" b="0" i="0">
                <a:solidFill>
                  <a:srgbClr val="242424"/>
                </a:solidFill>
                <a:effectLst/>
                <a:highlight>
                  <a:srgbClr val="FFFFFF"/>
                </a:highlight>
                <a:latin typeface="source-serif-pro"/>
              </a:rPr>
              <a:t> </a:t>
            </a:r>
            <a:r>
              <a:rPr lang="en-US" sz="2400">
                <a:solidFill>
                  <a:srgbClr val="242424"/>
                </a:solidFill>
                <a:highlight>
                  <a:srgbClr val="FFFFFF"/>
                </a:highlight>
                <a:latin typeface="source-serif-pro"/>
              </a:rPr>
              <a:t>Adapter</a:t>
            </a:r>
            <a:endParaRPr lang="en-US" sz="2400" b="0" i="0">
              <a:solidFill>
                <a:srgbClr val="242424"/>
              </a:solidFill>
              <a:effectLst/>
              <a:highlight>
                <a:srgbClr val="FFFFFF"/>
              </a:highlight>
              <a:latin typeface="source-serif-pro"/>
            </a:endParaRPr>
          </a:p>
          <a:p>
            <a:pPr marL="342900" indent="-342900">
              <a:buFont typeface="Arial" panose="020B0604020202020204" pitchFamily="34" charset="0"/>
              <a:buChar char="•"/>
            </a:pPr>
            <a:r>
              <a:rPr lang="en-US" sz="2400" b="1">
                <a:solidFill>
                  <a:srgbClr val="C00000"/>
                </a:solidFill>
                <a:highlight>
                  <a:srgbClr val="FFFFFF"/>
                </a:highlight>
                <a:latin typeface="source-serif-pro"/>
              </a:rPr>
              <a:t>Selective</a:t>
            </a:r>
          </a:p>
          <a:p>
            <a:pPr marL="800100" lvl="1" indent="-342900">
              <a:buFont typeface="Arial" panose="020B0604020202020204" pitchFamily="34" charset="0"/>
              <a:buChar char="•"/>
            </a:pPr>
            <a:r>
              <a:rPr lang="en-US" sz="2400" b="0" i="0" err="1">
                <a:solidFill>
                  <a:srgbClr val="242424"/>
                </a:solidFill>
                <a:effectLst/>
                <a:highlight>
                  <a:srgbClr val="FFFFFF"/>
                </a:highlight>
                <a:latin typeface="source-serif-pro"/>
              </a:rPr>
              <a:t>BitFit</a:t>
            </a:r>
            <a:endParaRPr lang="en-US" sz="2400" b="0" i="0">
              <a:solidFill>
                <a:srgbClr val="242424"/>
              </a:solidFill>
              <a:effectLst/>
              <a:highlight>
                <a:srgbClr val="FFFFFF"/>
              </a:highlight>
              <a:latin typeface="source-serif-pro"/>
            </a:endParaRPr>
          </a:p>
          <a:p>
            <a:pPr marL="800100" lvl="1" indent="-342900">
              <a:buFont typeface="Arial" panose="020B0604020202020204" pitchFamily="34" charset="0"/>
              <a:buChar char="•"/>
            </a:pPr>
            <a:r>
              <a:rPr lang="en-US" sz="2400">
                <a:solidFill>
                  <a:srgbClr val="242424"/>
                </a:solidFill>
                <a:highlight>
                  <a:srgbClr val="FFFFFF"/>
                </a:highlight>
                <a:latin typeface="source-serif-pro"/>
              </a:rPr>
              <a:t>Freeze and Reconfigure</a:t>
            </a:r>
            <a:endParaRPr lang="en-US" sz="2400" b="0" i="0">
              <a:solidFill>
                <a:srgbClr val="242424"/>
              </a:solidFill>
              <a:effectLst/>
              <a:highlight>
                <a:srgbClr val="FFFFFF"/>
              </a:highlight>
              <a:latin typeface="source-serif-pro"/>
            </a:endParaRPr>
          </a:p>
          <a:p>
            <a:pPr marL="342900" indent="-342900">
              <a:buFont typeface="Arial" panose="020B0604020202020204" pitchFamily="34" charset="0"/>
              <a:buChar char="•"/>
            </a:pPr>
            <a:r>
              <a:rPr lang="en-US" sz="2400" b="1">
                <a:solidFill>
                  <a:srgbClr val="C00000"/>
                </a:solidFill>
                <a:highlight>
                  <a:srgbClr val="FFFFFF"/>
                </a:highlight>
                <a:latin typeface="source-serif-pro"/>
              </a:rPr>
              <a:t>Reparameterization </a:t>
            </a:r>
            <a:r>
              <a:rPr lang="en-US" sz="2400" b="0" i="0">
                <a:solidFill>
                  <a:srgbClr val="242424"/>
                </a:solidFill>
                <a:effectLst/>
                <a:highlight>
                  <a:srgbClr val="FFFFFF"/>
                </a:highlight>
                <a:latin typeface="source-serif-pro"/>
              </a:rPr>
              <a:t>( LORA,QLORA)</a:t>
            </a:r>
          </a:p>
          <a:p>
            <a:pPr marL="342900" indent="-342900">
              <a:buFont typeface="Arial" panose="020B0604020202020204" pitchFamily="34" charset="0"/>
              <a:buChar char="•"/>
            </a:pPr>
            <a:r>
              <a:rPr lang="en-US" sz="2400" b="1">
                <a:solidFill>
                  <a:srgbClr val="C00000"/>
                </a:solidFill>
                <a:highlight>
                  <a:srgbClr val="FFFFFF"/>
                </a:highlight>
                <a:latin typeface="source-serif-pro"/>
              </a:rPr>
              <a:t>Hybrid method </a:t>
            </a:r>
            <a:r>
              <a:rPr lang="en-US" sz="2400" b="0" i="0">
                <a:solidFill>
                  <a:srgbClr val="242424"/>
                </a:solidFill>
                <a:effectLst/>
                <a:highlight>
                  <a:srgbClr val="FFFFFF"/>
                </a:highlight>
                <a:latin typeface="source-serif-pro"/>
              </a:rPr>
              <a:t>that is a combination of Reparameterization and Selective </a:t>
            </a:r>
            <a:endParaRPr lang="en-IN" sz="2400" b="1" i="0">
              <a:solidFill>
                <a:srgbClr val="242424"/>
              </a:solidFill>
              <a:effectLst/>
              <a:highlight>
                <a:srgbClr val="FFFFFF"/>
              </a:highlight>
              <a:latin typeface="sohne"/>
            </a:endParaRPr>
          </a:p>
          <a:p>
            <a:pPr algn="l"/>
            <a:endParaRPr lang="en-IN" sz="4800" b="1" i="0">
              <a:solidFill>
                <a:srgbClr val="242424"/>
              </a:solidFill>
              <a:effectLst/>
              <a:highlight>
                <a:srgbClr val="FFFFFF"/>
              </a:highlight>
              <a:latin typeface="sohne"/>
            </a:endParaRPr>
          </a:p>
        </p:txBody>
      </p:sp>
      <p:sp>
        <p:nvSpPr>
          <p:cNvPr id="2" name="TextBox 1">
            <a:extLst>
              <a:ext uri="{FF2B5EF4-FFF2-40B4-BE49-F238E27FC236}">
                <a16:creationId xmlns:a16="http://schemas.microsoft.com/office/drawing/2014/main" id="{F732896F-E8DF-4C07-9CC4-8C7D6DAF73FF}"/>
              </a:ext>
            </a:extLst>
          </p:cNvPr>
          <p:cNvSpPr txBox="1"/>
          <p:nvPr/>
        </p:nvSpPr>
        <p:spPr>
          <a:xfrm>
            <a:off x="0" y="6026639"/>
            <a:ext cx="2808526" cy="369332"/>
          </a:xfrm>
          <a:prstGeom prst="rect">
            <a:avLst/>
          </a:prstGeom>
          <a:noFill/>
        </p:spPr>
        <p:txBody>
          <a:bodyPr wrap="none" rtlCol="0">
            <a:spAutoFit/>
          </a:bodyPr>
          <a:lstStyle/>
          <a:p>
            <a:r>
              <a:rPr lang="en-IN"/>
              <a:t>Courtesy:, deeplearning.ai , </a:t>
            </a:r>
          </a:p>
        </p:txBody>
      </p:sp>
    </p:spTree>
    <p:extLst>
      <p:ext uri="{BB962C8B-B14F-4D97-AF65-F5344CB8AC3E}">
        <p14:creationId xmlns:p14="http://schemas.microsoft.com/office/powerpoint/2010/main" val="159367715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A465094-B5C2-11E0-5E07-1596CE1D1EB7}"/>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AE6046D5-F099-6932-6B0F-6D5C324C92BB}"/>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E660309B-BD57-7815-7B4D-1CAEFFFCC93F}"/>
              </a:ext>
            </a:extLst>
          </p:cNvPr>
          <p:cNvPicPr>
            <a:picLocks noChangeAspect="1"/>
          </p:cNvPicPr>
          <p:nvPr/>
        </p:nvPicPr>
        <p:blipFill>
          <a:blip r:embed="rId2"/>
          <a:stretch>
            <a:fillRect/>
          </a:stretch>
        </p:blipFill>
        <p:spPr>
          <a:xfrm>
            <a:off x="508796" y="436250"/>
            <a:ext cx="11174408" cy="5785734"/>
          </a:xfrm>
          <a:prstGeom prst="rect">
            <a:avLst/>
          </a:prstGeom>
        </p:spPr>
      </p:pic>
    </p:spTree>
    <p:extLst>
      <p:ext uri="{BB962C8B-B14F-4D97-AF65-F5344CB8AC3E}">
        <p14:creationId xmlns:p14="http://schemas.microsoft.com/office/powerpoint/2010/main" val="1574834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84E7FB-90D6-B079-2EA4-A4B3459C46AD}"/>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2A709A62-B086-EABE-A44B-6019751B171A}"/>
              </a:ext>
            </a:extLst>
          </p:cNvPr>
          <p:cNvSpPr>
            <a:spLocks noGrp="1"/>
          </p:cNvSpPr>
          <p:nvPr>
            <p:ph type="title"/>
          </p:nvPr>
        </p:nvSpPr>
        <p:spPr/>
        <p:txBody>
          <a:bodyPr/>
          <a:lstStyle/>
          <a:p>
            <a:endParaRPr lang="en-IN"/>
          </a:p>
        </p:txBody>
      </p:sp>
      <p:sp>
        <p:nvSpPr>
          <p:cNvPr id="5" name="TextBox 4">
            <a:extLst>
              <a:ext uri="{FF2B5EF4-FFF2-40B4-BE49-F238E27FC236}">
                <a16:creationId xmlns:a16="http://schemas.microsoft.com/office/drawing/2014/main" id="{662BF44B-A998-19E2-475C-677BE504BED5}"/>
              </a:ext>
            </a:extLst>
          </p:cNvPr>
          <p:cNvSpPr txBox="1"/>
          <p:nvPr/>
        </p:nvSpPr>
        <p:spPr>
          <a:xfrm>
            <a:off x="2036618" y="580662"/>
            <a:ext cx="7689273" cy="3416320"/>
          </a:xfrm>
          <a:prstGeom prst="rect">
            <a:avLst/>
          </a:prstGeom>
          <a:noFill/>
          <a:ln w="76200">
            <a:solidFill>
              <a:schemeClr val="accent1"/>
            </a:solidFill>
          </a:ln>
        </p:spPr>
        <p:txBody>
          <a:bodyPr wrap="square">
            <a:spAutoFit/>
          </a:bodyPr>
          <a:lstStyle/>
          <a:p>
            <a:r>
              <a:rPr lang="en-US" sz="2400"/>
              <a:t>Large Language Models (LLMs) are quite large by name. These models usually have anywhere from </a:t>
            </a:r>
            <a:r>
              <a:rPr lang="en-US" sz="2400" b="1">
                <a:solidFill>
                  <a:srgbClr val="C00000"/>
                </a:solidFill>
              </a:rPr>
              <a:t>7 to 70 billion parameters. </a:t>
            </a:r>
            <a:r>
              <a:rPr lang="en-US" sz="2400"/>
              <a:t>To load a 70 billion parameter model in full precision would require </a:t>
            </a:r>
            <a:r>
              <a:rPr lang="en-US" sz="2400" b="1">
                <a:solidFill>
                  <a:srgbClr val="C00000"/>
                </a:solidFill>
              </a:rPr>
              <a:t>280 GB of GPU memory</a:t>
            </a:r>
            <a:r>
              <a:rPr lang="en-US" sz="2400"/>
              <a:t>! To train that model you would update billions of tokens over millions or billions of documents. The computation required is substantial for updating those parameters. The self-supervised training of these models is expensive, </a:t>
            </a:r>
            <a:r>
              <a:rPr lang="en-US" sz="2400" b="1">
                <a:solidFill>
                  <a:srgbClr val="C00000"/>
                </a:solidFill>
              </a:rPr>
              <a:t>costing companies up to $100 million</a:t>
            </a:r>
            <a:r>
              <a:rPr lang="en-US" sz="2400"/>
              <a:t>.</a:t>
            </a:r>
            <a:endParaRPr lang="en-IN" sz="2400"/>
          </a:p>
        </p:txBody>
      </p:sp>
      <p:sp>
        <p:nvSpPr>
          <p:cNvPr id="7" name="TextBox 6">
            <a:extLst>
              <a:ext uri="{FF2B5EF4-FFF2-40B4-BE49-F238E27FC236}">
                <a16:creationId xmlns:a16="http://schemas.microsoft.com/office/drawing/2014/main" id="{214DE8E3-B7D8-2F14-7FE4-00FABC00C430}"/>
              </a:ext>
            </a:extLst>
          </p:cNvPr>
          <p:cNvSpPr txBox="1"/>
          <p:nvPr/>
        </p:nvSpPr>
        <p:spPr>
          <a:xfrm>
            <a:off x="1162572" y="4321576"/>
            <a:ext cx="10318173" cy="1815882"/>
          </a:xfrm>
          <a:prstGeom prst="rect">
            <a:avLst/>
          </a:prstGeom>
          <a:noFill/>
          <a:ln w="41275">
            <a:solidFill>
              <a:schemeClr val="accent1">
                <a:shade val="50000"/>
              </a:schemeClr>
            </a:solidFill>
          </a:ln>
        </p:spPr>
        <p:txBody>
          <a:bodyPr wrap="square">
            <a:spAutoFit/>
          </a:bodyPr>
          <a:lstStyle/>
          <a:p>
            <a:r>
              <a:rPr lang="en-US" sz="2800"/>
              <a:t>Parameter-Efficient Fine-Tuning (PEFT) can significantly help in adapting large language models (LLMs) for various tasks while overcoming limitations associated with traditional fine-tuning methods</a:t>
            </a:r>
            <a:endParaRPr lang="en-IN" sz="2800"/>
          </a:p>
        </p:txBody>
      </p:sp>
    </p:spTree>
    <p:extLst>
      <p:ext uri="{BB962C8B-B14F-4D97-AF65-F5344CB8AC3E}">
        <p14:creationId xmlns:p14="http://schemas.microsoft.com/office/powerpoint/2010/main" val="42409563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3610C0-80E6-BB93-4B78-67BBB21E0891}"/>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86B7330E-F68F-C8F1-B49B-F370DB4F1900}"/>
              </a:ext>
            </a:extLst>
          </p:cNvPr>
          <p:cNvSpPr>
            <a:spLocks noGrp="1"/>
          </p:cNvSpPr>
          <p:nvPr>
            <p:ph type="title"/>
          </p:nvPr>
        </p:nvSpPr>
        <p:spPr/>
        <p:txBody>
          <a:bodyPr/>
          <a:lstStyle/>
          <a:p>
            <a:r>
              <a:rPr lang="en-IN"/>
              <a:t>Transformer - recap</a:t>
            </a:r>
          </a:p>
        </p:txBody>
      </p:sp>
      <p:pic>
        <p:nvPicPr>
          <p:cNvPr id="5" name="Picture 4">
            <a:extLst>
              <a:ext uri="{FF2B5EF4-FFF2-40B4-BE49-F238E27FC236}">
                <a16:creationId xmlns:a16="http://schemas.microsoft.com/office/drawing/2014/main" id="{BA156381-D116-ED0F-0FB9-E79EFD453385}"/>
              </a:ext>
            </a:extLst>
          </p:cNvPr>
          <p:cNvPicPr>
            <a:picLocks noChangeAspect="1"/>
          </p:cNvPicPr>
          <p:nvPr/>
        </p:nvPicPr>
        <p:blipFill>
          <a:blip r:embed="rId2"/>
          <a:stretch>
            <a:fillRect/>
          </a:stretch>
        </p:blipFill>
        <p:spPr>
          <a:xfrm>
            <a:off x="2306782" y="1121019"/>
            <a:ext cx="6956962" cy="4924319"/>
          </a:xfrm>
          <a:prstGeom prst="rect">
            <a:avLst/>
          </a:prstGeom>
        </p:spPr>
      </p:pic>
    </p:spTree>
    <p:extLst>
      <p:ext uri="{BB962C8B-B14F-4D97-AF65-F5344CB8AC3E}">
        <p14:creationId xmlns:p14="http://schemas.microsoft.com/office/powerpoint/2010/main" val="8629325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11167</Words>
  <Application>Microsoft Office PowerPoint</Application>
  <PresentationFormat>Widescreen</PresentationFormat>
  <Paragraphs>940</Paragraphs>
  <Slides>218</Slides>
  <Notes>11</Notes>
  <HiddenSlides>13</HiddenSlides>
  <MMClips>0</MMClips>
  <ScaleCrop>false</ScaleCrop>
  <HeadingPairs>
    <vt:vector size="6" baseType="variant">
      <vt:variant>
        <vt:lpstr>Fonts Used</vt:lpstr>
      </vt:variant>
      <vt:variant>
        <vt:i4>26</vt:i4>
      </vt:variant>
      <vt:variant>
        <vt:lpstr>Theme</vt:lpstr>
      </vt:variant>
      <vt:variant>
        <vt:i4>1</vt:i4>
      </vt:variant>
      <vt:variant>
        <vt:lpstr>Slide Titles</vt:lpstr>
      </vt:variant>
      <vt:variant>
        <vt:i4>218</vt:i4>
      </vt:variant>
    </vt:vector>
  </HeadingPairs>
  <TitlesOfParts>
    <vt:vector size="245" baseType="lpstr">
      <vt:lpstr>-apple-system</vt:lpstr>
      <vt:lpstr>Aptos</vt:lpstr>
      <vt:lpstr>Arial</vt:lpstr>
      <vt:lpstr>Arial MT</vt:lpstr>
      <vt:lpstr>Arial,Sans-Serif</vt:lpstr>
      <vt:lpstr>Calibri</vt:lpstr>
      <vt:lpstr>Calibri Light</vt:lpstr>
      <vt:lpstr>Cambria Math</vt:lpstr>
      <vt:lpstr>Georgia</vt:lpstr>
      <vt:lpstr>museo_sans</vt:lpstr>
      <vt:lpstr>NimbusRomNo9L-Regu</vt:lpstr>
      <vt:lpstr>NimbusRomNo9L-ReguItal</vt:lpstr>
      <vt:lpstr>Nunito</vt:lpstr>
      <vt:lpstr>Open Sans</vt:lpstr>
      <vt:lpstr>Outfit</vt:lpstr>
      <vt:lpstr>Poppins</vt:lpstr>
      <vt:lpstr>Proxima Nova</vt:lpstr>
      <vt:lpstr>Rubik</vt:lpstr>
      <vt:lpstr>sohne</vt:lpstr>
      <vt:lpstr>Source Sans Pro</vt:lpstr>
      <vt:lpstr>source-serif-pro</vt:lpstr>
      <vt:lpstr>Space Grotesk</vt:lpstr>
      <vt:lpstr>system-ui</vt:lpstr>
      <vt:lpstr>Times New Roman</vt:lpstr>
      <vt:lpstr>ui-sans-serif</vt:lpstr>
      <vt:lpstr>Work Sans</vt:lpstr>
      <vt:lpstr>Office Theme</vt:lpstr>
      <vt:lpstr>PowerPoint Presentation</vt:lpstr>
      <vt:lpstr>PowerPoint Presentation</vt:lpstr>
      <vt:lpstr>Outline </vt:lpstr>
      <vt:lpstr>Fundamentals of Prompting</vt:lpstr>
      <vt:lpstr>Where are we?</vt:lpstr>
      <vt:lpstr>“pre-train, prompt, and predict”.</vt:lpstr>
      <vt:lpstr>What are prompts?</vt:lpstr>
      <vt:lpstr>What is prompt Engineering?</vt:lpstr>
      <vt:lpstr>Rise of In-context Learning</vt:lpstr>
      <vt:lpstr>Why? </vt:lpstr>
      <vt:lpstr>How?</vt:lpstr>
      <vt:lpstr>Settings to keep in mind</vt:lpstr>
      <vt:lpstr>First Basic Prompt</vt:lpstr>
      <vt:lpstr>Elements of a Prompt</vt:lpstr>
      <vt:lpstr>Designing Prompts for Different Tasks</vt:lpstr>
      <vt:lpstr>Text Summarization</vt:lpstr>
      <vt:lpstr>Question Answering </vt:lpstr>
      <vt:lpstr>Text Classification</vt:lpstr>
      <vt:lpstr>Code Generation</vt:lpstr>
      <vt:lpstr>Reasoning</vt:lpstr>
      <vt:lpstr>In-Context Learning (ICL)</vt:lpstr>
      <vt:lpstr>PowerPoint Presentation</vt:lpstr>
      <vt:lpstr>Types of Prompting </vt:lpstr>
      <vt:lpstr>Shot-Based Prompting</vt:lpstr>
      <vt:lpstr>Zero-Shot Prompting</vt:lpstr>
      <vt:lpstr>Examples of zero-shot prompting in practice: </vt:lpstr>
      <vt:lpstr>PowerPoint Presentation</vt:lpstr>
      <vt:lpstr>One-shot Prompting </vt:lpstr>
      <vt:lpstr>Few-Shot Prompting </vt:lpstr>
      <vt:lpstr>Few shot</vt:lpstr>
      <vt:lpstr>PowerPoint Presentation</vt:lpstr>
      <vt:lpstr>PowerPoint Presentation</vt:lpstr>
      <vt:lpstr>PowerPoint Presentation</vt:lpstr>
      <vt:lpstr>PowerPoint Presentation</vt:lpstr>
      <vt:lpstr>PowerPoint Presentation</vt:lpstr>
      <vt:lpstr>How to Choose the Right Prompting Technique </vt:lpstr>
      <vt:lpstr>Types of Prompting </vt:lpstr>
      <vt:lpstr>Reasoning-Based Prompting</vt:lpstr>
      <vt:lpstr>Chain-of-Thought (CoT) Prompting</vt:lpstr>
      <vt:lpstr>PowerPoint Presentation</vt:lpstr>
      <vt:lpstr>Chain-of-thought</vt:lpstr>
      <vt:lpstr>PowerPoint Presentation</vt:lpstr>
      <vt:lpstr>PowerPoint Presentation</vt:lpstr>
      <vt:lpstr>Chain of thought</vt:lpstr>
      <vt:lpstr>PowerPoint Presentation</vt:lpstr>
      <vt:lpstr>One-Shot &amp; Few-Shot Chain-of-Thought (CoT) Prompting</vt:lpstr>
      <vt:lpstr>Chain-of-Thought (CoT) with Self-Consistency </vt:lpstr>
      <vt:lpstr>Tree of Thoughts-Prompting</vt:lpstr>
      <vt:lpstr>PowerPoint Presentation</vt:lpstr>
      <vt:lpstr>Types of Prompting </vt:lpstr>
      <vt:lpstr>Interaction and Feedback-Based Prompting</vt:lpstr>
      <vt:lpstr>ReAct</vt:lpstr>
      <vt:lpstr>ReAct </vt:lpstr>
      <vt:lpstr>Positive and negative prompting </vt:lpstr>
      <vt:lpstr>Iterative prompting</vt:lpstr>
      <vt:lpstr>Iterative prompting</vt:lpstr>
      <vt:lpstr>Model guided prompting</vt:lpstr>
      <vt:lpstr>Types of Prompting </vt:lpstr>
      <vt:lpstr>Instruction Prompting</vt:lpstr>
      <vt:lpstr>Role Prompting</vt:lpstr>
      <vt:lpstr>PowerPoint Presentation</vt:lpstr>
      <vt:lpstr>PowerPoint Presentation</vt:lpstr>
      <vt:lpstr>PowerPoint Presentation</vt:lpstr>
      <vt:lpstr>PowerPoint Presentation</vt:lpstr>
      <vt:lpstr>PowerPoint Presentation</vt:lpstr>
      <vt:lpstr>Types of Prompting </vt:lpstr>
      <vt:lpstr>Generated Knowledge Prompting</vt:lpstr>
      <vt:lpstr>PowerPoint Presentation</vt:lpstr>
      <vt:lpstr>Getting an LLM </vt:lpstr>
      <vt:lpstr>PowerPoint Presentation</vt:lpstr>
      <vt:lpstr>Prompt and prompt engineering (In-context Learning )</vt:lpstr>
      <vt:lpstr>Fine tuning – why?</vt:lpstr>
      <vt:lpstr>PowerPoint Presentation</vt:lpstr>
      <vt:lpstr>PowerPoint Presentation</vt:lpstr>
      <vt:lpstr>PowerPoint Presentation</vt:lpstr>
      <vt:lpstr>PowerPoint Presentation</vt:lpstr>
      <vt:lpstr>PowerPoint Presentation</vt:lpstr>
      <vt:lpstr>PowerPoint Presentation</vt:lpstr>
      <vt:lpstr>Zero- shot prompting</vt:lpstr>
      <vt:lpstr>PowerPoint Presentation</vt:lpstr>
      <vt:lpstr>PowerPoint Presentation</vt:lpstr>
      <vt:lpstr>One –shot prompting</vt:lpstr>
      <vt:lpstr>PowerPoint Presentation</vt:lpstr>
      <vt:lpstr>Few Shot example</vt:lpstr>
      <vt:lpstr>response</vt:lpstr>
      <vt:lpstr>Prompt Engineering</vt:lpstr>
      <vt:lpstr>PowerPoint Presentation</vt:lpstr>
      <vt:lpstr>Hand effort-Discrete Prompting </vt:lpstr>
      <vt:lpstr>Hand –Effort Continuous Prompting </vt:lpstr>
      <vt:lpstr>Shape prompt : Cloze prompt , Prefix prompt</vt:lpstr>
      <vt:lpstr>Shape prompt : Cloze prompt , Prefix prompt</vt:lpstr>
      <vt:lpstr>Cloze Prefix Prompt Engineering</vt:lpstr>
      <vt:lpstr>Cloze Prefix Prompt Engineering- examples</vt:lpstr>
      <vt:lpstr>PowerPoint Presentation</vt:lpstr>
      <vt:lpstr>healthcare</vt:lpstr>
      <vt:lpstr>PowerPoint Presentation</vt:lpstr>
      <vt:lpstr>PowerPoint Presentation</vt:lpstr>
      <vt:lpstr>PowerPoint Presentation</vt:lpstr>
      <vt:lpstr>Transformer - recap</vt:lpstr>
      <vt:lpstr>PowerPoint Presentation</vt:lpstr>
      <vt:lpstr>Parameter efficient Fine-tuning (PEFT)</vt:lpstr>
      <vt:lpstr>PowerPoint Presentation</vt:lpstr>
      <vt:lpstr>PowerPoint Presentation</vt:lpstr>
      <vt:lpstr>PowerPoint Presentation</vt:lpstr>
      <vt:lpstr>Additive Method</vt:lpstr>
      <vt:lpstr>Additive Methods</vt:lpstr>
      <vt:lpstr>Adapters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Additive PEFT ( IA3)- Infused Adapter by Inhibiting and Amplifying Inner Activations</vt:lpstr>
      <vt:lpstr>PowerPoint Presentation</vt:lpstr>
      <vt:lpstr>Soft Prompting </vt:lpstr>
      <vt:lpstr>PowerPoint Presentation</vt:lpstr>
      <vt:lpstr>Example sentiment Analysis</vt:lpstr>
      <vt:lpstr>PowerPoint Presentation</vt:lpstr>
      <vt:lpstr>PowerPoint Presentation</vt:lpstr>
      <vt:lpstr>Soft Prompt</vt:lpstr>
      <vt:lpstr>P-Tuning</vt:lpstr>
      <vt:lpstr>LLaMA adapter</vt:lpstr>
      <vt:lpstr>LLaMA adapter</vt:lpstr>
      <vt:lpstr>Selective Methods</vt:lpstr>
      <vt:lpstr>PowerPoint Presentation</vt:lpstr>
      <vt:lpstr>PowerPoint Presentation</vt:lpstr>
      <vt:lpstr>PowerPoint Presentation</vt:lpstr>
      <vt:lpstr>Reparametrization-based methods</vt:lpstr>
      <vt:lpstr>PowerPoint Presentation</vt:lpstr>
      <vt:lpstr>Low-Rank Adaptation, or LoRA</vt:lpstr>
      <vt:lpstr>Rank of a Matrix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Intrinsic Dimension</vt:lpstr>
      <vt:lpstr>LORA Aligns with Intrinsic Dimension</vt:lpstr>
      <vt:lpstr>PowerPoint Presentation</vt:lpstr>
      <vt:lpstr>PowerPoint Presentation</vt:lpstr>
      <vt:lpstr>PowerPoint Presentation</vt:lpstr>
      <vt:lpstr>PowerPoint Presentation</vt:lpstr>
      <vt:lpstr>PowerPoint Presentation</vt:lpstr>
      <vt:lpstr>what does Computation mean? </vt:lpstr>
      <vt:lpstr>PowerPoint Presentation</vt:lpstr>
      <vt:lpstr>QLoRA</vt:lpstr>
      <vt:lpstr>PowerPoint Presentation</vt:lpstr>
      <vt:lpstr>Block-wise k-bit Quantization</vt:lpstr>
      <vt:lpstr>PowerPoint Presentation</vt:lpstr>
      <vt:lpstr>QLoRA ( Quantized LoRA)</vt:lpstr>
      <vt:lpstr>PowerPoint Presentation</vt:lpstr>
      <vt:lpstr>QLORA Finetuning</vt:lpstr>
      <vt:lpstr>QLoRA Steps</vt:lpstr>
      <vt:lpstr>Normalisation</vt:lpstr>
      <vt:lpstr>Quantization</vt:lpstr>
      <vt:lpstr>PowerPoint Presentation</vt:lpstr>
      <vt:lpstr>PowerPoint Presentation</vt:lpstr>
      <vt:lpstr>PowerPoint Presentation</vt:lpstr>
      <vt:lpstr>PowerPoint Presentation</vt:lpstr>
      <vt:lpstr>Double Quantization</vt:lpstr>
      <vt:lpstr>Double Quantization</vt:lpstr>
      <vt:lpstr>PowerPoint Presentation</vt:lpstr>
      <vt:lpstr>PowerPoint Presentation</vt:lpstr>
      <vt:lpstr>PowerPoint Presentation</vt:lpstr>
      <vt:lpstr>PowerPoint Presentation</vt:lpstr>
      <vt:lpstr>Paged Optimisers/Unified Memory paging</vt:lpstr>
      <vt:lpstr>Paged Optimisers</vt:lpstr>
      <vt:lpstr>How Paged Optimizers Work</vt:lpstr>
      <vt:lpstr>PowerPoint Presentation</vt:lpstr>
      <vt:lpstr>Benefits of Paged Optimizers</vt:lpstr>
      <vt:lpstr>PowerPoint Presentation</vt:lpstr>
      <vt:lpstr>PowerPoint Presentation</vt:lpstr>
      <vt:lpstr>What is RAG?</vt:lpstr>
      <vt:lpstr>RAG- steps</vt:lpstr>
      <vt:lpstr>The integration of RAG into LLMs</vt:lpstr>
      <vt:lpstr>PowerPoint Presentation</vt:lpstr>
      <vt:lpstr>PowerPoint Presentation</vt:lpstr>
      <vt:lpstr>Vector DB creation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total architecture is called Vision Transformer (ViT in short). Let’s examine it step by step.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Geetha M</dc:creator>
  <cp:lastModifiedBy>Dr. Veena G</cp:lastModifiedBy>
  <cp:revision>229</cp:revision>
  <dcterms:created xsi:type="dcterms:W3CDTF">2020-09-22T05:47:20Z</dcterms:created>
  <dcterms:modified xsi:type="dcterms:W3CDTF">2025-05-17T03:05:59Z</dcterms:modified>
</cp:coreProperties>
</file>